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77" r:id="rId3"/>
    <p:sldId id="273" r:id="rId4"/>
    <p:sldId id="258" r:id="rId5"/>
    <p:sldId id="262" r:id="rId6"/>
    <p:sldId id="329" r:id="rId7"/>
    <p:sldId id="263" r:id="rId8"/>
    <p:sldId id="270" r:id="rId9"/>
    <p:sldId id="268" r:id="rId10"/>
    <p:sldId id="316" r:id="rId11"/>
    <p:sldId id="269" r:id="rId12"/>
    <p:sldId id="267" r:id="rId13"/>
    <p:sldId id="324" r:id="rId14"/>
    <p:sldId id="317" r:id="rId15"/>
    <p:sldId id="318" r:id="rId16"/>
    <p:sldId id="322" r:id="rId17"/>
    <p:sldId id="323" r:id="rId18"/>
    <p:sldId id="319" r:id="rId19"/>
    <p:sldId id="320" r:id="rId20"/>
    <p:sldId id="321" r:id="rId21"/>
    <p:sldId id="257" r:id="rId22"/>
    <p:sldId id="275" r:id="rId23"/>
    <p:sldId id="312" r:id="rId24"/>
    <p:sldId id="325" r:id="rId25"/>
    <p:sldId id="261" r:id="rId26"/>
    <p:sldId id="311" r:id="rId27"/>
    <p:sldId id="328" r:id="rId28"/>
    <p:sldId id="327" r:id="rId29"/>
    <p:sldId id="314" r:id="rId30"/>
    <p:sldId id="309" r:id="rId31"/>
    <p:sldId id="310" r:id="rId32"/>
    <p:sldId id="326" r:id="rId33"/>
    <p:sldId id="313" r:id="rId34"/>
    <p:sldId id="276" r:id="rId35"/>
    <p:sldId id="279" r:id="rId36"/>
    <p:sldId id="282" r:id="rId37"/>
    <p:sldId id="287" r:id="rId38"/>
    <p:sldId id="289" r:id="rId39"/>
    <p:sldId id="290" r:id="rId40"/>
    <p:sldId id="291" r:id="rId41"/>
    <p:sldId id="293" r:id="rId42"/>
    <p:sldId id="294" r:id="rId43"/>
    <p:sldId id="296" r:id="rId44"/>
    <p:sldId id="297" r:id="rId45"/>
    <p:sldId id="298" r:id="rId46"/>
    <p:sldId id="299" r:id="rId47"/>
    <p:sldId id="301" r:id="rId48"/>
    <p:sldId id="303" r:id="rId49"/>
    <p:sldId id="305" r:id="rId50"/>
    <p:sldId id="306" r:id="rId51"/>
    <p:sldId id="308" r:id="rId5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4"/>
    <a:srgbClr val="D90202"/>
    <a:srgbClr val="FDFD03"/>
    <a:srgbClr val="FF63FF"/>
    <a:srgbClr val="DB0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8651F-E460-4DF2-B621-8BFC879906F4}" type="datetimeFigureOut">
              <a:rPr lang="fi-FI" smtClean="0"/>
              <a:t>27.6.2016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71D8-F929-47B2-B5C7-18A45A6A1A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579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F3F9C-D176-4D57-97CF-3AFEE689B7A3}" type="datetime1">
              <a:rPr lang="fi-FI" smtClean="0"/>
              <a:t>27.6.2016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85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EE9D1-0C90-40DE-9709-3CAC7F2D86DA}" type="datetime1">
              <a:rPr lang="fi-FI" smtClean="0"/>
              <a:t>27.6.2016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717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EF5E-D258-465C-97BC-1E0AFA3FAE85}" type="datetime1">
              <a:rPr lang="fi-FI" smtClean="0"/>
              <a:t>27.6.2016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3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0A29-90CF-4AF8-B3F3-5D3AD8383E4C}" type="datetime1">
              <a:rPr lang="fi-FI" smtClean="0"/>
              <a:t>27.6.2016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60AD-8DA3-4828-B18C-F929899F1633}" type="datetime1">
              <a:rPr lang="fi-FI" smtClean="0"/>
              <a:t>27.6.2016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148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5F561-72D2-40BF-9283-67D8D9C93DBD}" type="datetime1">
              <a:rPr lang="fi-FI" smtClean="0"/>
              <a:t>27.6.2016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48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AF75-C199-49BC-904B-F8675F229CD9}" type="datetime1">
              <a:rPr lang="fi-FI" smtClean="0"/>
              <a:t>27.6.2016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616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28D7-3117-4D4D-882B-C719A83B2E9B}" type="datetime1">
              <a:rPr lang="fi-FI" smtClean="0"/>
              <a:t>27.6.2016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35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40F5-12BF-435C-ADA2-E8C1CFB073B5}" type="datetime1">
              <a:rPr lang="fi-FI" smtClean="0"/>
              <a:t>27.6.2016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168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2FB61-A010-4F31-BB02-B21F2CC78FEA}" type="datetime1">
              <a:rPr lang="fi-FI" smtClean="0"/>
              <a:t>27.6.2016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05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2B334-7994-4241-9AF5-E7C28D832CD8}" type="datetime1">
              <a:rPr lang="fi-FI" smtClean="0"/>
              <a:t>27.6.2016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794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CBE5F-9210-4AAA-A682-2D5BC9D93425}" type="datetime1">
              <a:rPr lang="fi-FI" smtClean="0"/>
              <a:t>27.6.2016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F8B4E-6346-46A7-9352-32E475CA356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47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ntalfloss.com/article/50698/38-wonderful-foreign-words-we-could-use-english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als.info/" TargetMode="External"/><Relationship Id="rId2" Type="http://schemas.openxmlformats.org/officeDocument/2006/relationships/hyperlink" Target="https://postnauka.ru/courses/1800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400" dirty="0"/>
              <a:t>Лингвистическая типология</a:t>
            </a:r>
            <a:endParaRPr lang="fi-FI" sz="6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79510" y="3611368"/>
            <a:ext cx="5784980" cy="2220265"/>
          </a:xfrm>
        </p:spPr>
        <p:txBody>
          <a:bodyPr>
            <a:normAutofit/>
          </a:bodyPr>
          <a:lstStyle/>
          <a:p>
            <a:r>
              <a:rPr lang="ru-RU" sz="3200" dirty="0"/>
              <a:t>Почему языки такие разные (и такие одинаковые)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722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Базовые цвета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" y="2103914"/>
            <a:ext cx="7856220" cy="379476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8010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Термины родства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8030158" cy="4351338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altLang="fi-FI" sz="1800" dirty="0">
              <a:solidFill>
                <a:srgbClr val="000000"/>
              </a:solidFill>
              <a:latin typeface="Arial Unicode MS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altLang="fi-FI" sz="18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—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Я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поехала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с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вещами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, а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ты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приберешь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квартиру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Можешь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бровями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не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дергать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и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губы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не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облизывать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Потом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запри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дверь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Книги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отнеси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в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библиотеку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К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подругам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не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заходи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, а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отправляйся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прямо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на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вокзал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Оттуда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пошли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папе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вот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эту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телеграмму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Затем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садись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в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поезд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и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приезжай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на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дачу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...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Евгения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,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ты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меня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должна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слушаться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 Я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твоя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сестра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...</a:t>
            </a:r>
            <a:endParaRPr lang="ru-RU" altLang="fi-FI" sz="1800" dirty="0">
              <a:solidFill>
                <a:srgbClr val="000000"/>
              </a:solidFill>
              <a:latin typeface="Arial Unicode M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altLang="fi-FI" sz="18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—</a:t>
            </a:r>
            <a:r>
              <a:rPr lang="ru-RU" altLang="fi-FI" sz="18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 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И я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твоя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тоже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</a:t>
            </a:r>
            <a:endParaRPr lang="ru-RU" altLang="fi-FI" sz="1800" dirty="0">
              <a:solidFill>
                <a:srgbClr val="000000"/>
              </a:solidFill>
              <a:latin typeface="Arial Unicode MS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i-FI" altLang="fi-FI" sz="18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—</a:t>
            </a:r>
            <a:r>
              <a:rPr lang="ru-RU" altLang="fi-FI" sz="1800" dirty="0">
                <a:solidFill>
                  <a:srgbClr val="000000"/>
                </a:solidFill>
                <a:latin typeface="Arial Unicode MS"/>
                <a:cs typeface="Arial" panose="020B0604020202020204" pitchFamily="34" charset="0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Да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...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но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я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старше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... и, в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конце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концов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,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так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велел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 </a:t>
            </a:r>
            <a:r>
              <a:rPr lang="fi-FI" altLang="fi-FI" sz="1800" dirty="0" err="1">
                <a:solidFill>
                  <a:srgbClr val="000000"/>
                </a:solidFill>
                <a:latin typeface="Arial Unicode MS"/>
              </a:rPr>
              <a:t>папа</a:t>
            </a:r>
            <a:r>
              <a:rPr lang="fi-FI" altLang="fi-FI" sz="1800" dirty="0">
                <a:solidFill>
                  <a:srgbClr val="000000"/>
                </a:solidFill>
                <a:latin typeface="Arial Unicode MS"/>
              </a:rPr>
              <a:t>.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11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4762500" cy="1905000"/>
          </a:xfrm>
          <a:prstGeom prst="rect">
            <a:avLst/>
          </a:prstGeom>
        </p:spPr>
      </p:pic>
      <p:sp>
        <p:nvSpPr>
          <p:cNvPr id="8" name="Pyöristetty suorakulmio 7"/>
          <p:cNvSpPr/>
          <p:nvPr/>
        </p:nvSpPr>
        <p:spPr>
          <a:xfrm>
            <a:off x="1567543" y="3041780"/>
            <a:ext cx="625151" cy="16795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2479610" y="3209731"/>
            <a:ext cx="625151" cy="167951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7598229" y="5218923"/>
            <a:ext cx="917121" cy="22082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6158204" y="1825625"/>
            <a:ext cx="23571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Аркадий Гайдар, «Тимур и его команда», перевод на бурятский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7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«Очень полезные слова»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i="1" dirty="0" err="1"/>
              <a:t>Myötähäpeä</a:t>
            </a:r>
            <a:r>
              <a:rPr lang="fi-FI" dirty="0"/>
              <a:t> (</a:t>
            </a:r>
            <a:r>
              <a:rPr lang="ru-RU" dirty="0"/>
              <a:t>фин.)</a:t>
            </a:r>
            <a:r>
              <a:rPr lang="fi-FI" dirty="0"/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dirty="0"/>
              <a:t>состояние, при котором кто-то совершил что-то глупое, а чувство стыда испытываете именно вы</a:t>
            </a:r>
            <a:endParaRPr lang="fi-FI" dirty="0"/>
          </a:p>
          <a:p>
            <a:r>
              <a:rPr lang="en-US" i="1" dirty="0" err="1"/>
              <a:t>Tartle</a:t>
            </a:r>
            <a:r>
              <a:rPr lang="en-US" dirty="0"/>
              <a:t> (</a:t>
            </a:r>
            <a:r>
              <a:rPr lang="ru-RU" dirty="0"/>
              <a:t>шотл.)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паническое состояние, возникающее у человека в тот момент, когда он должен представить одного человека другому, но он не в состоянии вспомнить его имя</a:t>
            </a:r>
          </a:p>
          <a:p>
            <a:r>
              <a:rPr lang="en-US" i="1" dirty="0" err="1"/>
              <a:t>Gigil</a:t>
            </a:r>
            <a:r>
              <a:rPr lang="en-US" dirty="0"/>
              <a:t> (</a:t>
            </a:r>
            <a:r>
              <a:rPr lang="ru-RU" dirty="0" err="1"/>
              <a:t>филипп</a:t>
            </a:r>
            <a:r>
              <a:rPr lang="ru-RU" dirty="0"/>
              <a:t>.)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чрезвычайно сильное желание стиснуть или ущипнуть что-то очень милое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http://mentalfloss.com/article/50698/38-wonderful-foreign-words-we-could-use-english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353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Суффиксы и приставки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13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092484"/>
            <a:ext cx="7833360" cy="3817620"/>
          </a:xfr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5502594"/>
            <a:ext cx="3926011" cy="12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0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родов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2092484"/>
            <a:ext cx="7734300" cy="381762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8191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Количество падежей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" y="2100104"/>
            <a:ext cx="7787640" cy="380238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857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Аккузатив и эргатив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2096294"/>
            <a:ext cx="7741920" cy="38100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16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" y="5348000"/>
            <a:ext cx="4346821" cy="13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62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Эвиденциальность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2096294"/>
            <a:ext cx="7764780" cy="38100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17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" y="5586514"/>
            <a:ext cx="3667786" cy="113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6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</a:t>
            </a:r>
            <a:r>
              <a:rPr lang="en-US" dirty="0"/>
              <a:t>S, V </a:t>
            </a:r>
            <a:r>
              <a:rPr lang="ru-RU" dirty="0"/>
              <a:t>и </a:t>
            </a:r>
            <a:r>
              <a:rPr lang="en-US" dirty="0"/>
              <a:t>O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2088674"/>
            <a:ext cx="7818120" cy="382524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18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" y="5251340"/>
            <a:ext cx="3537343" cy="130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61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Предлоги или послелоги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" y="2199164"/>
            <a:ext cx="7871460" cy="360426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19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55616"/>
            <a:ext cx="4373880" cy="116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6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Мы поговорим…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 том, какими разными бывают языки</a:t>
            </a:r>
          </a:p>
          <a:p>
            <a:pPr lvl="1"/>
            <a:r>
              <a:rPr lang="ru-RU" dirty="0"/>
              <a:t>9:30 ‒ 10:30</a:t>
            </a:r>
          </a:p>
          <a:p>
            <a:r>
              <a:rPr lang="ru-RU" dirty="0"/>
              <a:t>О том, чем (и как) занимаются </a:t>
            </a:r>
            <a:r>
              <a:rPr lang="ru-RU" dirty="0" err="1"/>
              <a:t>типологи</a:t>
            </a:r>
            <a:endParaRPr lang="ru-RU" dirty="0"/>
          </a:p>
          <a:p>
            <a:pPr lvl="1"/>
            <a:r>
              <a:rPr lang="ru-RU" dirty="0"/>
              <a:t>10:40 ‒ 11:40</a:t>
            </a:r>
          </a:p>
          <a:p>
            <a:r>
              <a:rPr lang="ru-RU" dirty="0"/>
              <a:t>О том, чем может быть интересен финский язык</a:t>
            </a:r>
          </a:p>
          <a:p>
            <a:pPr lvl="1"/>
            <a:r>
              <a:rPr lang="ru-RU" dirty="0"/>
              <a:t>11:50 ‒ 12:50</a:t>
            </a:r>
          </a:p>
          <a:p>
            <a:r>
              <a:rPr lang="ru-RU" dirty="0"/>
              <a:t>О том, что вы хотели узнать о языках, </a:t>
            </a:r>
            <a:r>
              <a:rPr lang="ru-RU" dirty="0" err="1"/>
              <a:t>типологах</a:t>
            </a:r>
            <a:r>
              <a:rPr lang="ru-RU" dirty="0"/>
              <a:t> и финском</a:t>
            </a:r>
          </a:p>
          <a:p>
            <a:pPr lvl="1"/>
            <a:r>
              <a:rPr lang="ru-RU" dirty="0"/>
              <a:t>12:50 ‒ 13:00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26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обладаемого и обладателя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6294"/>
            <a:ext cx="7772400" cy="3810000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20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55774"/>
            <a:ext cx="443484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9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читать? Что смотреть?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В. А. </a:t>
            </a:r>
            <a:r>
              <a:rPr lang="ru-RU" dirty="0" err="1"/>
              <a:t>Плунгян</a:t>
            </a:r>
            <a:r>
              <a:rPr lang="ru-RU" dirty="0"/>
              <a:t>, «Почему языки такие разные?»</a:t>
            </a:r>
          </a:p>
          <a:p>
            <a:r>
              <a:rPr lang="ru-RU" dirty="0" err="1"/>
              <a:t>Постнаука</a:t>
            </a:r>
            <a:r>
              <a:rPr lang="ru-RU" dirty="0"/>
              <a:t>, курс «Языковое разнообразие» (</a:t>
            </a:r>
            <a:r>
              <a:rPr lang="fi-FI" dirty="0">
                <a:hlinkClick r:id="rId2"/>
              </a:rPr>
              <a:t>https://postnauka.ru/courses/18002</a:t>
            </a:r>
            <a:r>
              <a:rPr lang="ru-RU" dirty="0"/>
              <a:t>)</a:t>
            </a:r>
          </a:p>
          <a:p>
            <a:r>
              <a:rPr lang="ru-RU" dirty="0"/>
              <a:t>Всемирный атлас языковых структур (</a:t>
            </a:r>
            <a:r>
              <a:rPr lang="en-US" dirty="0"/>
              <a:t>WALS, </a:t>
            </a:r>
            <a:r>
              <a:rPr lang="en-US" dirty="0">
                <a:hlinkClick r:id="rId3"/>
              </a:rPr>
              <a:t>http://wals.info/</a:t>
            </a:r>
            <a:r>
              <a:rPr lang="en-US" dirty="0"/>
              <a:t>)</a:t>
            </a:r>
            <a:endParaRPr lang="ru-RU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6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том, чем занимаются </a:t>
            </a:r>
            <a:r>
              <a:rPr lang="en-US" dirty="0"/>
              <a:t> </a:t>
            </a:r>
            <a:r>
              <a:rPr lang="ru-RU" dirty="0" err="1"/>
              <a:t>типологи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Часть </a:t>
            </a:r>
            <a:r>
              <a:rPr lang="en-US" dirty="0"/>
              <a:t>II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451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типология?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Сравнительное языкознание + широкий охват</a:t>
            </a:r>
          </a:p>
          <a:p>
            <a:r>
              <a:rPr lang="ru-RU" dirty="0"/>
              <a:t>«Систематическое исследование языкового разнообразия» (Бернард </a:t>
            </a:r>
            <a:r>
              <a:rPr lang="ru-RU" dirty="0" err="1"/>
              <a:t>Комри</a:t>
            </a:r>
            <a:r>
              <a:rPr lang="ru-RU" dirty="0"/>
              <a:t>)</a:t>
            </a:r>
          </a:p>
          <a:p>
            <a:r>
              <a:rPr lang="ru-RU" dirty="0"/>
              <a:t>Теоретическая лингвистика, основывающаяся на данных многочисленных неродственных языков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6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Джозеф Гринберг </a:t>
            </a:r>
            <a:r>
              <a:rPr lang="ru-RU"/>
              <a:t>(1915‒2001</a:t>
            </a:r>
            <a:endParaRPr lang="fi-FI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98" y="1825625"/>
            <a:ext cx="3210003" cy="4351338"/>
          </a:xfrm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09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Вопросы, которыми задаются </a:t>
            </a:r>
            <a:r>
              <a:rPr lang="ru-RU" dirty="0" err="1"/>
              <a:t>типологи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Каковы границы языкового разнообразия?</a:t>
            </a:r>
          </a:p>
          <a:p>
            <a:pPr lvl="1"/>
            <a:r>
              <a:rPr lang="ru-RU" dirty="0"/>
              <a:t>Что распространено в языках мира? (универсалии)</a:t>
            </a:r>
          </a:p>
          <a:p>
            <a:pPr lvl="1"/>
            <a:r>
              <a:rPr lang="ru-RU" dirty="0"/>
              <a:t>Как языки мира отличаются друг от друга?</a:t>
            </a:r>
            <a:endParaRPr lang="en-US" dirty="0"/>
          </a:p>
          <a:p>
            <a:r>
              <a:rPr lang="ru-RU" dirty="0"/>
              <a:t>Что частотно, а что редко?</a:t>
            </a:r>
            <a:endParaRPr lang="en-US" dirty="0"/>
          </a:p>
          <a:p>
            <a:r>
              <a:rPr lang="ru-RU" dirty="0"/>
              <a:t>Какие есть связи между разными лингвистическими свойствами языков?</a:t>
            </a:r>
            <a:endParaRPr lang="fi-FI" dirty="0"/>
          </a:p>
          <a:p>
            <a:r>
              <a:rPr lang="ru-RU" dirty="0"/>
              <a:t>Как географически распределены разные языковые особенности?</a:t>
            </a:r>
            <a:endParaRPr lang="fi-FI" dirty="0"/>
          </a:p>
          <a:p>
            <a:r>
              <a:rPr lang="ru-RU" dirty="0"/>
              <a:t>Как можно объяснить все эти наблюдения и обобщения?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71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типологического исследования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Определить объект</a:t>
            </a:r>
            <a:r>
              <a:rPr lang="en-US" dirty="0"/>
              <a:t> </a:t>
            </a:r>
            <a:r>
              <a:rPr lang="ru-RU" dirty="0"/>
              <a:t>исследования</a:t>
            </a:r>
          </a:p>
          <a:p>
            <a:r>
              <a:rPr lang="ru-RU" dirty="0"/>
              <a:t>Сформировать языковую выборку</a:t>
            </a:r>
          </a:p>
          <a:p>
            <a:r>
              <a:rPr lang="ru-RU" dirty="0"/>
              <a:t>Собрать данные</a:t>
            </a:r>
          </a:p>
          <a:p>
            <a:r>
              <a:rPr lang="ru-RU" dirty="0"/>
              <a:t>Провести классификацию</a:t>
            </a:r>
          </a:p>
          <a:p>
            <a:r>
              <a:rPr lang="ru-RU" dirty="0"/>
              <a:t>Проанализировать частотность и географическое распределение</a:t>
            </a:r>
          </a:p>
          <a:p>
            <a:r>
              <a:rPr lang="ru-RU" dirty="0"/>
              <a:t>Выявить корреляции</a:t>
            </a:r>
          </a:p>
          <a:p>
            <a:r>
              <a:rPr lang="ru-RU" dirty="0"/>
              <a:t>Предложить объяснение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74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объекта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Сравнительные понятия ≠ описательные (дескриптивные) категории</a:t>
            </a:r>
          </a:p>
          <a:p>
            <a:r>
              <a:rPr lang="ru-RU" dirty="0"/>
              <a:t>Определение прилагательного?</a:t>
            </a:r>
          </a:p>
          <a:p>
            <a:r>
              <a:rPr lang="ru-RU" dirty="0"/>
              <a:t>Сравнительные понятия</a:t>
            </a:r>
          </a:p>
          <a:p>
            <a:pPr lvl="1"/>
            <a:r>
              <a:rPr lang="ru-RU" dirty="0"/>
              <a:t>универсально применимы</a:t>
            </a:r>
          </a:p>
          <a:p>
            <a:pPr lvl="1"/>
            <a:r>
              <a:rPr lang="ru-RU" dirty="0"/>
              <a:t>могут не отражать реальность конкретного языка</a:t>
            </a:r>
          </a:p>
          <a:p>
            <a:pPr lvl="1"/>
            <a:r>
              <a:rPr lang="ru-RU" dirty="0"/>
              <a:t>не предполагают связи с мышлением носителей</a:t>
            </a:r>
          </a:p>
          <a:p>
            <a:pPr lvl="1"/>
            <a:r>
              <a:rPr lang="ru-RU" dirty="0"/>
              <a:t>не могут быть правильными и неправильными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942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выборки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28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593" y="1819984"/>
            <a:ext cx="6342814" cy="43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287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выборки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Зависит от целей исследования</a:t>
            </a:r>
          </a:p>
          <a:p>
            <a:r>
              <a:rPr lang="ru-RU" dirty="0"/>
              <a:t>Основные требования:</a:t>
            </a:r>
          </a:p>
          <a:p>
            <a:pPr lvl="1"/>
            <a:r>
              <a:rPr lang="ru-RU" dirty="0"/>
              <a:t>репрезентативность</a:t>
            </a:r>
          </a:p>
          <a:p>
            <a:pPr lvl="1"/>
            <a:r>
              <a:rPr lang="ru-RU" dirty="0"/>
              <a:t>независимость</a:t>
            </a:r>
          </a:p>
          <a:p>
            <a:r>
              <a:rPr lang="ru-RU" dirty="0"/>
              <a:t>Стратификация</a:t>
            </a:r>
          </a:p>
          <a:p>
            <a:pPr lvl="1"/>
            <a:r>
              <a:rPr lang="ru-RU" dirty="0"/>
              <a:t>генеалогические общности</a:t>
            </a:r>
          </a:p>
          <a:p>
            <a:pPr lvl="1"/>
            <a:r>
              <a:rPr lang="ru-RU" dirty="0"/>
              <a:t>географические зоны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00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том, какими разными бывают языки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Часть </a:t>
            </a:r>
            <a:r>
              <a:rPr lang="en-US" dirty="0"/>
              <a:t>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481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Описания языков</a:t>
            </a:r>
          </a:p>
          <a:p>
            <a:pPr lvl="1"/>
            <a:r>
              <a:rPr lang="ru-RU" dirty="0"/>
              <a:t>списки слов (4729)</a:t>
            </a:r>
          </a:p>
          <a:p>
            <a:pPr lvl="1"/>
            <a:r>
              <a:rPr lang="ru-RU" dirty="0"/>
              <a:t>краткие очерки (3337)</a:t>
            </a:r>
          </a:p>
          <a:p>
            <a:pPr lvl="1"/>
            <a:r>
              <a:rPr lang="ru-RU" dirty="0"/>
              <a:t>грамматики (2215)</a:t>
            </a:r>
          </a:p>
          <a:p>
            <a:r>
              <a:rPr lang="ru-RU" dirty="0"/>
              <a:t>Параллельные корпуса</a:t>
            </a:r>
          </a:p>
          <a:p>
            <a:pPr lvl="1"/>
            <a:r>
              <a:rPr lang="ru-RU" dirty="0"/>
              <a:t>переводы Библии (2479 хоть что-то)</a:t>
            </a:r>
            <a:endParaRPr lang="en-US" dirty="0"/>
          </a:p>
          <a:p>
            <a:pPr lvl="1"/>
            <a:r>
              <a:rPr lang="ru-RU" dirty="0"/>
              <a:t>популярные книги</a:t>
            </a:r>
          </a:p>
          <a:p>
            <a:r>
              <a:rPr lang="ru-RU" dirty="0"/>
              <a:t>Анкеты и стимулы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9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31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" y="1623527"/>
            <a:ext cx="9128397" cy="36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20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Языковые универсалии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Абсолютные универсалии</a:t>
            </a:r>
          </a:p>
          <a:p>
            <a:pPr lvl="1"/>
            <a:r>
              <a:rPr lang="ru-RU" dirty="0"/>
              <a:t>в каждом языке есть гласные и согласные</a:t>
            </a:r>
            <a:endParaRPr lang="en-US" dirty="0"/>
          </a:p>
          <a:p>
            <a:r>
              <a:rPr lang="ru-RU" dirty="0"/>
              <a:t>Импликативные универсалии</a:t>
            </a:r>
          </a:p>
          <a:p>
            <a:pPr lvl="1"/>
            <a:r>
              <a:rPr lang="ru-RU" dirty="0"/>
              <a:t>Гринберг, универсалия 13: «если именной объект предшествует глаголу, то глагольные формы, подчиненные главному глаголу, также предшествуют ему»</a:t>
            </a:r>
          </a:p>
          <a:p>
            <a:r>
              <a:rPr lang="ru-RU" dirty="0"/>
              <a:t>Иерархии</a:t>
            </a:r>
          </a:p>
          <a:p>
            <a:pPr marL="457200" lvl="1" indent="0">
              <a:buNone/>
            </a:pPr>
            <a:r>
              <a:rPr lang="ru-RU" dirty="0"/>
              <a:t>в языке есть </a:t>
            </a:r>
            <a:r>
              <a:rPr lang="ru-RU" dirty="0" err="1"/>
              <a:t>паукальное</a:t>
            </a:r>
            <a:r>
              <a:rPr lang="ru-RU" dirty="0"/>
              <a:t> число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&gt;</a:t>
            </a:r>
            <a:r>
              <a:rPr lang="ru-RU" dirty="0"/>
              <a:t> в языке есть двойственное число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&gt;</a:t>
            </a:r>
            <a:r>
              <a:rPr lang="ru-RU" dirty="0"/>
              <a:t> в языке есть множественное число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6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этим заниматься?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Выводы о человеческом языке невозможно сделать на основании лишь нескольких языков</a:t>
            </a:r>
          </a:p>
          <a:p>
            <a:r>
              <a:rPr lang="ru-RU" dirty="0"/>
              <a:t>Типология питает теорию (в разных подходах)</a:t>
            </a:r>
            <a:endParaRPr lang="fi-FI" dirty="0"/>
          </a:p>
          <a:p>
            <a:r>
              <a:rPr lang="ru-RU" dirty="0"/>
              <a:t>Типология помогает описанию отдельных языков</a:t>
            </a:r>
            <a:endParaRPr lang="en-US" dirty="0"/>
          </a:p>
          <a:p>
            <a:r>
              <a:rPr lang="ru-RU" dirty="0"/>
              <a:t>Типология важна для «соседних» дисциплин (помогает понять особенности человеческого мышления и поведения)</a:t>
            </a:r>
            <a:endParaRPr lang="fi-FI" dirty="0"/>
          </a:p>
          <a:p>
            <a:r>
              <a:rPr lang="ru-RU" dirty="0"/>
              <a:t>Почему бы и нет?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00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том, чем может быть интересен финский язык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Часть </a:t>
            </a:r>
            <a:r>
              <a:rPr lang="en-US" dirty="0"/>
              <a:t>III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739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говорят на финском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ru-RU" dirty="0"/>
              <a:t>Финляндия (≈ 5,48 млн. человек, 92% населения)</a:t>
            </a:r>
          </a:p>
          <a:p>
            <a:r>
              <a:rPr lang="ru-RU" dirty="0"/>
              <a:t>Швеция (от 250 до 470 тыс.)</a:t>
            </a:r>
          </a:p>
          <a:p>
            <a:r>
              <a:rPr lang="ru-RU" dirty="0"/>
              <a:t>Норвегия (квены)</a:t>
            </a:r>
          </a:p>
          <a:p>
            <a:r>
              <a:rPr lang="ru-RU" dirty="0"/>
              <a:t>США (≈ </a:t>
            </a:r>
            <a:r>
              <a:rPr lang="en-GB" dirty="0"/>
              <a:t>6</a:t>
            </a:r>
            <a:r>
              <a:rPr lang="ru-RU" dirty="0"/>
              <a:t>50 тыс. потомков</a:t>
            </a:r>
            <a:r>
              <a:rPr lang="en-GB" dirty="0"/>
              <a:t>, </a:t>
            </a:r>
            <a:r>
              <a:rPr lang="ru-RU" dirty="0"/>
              <a:t>говорят около </a:t>
            </a:r>
            <a:r>
              <a:rPr lang="en-GB" dirty="0"/>
              <a:t>26</a:t>
            </a:r>
            <a:r>
              <a:rPr lang="ru-RU" dirty="0"/>
              <a:t> тыс.)</a:t>
            </a:r>
            <a:endParaRPr lang="en-GB" dirty="0"/>
          </a:p>
        </p:txBody>
      </p:sp>
      <p:pic>
        <p:nvPicPr>
          <p:cNvPr id="1026" name="Picture 2" descr="https://upload.wikimedia.org/wikipedia/commons/e/e2/Finnish_language_map%2C_detailed_are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26466"/>
            <a:ext cx="3635896" cy="5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94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www.languagesgulper.com/eng/uralicmap_files/Uralic%20languages%20large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5" y="620688"/>
            <a:ext cx="9193501" cy="556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90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Фонетика</a:t>
            </a:r>
            <a:r>
              <a:rPr lang="en-GB" dirty="0"/>
              <a:t> </a:t>
            </a:r>
            <a:r>
              <a:rPr lang="ru-RU" dirty="0"/>
              <a:t>и произношение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Сингармонизм</a:t>
            </a:r>
          </a:p>
          <a:p>
            <a:pPr lvl="1"/>
            <a:r>
              <a:rPr lang="en-US" dirty="0"/>
              <a:t>a, o, u		&lt;&gt; 	</a:t>
            </a:r>
            <a:r>
              <a:rPr lang="fi-FI" dirty="0"/>
              <a:t>ä, ö, y</a:t>
            </a:r>
            <a:endParaRPr lang="ru-RU" dirty="0"/>
          </a:p>
          <a:p>
            <a:pPr lvl="1"/>
            <a:r>
              <a:rPr lang="en-GB" dirty="0" err="1"/>
              <a:t>suomalainen</a:t>
            </a:r>
            <a:r>
              <a:rPr lang="en-GB" dirty="0"/>
              <a:t>	&lt;&gt; 	</a:t>
            </a:r>
            <a:r>
              <a:rPr lang="en-US" dirty="0" err="1"/>
              <a:t>helsinkil</a:t>
            </a:r>
            <a:r>
              <a:rPr lang="fi-FI" dirty="0" err="1"/>
              <a:t>äinen</a:t>
            </a:r>
            <a:endParaRPr lang="ru-RU" dirty="0"/>
          </a:p>
          <a:p>
            <a:r>
              <a:rPr lang="ru-RU" dirty="0"/>
              <a:t>Дифтонги</a:t>
            </a:r>
            <a:endParaRPr lang="en-US" dirty="0"/>
          </a:p>
          <a:p>
            <a:r>
              <a:rPr lang="ru-RU" dirty="0"/>
              <a:t>Двойные согласные и долгие гласные</a:t>
            </a:r>
          </a:p>
          <a:p>
            <a:r>
              <a:rPr lang="ru-RU" dirty="0"/>
              <a:t>Ударение на первый слог</a:t>
            </a:r>
          </a:p>
          <a:p>
            <a:r>
              <a:rPr lang="ru-RU" dirty="0"/>
              <a:t>«Как слышится, так и пишется!»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909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449" y="1268760"/>
            <a:ext cx="775374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i-FI" dirty="0"/>
              <a:t>Ukraina on valtio Itä-Euroopassa. Ukrainan rajanaapureita ovat idässä Venäjä, pohjoisessa</a:t>
            </a:r>
            <a:r>
              <a:rPr lang="ru-RU" dirty="0"/>
              <a:t> </a:t>
            </a:r>
            <a:r>
              <a:rPr lang="fi-FI" dirty="0"/>
              <a:t>Valko-Venäjä ja lännessä Puola, Slovakia, Unkari, Romania ja Moldova. Etelässä maa rajoittuu Mustaanmereen. Ukrainan pääkaupunki on Kiova. Toiseksi suurin kaupunki on </a:t>
            </a:r>
            <a:r>
              <a:rPr lang="fi-FI" dirty="0" err="1"/>
              <a:t>Koillis</a:t>
            </a:r>
            <a:r>
              <a:rPr lang="fi-FI" dirty="0"/>
              <a:t>-Ukrainassa sijaitseva Harkova. Myös Mustanmeren rannalla sijaitseva noin miljoonan asukkaan Odessa on merkittävä kulttuuri-, tiede- ja teollisuuskeskus.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6556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Сравнительно мало индоевропейских корней</a:t>
            </a:r>
            <a:endParaRPr lang="en-GB" dirty="0"/>
          </a:p>
          <a:p>
            <a:r>
              <a:rPr lang="ru-RU" dirty="0"/>
              <a:t>Стремление к созданию неологизмов </a:t>
            </a:r>
            <a:r>
              <a:rPr lang="en-GB" dirty="0"/>
              <a:t>(</a:t>
            </a:r>
            <a:r>
              <a:rPr lang="en-GB" i="1" dirty="0" err="1"/>
              <a:t>tietokone</a:t>
            </a:r>
            <a:r>
              <a:rPr lang="en-GB" dirty="0"/>
              <a:t>, </a:t>
            </a:r>
            <a:r>
              <a:rPr lang="en-GB" i="1" dirty="0" err="1"/>
              <a:t>sähköposti</a:t>
            </a:r>
            <a:r>
              <a:rPr lang="en-GB" dirty="0"/>
              <a:t>, </a:t>
            </a:r>
            <a:r>
              <a:rPr lang="en-GB" i="1" dirty="0" err="1"/>
              <a:t>puhelin</a:t>
            </a:r>
            <a:r>
              <a:rPr lang="en-GB" dirty="0"/>
              <a:t> )</a:t>
            </a:r>
            <a:endParaRPr lang="ru-RU" dirty="0"/>
          </a:p>
          <a:p>
            <a:r>
              <a:rPr lang="ru-RU" dirty="0"/>
              <a:t>Создание слов слиянием (</a:t>
            </a:r>
            <a:r>
              <a:rPr lang="en-GB" i="1" dirty="0" err="1"/>
              <a:t>karttapallo</a:t>
            </a:r>
            <a:r>
              <a:rPr lang="en-GB" dirty="0"/>
              <a:t>,  </a:t>
            </a:r>
            <a:r>
              <a:rPr lang="en-GB" i="1" dirty="0" err="1"/>
              <a:t>saippuakauppias</a:t>
            </a:r>
            <a:r>
              <a:rPr lang="ru-RU" dirty="0"/>
              <a:t>)</a:t>
            </a:r>
            <a:endParaRPr lang="en-GB" dirty="0"/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507903"/>
            <a:ext cx="8058150" cy="1143000"/>
          </a:xfrm>
        </p:spPr>
        <p:txBody>
          <a:bodyPr/>
          <a:lstStyle/>
          <a:p>
            <a:r>
              <a:rPr lang="ru-RU" dirty="0"/>
              <a:t>Лексика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3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8" y="985870"/>
            <a:ext cx="7892152" cy="2771290"/>
          </a:xfrm>
          <a:prstGeom prst="rect">
            <a:avLst/>
          </a:prstGeom>
        </p:spPr>
      </p:pic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4</a:t>
            </a:fld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623198" y="4654717"/>
            <a:ext cx="7892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“Languages can differ without limit and in </a:t>
            </a:r>
            <a:r>
              <a:rPr lang="fi-FI" sz="2800" dirty="0" err="1"/>
              <a:t>unpredictable</a:t>
            </a:r>
            <a:r>
              <a:rPr lang="fi-FI" sz="2800" dirty="0"/>
              <a:t> </a:t>
            </a:r>
            <a:r>
              <a:rPr lang="fi-FI" sz="2800" dirty="0" err="1"/>
              <a:t>ways</a:t>
            </a:r>
            <a:r>
              <a:rPr lang="fi-FI" sz="2800" dirty="0"/>
              <a:t>” (Martin </a:t>
            </a:r>
            <a:r>
              <a:rPr lang="fi-FI" sz="2800" dirty="0" err="1"/>
              <a:t>Joos</a:t>
            </a:r>
            <a:r>
              <a:rPr lang="fi-FI" sz="2800" dirty="0"/>
              <a:t>, 1957)</a:t>
            </a:r>
          </a:p>
        </p:txBody>
      </p:sp>
    </p:spTree>
    <p:extLst>
      <p:ext uri="{BB962C8B-B14F-4D97-AF65-F5344CB8AC3E}">
        <p14:creationId xmlns:p14="http://schemas.microsoft.com/office/powerpoint/2010/main" val="1625737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isplaying c2cd6dd5e0aab99942ef42788aea18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2479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Displaying 3624225c22e33d9e70099147e509cd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332656"/>
            <a:ext cx="2376959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922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Заимствования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Германские языки (</a:t>
            </a:r>
            <a:r>
              <a:rPr lang="en-GB" i="1" dirty="0"/>
              <a:t>lag</a:t>
            </a:r>
            <a:r>
              <a:rPr lang="en-GB" dirty="0"/>
              <a:t> – </a:t>
            </a:r>
            <a:r>
              <a:rPr lang="en-GB" i="1" dirty="0" err="1"/>
              <a:t>laki</a:t>
            </a:r>
            <a:r>
              <a:rPr lang="en-GB" dirty="0"/>
              <a:t>; </a:t>
            </a:r>
            <a:r>
              <a:rPr lang="en-GB" i="1" dirty="0" err="1"/>
              <a:t>bisp</a:t>
            </a:r>
            <a:r>
              <a:rPr lang="en-GB" dirty="0"/>
              <a:t> – </a:t>
            </a:r>
            <a:r>
              <a:rPr lang="en-GB" i="1" dirty="0" err="1"/>
              <a:t>piispa</a:t>
            </a:r>
            <a:r>
              <a:rPr lang="en-GB" dirty="0"/>
              <a:t>; </a:t>
            </a:r>
            <a:r>
              <a:rPr lang="en-GB" i="1" dirty="0" err="1"/>
              <a:t>jordpäron</a:t>
            </a:r>
            <a:r>
              <a:rPr lang="en-GB" dirty="0"/>
              <a:t> – </a:t>
            </a:r>
            <a:r>
              <a:rPr lang="en-GB" i="1" dirty="0" err="1"/>
              <a:t>peruna</a:t>
            </a:r>
            <a:r>
              <a:rPr lang="ru-RU" dirty="0"/>
              <a:t>)</a:t>
            </a:r>
            <a:endParaRPr lang="fi-FI" dirty="0"/>
          </a:p>
          <a:p>
            <a:endParaRPr lang="ru-RU" dirty="0"/>
          </a:p>
          <a:p>
            <a:r>
              <a:rPr lang="ru-RU" dirty="0"/>
              <a:t>Русский</a:t>
            </a:r>
            <a:r>
              <a:rPr lang="en-GB" dirty="0"/>
              <a:t> (</a:t>
            </a:r>
            <a:r>
              <a:rPr lang="en-GB" i="1" dirty="0" err="1"/>
              <a:t>rusakko</a:t>
            </a:r>
            <a:r>
              <a:rPr lang="en-GB" dirty="0"/>
              <a:t>, </a:t>
            </a:r>
            <a:r>
              <a:rPr lang="en-GB" i="1" dirty="0" err="1"/>
              <a:t>russakka</a:t>
            </a:r>
            <a:r>
              <a:rPr lang="en-GB" dirty="0"/>
              <a:t>, </a:t>
            </a:r>
            <a:r>
              <a:rPr lang="en-GB" i="1" dirty="0" err="1"/>
              <a:t>ikkuna</a:t>
            </a:r>
            <a:r>
              <a:rPr lang="en-GB" dirty="0"/>
              <a:t>, </a:t>
            </a:r>
            <a:r>
              <a:rPr lang="en-GB" i="1" dirty="0" err="1"/>
              <a:t>talkkuna</a:t>
            </a:r>
            <a:r>
              <a:rPr lang="en-GB" dirty="0"/>
              <a:t>, </a:t>
            </a:r>
            <a:r>
              <a:rPr lang="en-GB" i="1" dirty="0" err="1"/>
              <a:t>Raamattu</a:t>
            </a:r>
            <a:r>
              <a:rPr lang="en-GB" dirty="0"/>
              <a:t>, </a:t>
            </a:r>
            <a:r>
              <a:rPr lang="en-GB" i="1" dirty="0" err="1"/>
              <a:t>pappi</a:t>
            </a:r>
            <a:r>
              <a:rPr lang="en-GB" dirty="0"/>
              <a:t>, </a:t>
            </a:r>
            <a:r>
              <a:rPr lang="en-GB" i="1" dirty="0"/>
              <a:t>kiva</a:t>
            </a:r>
            <a:r>
              <a:rPr lang="en-GB" dirty="0"/>
              <a:t>, </a:t>
            </a:r>
            <a:r>
              <a:rPr lang="en-GB" i="1" dirty="0" err="1"/>
              <a:t>Narinkka</a:t>
            </a:r>
            <a:r>
              <a:rPr lang="en-GB" i="1" dirty="0"/>
              <a:t> tori</a:t>
            </a:r>
            <a:r>
              <a:rPr lang="en-GB" dirty="0"/>
              <a:t>)</a:t>
            </a:r>
          </a:p>
          <a:p>
            <a:endParaRPr lang="ru-RU" dirty="0"/>
          </a:p>
          <a:p>
            <a:r>
              <a:rPr lang="ru-RU" dirty="0"/>
              <a:t>Английский</a:t>
            </a:r>
            <a:r>
              <a:rPr lang="en-GB" dirty="0"/>
              <a:t> (</a:t>
            </a:r>
            <a:r>
              <a:rPr lang="en-GB" i="1" dirty="0" err="1"/>
              <a:t>grilli</a:t>
            </a:r>
            <a:r>
              <a:rPr lang="en-GB" dirty="0"/>
              <a:t>, </a:t>
            </a:r>
            <a:r>
              <a:rPr lang="en-GB" i="1" dirty="0" err="1"/>
              <a:t>hodari</a:t>
            </a:r>
            <a:r>
              <a:rPr lang="en-GB" dirty="0"/>
              <a:t>, </a:t>
            </a:r>
            <a:r>
              <a:rPr lang="en-GB" i="1" dirty="0" err="1"/>
              <a:t>fiilis</a:t>
            </a:r>
            <a:r>
              <a:rPr lang="en-GB" dirty="0"/>
              <a:t>, </a:t>
            </a:r>
            <a:r>
              <a:rPr lang="en-GB" i="1" dirty="0" err="1"/>
              <a:t>simppeli</a:t>
            </a:r>
            <a:r>
              <a:rPr lang="en-GB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5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Стороны света</a:t>
            </a:r>
            <a:endParaRPr lang="en-GB" b="1" dirty="0"/>
          </a:p>
        </p:txBody>
      </p:sp>
      <p:pic>
        <p:nvPicPr>
          <p:cNvPr id="7170" name="Picture 2" descr="http://www.ursa.fi/ursa/jaostot/meteorit/images/to_komruu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449936" cy="48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47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Продуктивные суффиксы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ru-RU" dirty="0" err="1"/>
              <a:t>уществительные</a:t>
            </a:r>
            <a:endParaRPr lang="en-GB" dirty="0"/>
          </a:p>
          <a:p>
            <a:pPr lvl="1"/>
            <a:r>
              <a:rPr lang="en-GB" i="1" dirty="0"/>
              <a:t>-</a:t>
            </a:r>
            <a:r>
              <a:rPr lang="en-GB" i="1" dirty="0" err="1"/>
              <a:t>lainen</a:t>
            </a:r>
            <a:endParaRPr lang="en-GB" i="1" dirty="0"/>
          </a:p>
          <a:p>
            <a:pPr lvl="1"/>
            <a:r>
              <a:rPr lang="en-GB" i="1" dirty="0"/>
              <a:t>-</a:t>
            </a:r>
            <a:r>
              <a:rPr lang="en-GB" i="1" dirty="0" err="1"/>
              <a:t>sto</a:t>
            </a:r>
            <a:endParaRPr lang="en-GB" i="1" dirty="0"/>
          </a:p>
          <a:p>
            <a:pPr lvl="1"/>
            <a:r>
              <a:rPr lang="en-GB" i="1" dirty="0"/>
              <a:t>-</a:t>
            </a:r>
            <a:r>
              <a:rPr lang="en-GB" i="1" dirty="0" err="1"/>
              <a:t>uus</a:t>
            </a:r>
            <a:endParaRPr lang="en-GB" i="1" dirty="0"/>
          </a:p>
          <a:p>
            <a:pPr lvl="1"/>
            <a:r>
              <a:rPr lang="fi-FI" i="1" dirty="0"/>
              <a:t>-in</a:t>
            </a:r>
          </a:p>
          <a:p>
            <a:pPr lvl="1"/>
            <a:r>
              <a:rPr lang="en-GB" i="1" dirty="0"/>
              <a:t>-</a:t>
            </a:r>
            <a:r>
              <a:rPr lang="en-GB" i="1" dirty="0" err="1"/>
              <a:t>minen</a:t>
            </a:r>
            <a:endParaRPr lang="en-GB" dirty="0"/>
          </a:p>
          <a:p>
            <a:pPr lvl="1"/>
            <a:r>
              <a:rPr lang="fi-FI" i="1" dirty="0"/>
              <a:t>-</a:t>
            </a:r>
            <a:r>
              <a:rPr lang="fi-FI" i="1" dirty="0" err="1"/>
              <a:t>mo</a:t>
            </a:r>
            <a:endParaRPr lang="fi-FI" i="1" dirty="0"/>
          </a:p>
          <a:p>
            <a:r>
              <a:rPr lang="ru-RU" dirty="0"/>
              <a:t>Глаголы:</a:t>
            </a:r>
            <a:endParaRPr lang="fi-FI" dirty="0"/>
          </a:p>
          <a:p>
            <a:pPr lvl="1"/>
            <a:r>
              <a:rPr lang="fi-FI" i="1" dirty="0"/>
              <a:t>-</a:t>
            </a:r>
            <a:r>
              <a:rPr lang="fi-FI" i="1" dirty="0" err="1"/>
              <a:t>lla</a:t>
            </a:r>
            <a:endParaRPr lang="fi-FI" i="1" dirty="0"/>
          </a:p>
          <a:p>
            <a:pPr lvl="1"/>
            <a:r>
              <a:rPr lang="en-GB" i="1" dirty="0"/>
              <a:t>-</a:t>
            </a:r>
            <a:r>
              <a:rPr lang="en-GB" i="1" dirty="0" err="1"/>
              <a:t>ttaa</a:t>
            </a:r>
            <a:r>
              <a:rPr lang="fi-FI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189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isplaying iQSSwU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59055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360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splaying tumblr_n9tsz3AOSa1so4xnk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496944" cy="65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22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isplaying how_to_learn_a_new_finnish_w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6304880" cy="617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893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41758"/>
              </p:ext>
            </p:extLst>
          </p:nvPr>
        </p:nvGraphicFramePr>
        <p:xfrm>
          <a:off x="550506" y="326570"/>
          <a:ext cx="8033657" cy="6195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99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293">
                <a:tc gridSpan="2">
                  <a:txBody>
                    <a:bodyPr/>
                    <a:lstStyle/>
                    <a:p>
                      <a:pPr algn="ctr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Падеж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Пример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Грамматические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номинатив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генитив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>
                          <a:effectLst/>
                        </a:rPr>
                        <a:t>talon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аккузатив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</a:t>
                      </a:r>
                      <a:r>
                        <a:rPr lang="en-GB" sz="1600" i="1" u="none" strike="noStrike" dirty="0">
                          <a:effectLst/>
                        </a:rPr>
                        <a:t> / talon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партитив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Локативные</a:t>
                      </a:r>
                      <a:r>
                        <a:rPr lang="ru-RU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(внутренние)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инессив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talossa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элатив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talosta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иллатив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taloon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7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err="1">
                          <a:effectLst/>
                        </a:rPr>
                        <a:t>Локативные</a:t>
                      </a:r>
                      <a:r>
                        <a:rPr lang="ru-RU" sz="1600" u="none" strike="noStrike" dirty="0">
                          <a:effectLst/>
                        </a:rPr>
                        <a:t> (внешние)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адессив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talolla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аблатив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i="1" u="none" strike="noStrike" dirty="0">
                          <a:effectLst/>
                        </a:rPr>
                        <a:t>t</a:t>
                      </a:r>
                      <a:r>
                        <a:rPr lang="en-GB" sz="1600" i="1" u="none" strike="noStrike" dirty="0" err="1">
                          <a:effectLst/>
                        </a:rPr>
                        <a:t>alolta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аллатив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talolle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7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«Бытийные»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эссив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talona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err="1">
                          <a:effectLst/>
                        </a:rPr>
                        <a:t>транслатив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</a:t>
                      </a:r>
                      <a:r>
                        <a:rPr lang="en-US" sz="1600" i="1" u="none" strike="noStrike" dirty="0" err="1">
                          <a:effectLst/>
                        </a:rPr>
                        <a:t>ksi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err="1">
                          <a:effectLst/>
                        </a:rPr>
                        <a:t>эксессив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talonta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2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Маргинальные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инструктив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i="1" u="none" strike="noStrike" dirty="0">
                          <a:effectLst/>
                        </a:rPr>
                        <a:t>t</a:t>
                      </a:r>
                      <a:r>
                        <a:rPr lang="en-GB" sz="1600" i="1" u="none" strike="noStrike" dirty="0" err="1">
                          <a:effectLst/>
                        </a:rPr>
                        <a:t>aloin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>
                          <a:effectLst/>
                        </a:rPr>
                        <a:t>абессив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talotta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7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комитатив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98" marR="8998" marT="8998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i="1" u="none" strike="noStrike" dirty="0" err="1">
                          <a:effectLst/>
                        </a:rPr>
                        <a:t>taloineen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98" marR="8998" marT="8998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5523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Притяжательные суффиксы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24177"/>
              </p:ext>
            </p:extLst>
          </p:nvPr>
        </p:nvGraphicFramePr>
        <p:xfrm>
          <a:off x="628650" y="1738459"/>
          <a:ext cx="7886700" cy="42331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9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Личное местоимение</a:t>
                      </a:r>
                      <a:endParaRPr lang="en-GB" sz="2000" b="1" i="0" u="none" strike="noStrike" dirty="0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Притяжательное местоимение</a:t>
                      </a:r>
                      <a:endParaRPr lang="en-GB" sz="2000" b="1" i="0" u="none" strike="noStrike" dirty="0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</a:rPr>
                        <a:t>Притяжательный</a:t>
                      </a:r>
                      <a:r>
                        <a:rPr lang="ru-RU" sz="2000" u="none" strike="noStrike" baseline="0" dirty="0">
                          <a:effectLst/>
                        </a:rPr>
                        <a:t> суффикс</a:t>
                      </a:r>
                      <a:endParaRPr lang="en-GB" sz="2000" b="1" i="0" u="none" strike="noStrike" dirty="0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minä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minun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taloni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sinä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sinun</a:t>
                      </a:r>
                      <a:endParaRPr lang="en-GB" sz="2000" b="0" i="0" u="none" strike="noStrike" dirty="0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talosi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hän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hänen</a:t>
                      </a:r>
                      <a:endParaRPr lang="en-GB" sz="2000" b="0" i="0" u="none" strike="noStrike" dirty="0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talonsa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me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meidän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talomme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te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teidän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talonne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1038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he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>
                          <a:effectLst/>
                        </a:rPr>
                        <a:t>heidän</a:t>
                      </a:r>
                      <a:endParaRPr lang="en-GB" sz="2000" b="0" i="0" u="none" strike="noStrike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u="none" strike="noStrike" dirty="0" err="1">
                          <a:effectLst/>
                        </a:rPr>
                        <a:t>talonsa</a:t>
                      </a:r>
                      <a:endParaRPr lang="en-GB" sz="2000" b="0" i="0" u="none" strike="noStrike" dirty="0">
                        <a:solidFill>
                          <a:srgbClr val="564B47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595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476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Глагольные категории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Нет будущего времени </a:t>
            </a:r>
          </a:p>
          <a:p>
            <a:r>
              <a:rPr lang="ru-RU" dirty="0"/>
              <a:t>Основные два времени: настоящее и имперфект</a:t>
            </a:r>
          </a:p>
          <a:p>
            <a:r>
              <a:rPr lang="ru-RU" dirty="0"/>
              <a:t>Есть перфект</a:t>
            </a:r>
            <a:r>
              <a:rPr lang="en-US" dirty="0"/>
              <a:t> (</a:t>
            </a:r>
            <a:r>
              <a:rPr lang="ru-RU" dirty="0"/>
              <a:t>заимствованный?)</a:t>
            </a:r>
          </a:p>
          <a:p>
            <a:r>
              <a:rPr lang="ru-RU" dirty="0"/>
              <a:t>Спрягаемый отрицательный глагол-связка</a:t>
            </a:r>
          </a:p>
          <a:p>
            <a:pPr marL="457200" lvl="1" indent="0">
              <a:buNone/>
            </a:pPr>
            <a:r>
              <a:rPr lang="en-US" dirty="0"/>
              <a:t>1</a:t>
            </a:r>
            <a:r>
              <a:rPr lang="en-US" i="1" dirty="0"/>
              <a:t>	</a:t>
            </a:r>
            <a:r>
              <a:rPr lang="en-US" i="1" dirty="0" err="1"/>
              <a:t>minä</a:t>
            </a:r>
            <a:r>
              <a:rPr lang="en-US" i="1" dirty="0"/>
              <a:t> </a:t>
            </a:r>
            <a:r>
              <a:rPr lang="en-US" i="1" dirty="0" err="1"/>
              <a:t>luen</a:t>
            </a:r>
            <a:r>
              <a:rPr lang="en-US" i="1" dirty="0"/>
              <a:t>		min</a:t>
            </a:r>
            <a:r>
              <a:rPr lang="fi-FI" i="1" dirty="0"/>
              <a:t>ä </a:t>
            </a:r>
            <a:r>
              <a:rPr lang="en-US" i="1" dirty="0" err="1"/>
              <a:t>en</a:t>
            </a:r>
            <a:r>
              <a:rPr lang="en-US" i="1" dirty="0"/>
              <a:t> </a:t>
            </a:r>
            <a:r>
              <a:rPr lang="en-US" i="1" dirty="0" err="1"/>
              <a:t>lue</a:t>
            </a:r>
            <a:r>
              <a:rPr lang="en-US" i="1" dirty="0"/>
              <a:t>	</a:t>
            </a:r>
            <a:r>
              <a:rPr lang="en-US" dirty="0"/>
              <a:t>‘</a:t>
            </a:r>
            <a:r>
              <a:rPr lang="ru-RU" dirty="0"/>
              <a:t>читать</a:t>
            </a:r>
            <a:r>
              <a:rPr lang="fi-FI" dirty="0"/>
              <a:t>’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2</a:t>
            </a:r>
            <a:r>
              <a:rPr lang="en-US" i="1" dirty="0"/>
              <a:t>	</a:t>
            </a:r>
            <a:r>
              <a:rPr lang="en-US" i="1" dirty="0" err="1"/>
              <a:t>sinä</a:t>
            </a:r>
            <a:r>
              <a:rPr lang="en-US" i="1" dirty="0"/>
              <a:t> </a:t>
            </a:r>
            <a:r>
              <a:rPr lang="en-US" i="1" dirty="0" err="1"/>
              <a:t>luet</a:t>
            </a:r>
            <a:r>
              <a:rPr lang="en-US" i="1" dirty="0"/>
              <a:t>		</a:t>
            </a:r>
            <a:r>
              <a:rPr lang="en-US" i="1" dirty="0" err="1"/>
              <a:t>sinä</a:t>
            </a:r>
            <a:r>
              <a:rPr lang="en-US" i="1" dirty="0"/>
              <a:t> et </a:t>
            </a:r>
            <a:r>
              <a:rPr lang="en-US" i="1" dirty="0" err="1"/>
              <a:t>lue</a:t>
            </a:r>
            <a:endParaRPr lang="en-US" i="1" dirty="0"/>
          </a:p>
          <a:p>
            <a:pPr marL="457200" lvl="1" indent="0">
              <a:buNone/>
            </a:pPr>
            <a:r>
              <a:rPr lang="en-US" dirty="0"/>
              <a:t>3</a:t>
            </a:r>
            <a:r>
              <a:rPr lang="en-US" i="1" dirty="0"/>
              <a:t>	</a:t>
            </a:r>
            <a:r>
              <a:rPr lang="en-US" i="1" dirty="0" err="1"/>
              <a:t>hän</a:t>
            </a:r>
            <a:r>
              <a:rPr lang="en-US" i="1" dirty="0"/>
              <a:t> </a:t>
            </a:r>
            <a:r>
              <a:rPr lang="en-US" i="1" dirty="0" err="1"/>
              <a:t>lukee</a:t>
            </a:r>
            <a:r>
              <a:rPr lang="en-US" i="1" dirty="0"/>
              <a:t>		</a:t>
            </a:r>
            <a:r>
              <a:rPr lang="en-US" i="1" dirty="0" err="1"/>
              <a:t>hän</a:t>
            </a:r>
            <a:r>
              <a:rPr lang="en-US" i="1" dirty="0"/>
              <a:t> </a:t>
            </a:r>
            <a:r>
              <a:rPr lang="en-US" i="1" dirty="0" err="1"/>
              <a:t>ei</a:t>
            </a:r>
            <a:r>
              <a:rPr lang="en-US" i="1" dirty="0"/>
              <a:t> </a:t>
            </a:r>
            <a:r>
              <a:rPr lang="en-US" i="1" dirty="0" err="1"/>
              <a:t>lue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24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Atlas of Language Structures (</a:t>
            </a:r>
            <a:r>
              <a:rPr lang="ru-RU" dirty="0"/>
              <a:t>Всемирный атлас языковых структур)</a:t>
            </a:r>
          </a:p>
          <a:p>
            <a:r>
              <a:rPr lang="en-US" dirty="0"/>
              <a:t>wals.info</a:t>
            </a:r>
          </a:p>
          <a:p>
            <a:r>
              <a:rPr lang="ru-RU" dirty="0"/>
              <a:t>2679 языков</a:t>
            </a:r>
          </a:p>
          <a:p>
            <a:r>
              <a:rPr lang="ru-RU" dirty="0"/>
              <a:t>55 авторов</a:t>
            </a:r>
          </a:p>
          <a:p>
            <a:r>
              <a:rPr lang="ru-RU" dirty="0"/>
              <a:t>Фонологические, лексические, грамматические особенности</a:t>
            </a:r>
            <a:endParaRPr lang="en-US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13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Причастия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5 видов причастий</a:t>
            </a:r>
          </a:p>
          <a:p>
            <a:r>
              <a:rPr lang="ru-RU" dirty="0"/>
              <a:t>В пассивных причастиях:</a:t>
            </a:r>
          </a:p>
          <a:p>
            <a:pPr lvl="1"/>
            <a:r>
              <a:rPr lang="ru-RU" dirty="0"/>
              <a:t>деятеля нельзя упомянуть</a:t>
            </a:r>
          </a:p>
          <a:p>
            <a:pPr marL="457200" lvl="1" indent="0">
              <a:buNone/>
            </a:pPr>
            <a:r>
              <a:rPr lang="en-US" i="1" dirty="0" err="1"/>
              <a:t>printa</a:t>
            </a:r>
            <a:r>
              <a:rPr lang="en-US" i="1" u="sng" dirty="0" err="1"/>
              <a:t>ttava</a:t>
            </a:r>
            <a:r>
              <a:rPr lang="en-US" i="1" dirty="0"/>
              <a:t> </a:t>
            </a:r>
            <a:r>
              <a:rPr lang="en-US" i="1" dirty="0" err="1"/>
              <a:t>dokumentti</a:t>
            </a:r>
            <a:endParaRPr lang="en-US" i="1" dirty="0"/>
          </a:p>
          <a:p>
            <a:pPr marL="457200" lvl="1" indent="0">
              <a:buNone/>
            </a:pPr>
            <a:r>
              <a:rPr lang="en-US" i="1" dirty="0" err="1"/>
              <a:t>printa</a:t>
            </a:r>
            <a:r>
              <a:rPr lang="en-US" i="1" u="sng" dirty="0" err="1"/>
              <a:t>ttu</a:t>
            </a:r>
            <a:r>
              <a:rPr lang="en-US" i="1" dirty="0"/>
              <a:t> </a:t>
            </a:r>
            <a:r>
              <a:rPr lang="en-US" i="1" dirty="0" err="1"/>
              <a:t>dokumentti</a:t>
            </a:r>
            <a:endParaRPr lang="ru-RU" i="1" dirty="0"/>
          </a:p>
          <a:p>
            <a:pPr lvl="1"/>
            <a:r>
              <a:rPr lang="ru-RU" dirty="0"/>
              <a:t>деятеля необходимо указать</a:t>
            </a:r>
          </a:p>
          <a:p>
            <a:pPr marL="457200" lvl="1" indent="0">
              <a:buNone/>
            </a:pPr>
            <a:r>
              <a:rPr lang="en-US" i="1" dirty="0" err="1"/>
              <a:t>minun</a:t>
            </a:r>
            <a:r>
              <a:rPr lang="en-US" i="1" dirty="0"/>
              <a:t> </a:t>
            </a:r>
            <a:r>
              <a:rPr lang="en-US" i="1" dirty="0" err="1"/>
              <a:t>printa</a:t>
            </a:r>
            <a:r>
              <a:rPr lang="en-US" i="1" u="sng" dirty="0" err="1"/>
              <a:t>ma</a:t>
            </a:r>
            <a:r>
              <a:rPr lang="en-US" i="1" dirty="0" err="1"/>
              <a:t>ni</a:t>
            </a:r>
            <a:r>
              <a:rPr lang="en-US" i="1" dirty="0"/>
              <a:t> </a:t>
            </a:r>
            <a:r>
              <a:rPr lang="en-US" i="1" dirty="0" err="1"/>
              <a:t>dokumentti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546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51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" y="71209"/>
            <a:ext cx="8961968" cy="67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7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6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02152"/>
            <a:ext cx="7886700" cy="2998284"/>
          </a:xfrm>
        </p:spPr>
      </p:pic>
    </p:spTree>
    <p:extLst>
      <p:ext uri="{BB962C8B-B14F-4D97-AF65-F5344CB8AC3E}">
        <p14:creationId xmlns:p14="http://schemas.microsoft.com/office/powerpoint/2010/main" val="15868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Назализация гласных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 контраст есть</a:t>
            </a:r>
            <a:r>
              <a:rPr lang="en-US" dirty="0"/>
              <a:t> (64)</a:t>
            </a:r>
            <a:r>
              <a:rPr lang="ru-RU" dirty="0"/>
              <a:t>	     контраста нет</a:t>
            </a:r>
            <a:r>
              <a:rPr lang="en-US" dirty="0"/>
              <a:t> (180)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2405063"/>
            <a:ext cx="7833360" cy="3771900"/>
          </a:xfrm>
          <a:prstGeom prst="rect">
            <a:avLst/>
          </a:prstGeom>
        </p:spPr>
      </p:pic>
      <p:sp>
        <p:nvSpPr>
          <p:cNvPr id="5" name="Ellipsi 4"/>
          <p:cNvSpPr>
            <a:spLocks noChangeAspect="1"/>
          </p:cNvSpPr>
          <p:nvPr/>
        </p:nvSpPr>
        <p:spPr>
          <a:xfrm flipH="1">
            <a:off x="746449" y="1975385"/>
            <a:ext cx="207977" cy="207977"/>
          </a:xfrm>
          <a:prstGeom prst="ellipse">
            <a:avLst/>
          </a:prstGeom>
          <a:solidFill>
            <a:srgbClr val="DB00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/>
          <p:cNvSpPr>
            <a:spLocks noChangeAspect="1"/>
          </p:cNvSpPr>
          <p:nvPr/>
        </p:nvSpPr>
        <p:spPr>
          <a:xfrm flipH="1">
            <a:off x="4526910" y="1975384"/>
            <a:ext cx="207977" cy="20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02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Тоны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   нет</a:t>
            </a:r>
            <a:r>
              <a:rPr lang="en-US" sz="2000" dirty="0"/>
              <a:t> (397)</a:t>
            </a:r>
            <a:r>
              <a:rPr lang="ru-RU" sz="2000" dirty="0"/>
              <a:t>   </a:t>
            </a:r>
            <a:r>
              <a:rPr lang="en-US" sz="2000" dirty="0"/>
              <a:t>    </a:t>
            </a:r>
            <a:r>
              <a:rPr lang="ru-RU" sz="2000" dirty="0"/>
              <a:t>простая система</a:t>
            </a:r>
            <a:r>
              <a:rPr lang="en-US" sz="2000" dirty="0"/>
              <a:t> (132)      </a:t>
            </a:r>
            <a:r>
              <a:rPr lang="ru-RU" sz="2000" dirty="0"/>
              <a:t>сложная</a:t>
            </a:r>
            <a:r>
              <a:rPr lang="en-US" sz="2000" dirty="0"/>
              <a:t> </a:t>
            </a:r>
            <a:r>
              <a:rPr lang="ru-RU" sz="2000" dirty="0"/>
              <a:t>система</a:t>
            </a:r>
            <a:r>
              <a:rPr lang="en-US" sz="2000" dirty="0"/>
              <a:t> (88)</a:t>
            </a:r>
            <a:endParaRPr lang="fi-FI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8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81631"/>
            <a:ext cx="7886700" cy="3795332"/>
          </a:xfrm>
          <a:prstGeom prst="rect">
            <a:avLst/>
          </a:prstGeom>
        </p:spPr>
      </p:pic>
      <p:sp>
        <p:nvSpPr>
          <p:cNvPr id="9" name="Ellipsi 8"/>
          <p:cNvSpPr>
            <a:spLocks noChangeAspect="1"/>
          </p:cNvSpPr>
          <p:nvPr/>
        </p:nvSpPr>
        <p:spPr>
          <a:xfrm flipH="1">
            <a:off x="629044" y="1898889"/>
            <a:ext cx="207977" cy="207977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>
            <a:spLocks noChangeAspect="1"/>
          </p:cNvSpPr>
          <p:nvPr/>
        </p:nvSpPr>
        <p:spPr>
          <a:xfrm flipH="1">
            <a:off x="2177356" y="1898889"/>
            <a:ext cx="207977" cy="207977"/>
          </a:xfrm>
          <a:prstGeom prst="ellipse">
            <a:avLst/>
          </a:prstGeom>
          <a:solidFill>
            <a:srgbClr val="FF63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>
            <a:spLocks noChangeAspect="1"/>
          </p:cNvSpPr>
          <p:nvPr/>
        </p:nvSpPr>
        <p:spPr>
          <a:xfrm flipH="1">
            <a:off x="5242364" y="1898889"/>
            <a:ext cx="207977" cy="207977"/>
          </a:xfrm>
          <a:prstGeom prst="ellipse">
            <a:avLst/>
          </a:prstGeom>
          <a:solidFill>
            <a:srgbClr val="DB0005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61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ru-RU" dirty="0"/>
              <a:t>Рука</a:t>
            </a:r>
            <a:r>
              <a:rPr lang="en-US" dirty="0"/>
              <a:t>’</a:t>
            </a:r>
            <a:r>
              <a:rPr lang="ru-RU" dirty="0"/>
              <a:t> (</a:t>
            </a:r>
            <a:r>
              <a:rPr lang="en-US" dirty="0"/>
              <a:t>arm vs. hand)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ru-RU" dirty="0"/>
              <a:t>одно слово</a:t>
            </a:r>
            <a:r>
              <a:rPr lang="en-US" dirty="0"/>
              <a:t> (228)</a:t>
            </a:r>
            <a:r>
              <a:rPr lang="ru-RU" dirty="0"/>
              <a:t>	разные слова </a:t>
            </a:r>
            <a:r>
              <a:rPr lang="en-US" dirty="0"/>
              <a:t>(389)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F8B4E-6346-46A7-9352-32E475CA356D}" type="slidenum">
              <a:rPr lang="fi-FI" smtClean="0"/>
              <a:t>9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48691"/>
            <a:ext cx="7886700" cy="3828272"/>
          </a:xfrm>
          <a:prstGeom prst="rect">
            <a:avLst/>
          </a:prstGeom>
        </p:spPr>
      </p:pic>
      <p:sp>
        <p:nvSpPr>
          <p:cNvPr id="7" name="Ellipsi 6"/>
          <p:cNvSpPr>
            <a:spLocks noChangeAspect="1"/>
          </p:cNvSpPr>
          <p:nvPr/>
        </p:nvSpPr>
        <p:spPr>
          <a:xfrm flipH="1">
            <a:off x="655076" y="1969258"/>
            <a:ext cx="207977" cy="207977"/>
          </a:xfrm>
          <a:prstGeom prst="ellipse">
            <a:avLst/>
          </a:prstGeom>
          <a:solidFill>
            <a:srgbClr val="FDFD0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>
            <a:spLocks noChangeAspect="1"/>
          </p:cNvSpPr>
          <p:nvPr/>
        </p:nvSpPr>
        <p:spPr>
          <a:xfrm flipH="1">
            <a:off x="4091482" y="1969258"/>
            <a:ext cx="207977" cy="207977"/>
          </a:xfrm>
          <a:prstGeom prst="ellipse">
            <a:avLst/>
          </a:prstGeom>
          <a:solidFill>
            <a:srgbClr val="DA000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798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5083</TotalTime>
  <Words>998</Words>
  <Application>Microsoft Office PowerPoint</Application>
  <PresentationFormat>Näytössä katseltava diaesitys (4:3)</PresentationFormat>
  <Paragraphs>271</Paragraphs>
  <Slides>51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51</vt:i4>
      </vt:variant>
    </vt:vector>
  </HeadingPairs>
  <TitlesOfParts>
    <vt:vector size="56" baseType="lpstr">
      <vt:lpstr>Arial</vt:lpstr>
      <vt:lpstr>Arial Unicode MS</vt:lpstr>
      <vt:lpstr>Calibri</vt:lpstr>
      <vt:lpstr>Verdana</vt:lpstr>
      <vt:lpstr>Office-teema</vt:lpstr>
      <vt:lpstr>Лингвистическая типология</vt:lpstr>
      <vt:lpstr>Мы поговорим…</vt:lpstr>
      <vt:lpstr>О том, какими разными бывают языки</vt:lpstr>
      <vt:lpstr>PowerPoint-esitys</vt:lpstr>
      <vt:lpstr>WALS</vt:lpstr>
      <vt:lpstr>WALS</vt:lpstr>
      <vt:lpstr>Назализация гласных</vt:lpstr>
      <vt:lpstr>Тоны</vt:lpstr>
      <vt:lpstr>‘Рука’ (arm vs. hand)</vt:lpstr>
      <vt:lpstr>Базовые цвета</vt:lpstr>
      <vt:lpstr>Термины родства</vt:lpstr>
      <vt:lpstr>«Очень полезные слова»</vt:lpstr>
      <vt:lpstr>Суффиксы и приставки</vt:lpstr>
      <vt:lpstr>Количество родов</vt:lpstr>
      <vt:lpstr>Количество падежей</vt:lpstr>
      <vt:lpstr>Аккузатив и эргатив</vt:lpstr>
      <vt:lpstr>Эвиденциальность</vt:lpstr>
      <vt:lpstr>Порядок S, V и O</vt:lpstr>
      <vt:lpstr>Предлоги или послелоги</vt:lpstr>
      <vt:lpstr>Порядок обладаемого и обладателя</vt:lpstr>
      <vt:lpstr>Что читать? Что смотреть?</vt:lpstr>
      <vt:lpstr>О том, чем занимаются  типологи</vt:lpstr>
      <vt:lpstr>Что такое типология?</vt:lpstr>
      <vt:lpstr>Джозеф Гринберг (1915‒2001</vt:lpstr>
      <vt:lpstr>Вопросы, которыми задаются типологи</vt:lpstr>
      <vt:lpstr>Этапы типологического исследования</vt:lpstr>
      <vt:lpstr>Определение объекта</vt:lpstr>
      <vt:lpstr>Составление выборки</vt:lpstr>
      <vt:lpstr>Составление выборки</vt:lpstr>
      <vt:lpstr>Источники</vt:lpstr>
      <vt:lpstr>PowerPoint-esitys</vt:lpstr>
      <vt:lpstr>Языковые универсалии</vt:lpstr>
      <vt:lpstr>Зачем этим заниматься?</vt:lpstr>
      <vt:lpstr>О том, чем может быть интересен финский язык</vt:lpstr>
      <vt:lpstr>Где говорят на финском</vt:lpstr>
      <vt:lpstr>PowerPoint-esitys</vt:lpstr>
      <vt:lpstr>Фонетика и произношение</vt:lpstr>
      <vt:lpstr>PowerPoint-esitys</vt:lpstr>
      <vt:lpstr>Лексика</vt:lpstr>
      <vt:lpstr>PowerPoint-esitys</vt:lpstr>
      <vt:lpstr>Заимствования</vt:lpstr>
      <vt:lpstr>Стороны света</vt:lpstr>
      <vt:lpstr>Продуктивные суффиксы</vt:lpstr>
      <vt:lpstr>PowerPoint-esitys</vt:lpstr>
      <vt:lpstr>PowerPoint-esitys</vt:lpstr>
      <vt:lpstr>PowerPoint-esitys</vt:lpstr>
      <vt:lpstr>PowerPoint-esitys</vt:lpstr>
      <vt:lpstr>Притяжательные суффиксы</vt:lpstr>
      <vt:lpstr>Глагольные категории</vt:lpstr>
      <vt:lpstr>Причастия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Ksenia Shagal</dc:creator>
  <cp:lastModifiedBy>Ksenia Shagal</cp:lastModifiedBy>
  <cp:revision>72</cp:revision>
  <dcterms:created xsi:type="dcterms:W3CDTF">2016-06-15T12:38:23Z</dcterms:created>
  <dcterms:modified xsi:type="dcterms:W3CDTF">2016-06-28T04:55:21Z</dcterms:modified>
</cp:coreProperties>
</file>