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5143500" cx="9144000"/>
  <p:notesSz cx="6858000" cy="9144000"/>
  <p:embeddedFontLst>
    <p:embeddedFont>
      <p:font typeface="Roboto Slab"/>
      <p:regular r:id="rId65"/>
      <p:bold r:id="rId66"/>
    </p:embeddedFont>
    <p:embeddedFont>
      <p:font typeface="Raleway"/>
      <p:regular r:id="rId67"/>
      <p:bold r:id="rId68"/>
      <p:italic r:id="rId69"/>
      <p:boldItalic r:id="rId70"/>
    </p:embeddedFont>
    <p:embeddedFont>
      <p:font typeface="Lato"/>
      <p:regular r:id="rId71"/>
      <p:bold r:id="rId72"/>
      <p:italic r:id="rId73"/>
      <p:boldItalic r:id="rId7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Lato-italic.fntdata"/><Relationship Id="rId72" Type="http://schemas.openxmlformats.org/officeDocument/2006/relationships/font" Target="fonts/Lato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schemas.openxmlformats.org/officeDocument/2006/relationships/font" Target="fonts/Lato-boldItalic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Lato-regular.fntdata"/><Relationship Id="rId70" Type="http://schemas.openxmlformats.org/officeDocument/2006/relationships/font" Target="fonts/Raleway-bold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RobotoSlab-bold.fntdata"/><Relationship Id="rId21" Type="http://schemas.openxmlformats.org/officeDocument/2006/relationships/slide" Target="slides/slide16.xml"/><Relationship Id="rId65" Type="http://schemas.openxmlformats.org/officeDocument/2006/relationships/font" Target="fonts/RobotoSlab-regular.fntdata"/><Relationship Id="rId24" Type="http://schemas.openxmlformats.org/officeDocument/2006/relationships/slide" Target="slides/slide19.xml"/><Relationship Id="rId68" Type="http://schemas.openxmlformats.org/officeDocument/2006/relationships/font" Target="fonts/Raleway-bold.fntdata"/><Relationship Id="rId23" Type="http://schemas.openxmlformats.org/officeDocument/2006/relationships/slide" Target="slides/slide18.xml"/><Relationship Id="rId67" Type="http://schemas.openxmlformats.org/officeDocument/2006/relationships/font" Target="fonts/Raleway-regular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aleway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6312eff63f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6312eff63f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6312eff63f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6312eff63f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6312eff63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6312eff63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6312eff63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6312eff63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312eff63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6312eff63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6d5a04261f_0_1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6d5a04261f_0_1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d5a04261f_0_17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d5a04261f_0_1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IOL 2021.3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6d5a04261f_0_1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6d5a04261f_0_1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6d5a04261f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6d5a04261f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d5a04261f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6d5a04261f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6312eff63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6312eff63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6d5a04261f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6d5a04261f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d5a04261f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6d5a04261f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6d5a04261f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6d5a04261f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d5a04261f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6d5a04261f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6d5a04261f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6d5a04261f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IOL 2024.1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d5a04261f_1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6d5a04261f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6d5a04261f_1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6d5a04261f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6d5a04261f_1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6d5a04261f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5a04261f_1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5a04261f_1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6d5a04261f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6d5a04261f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6312eff63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6312eff63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6d5a04261f_1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6d5a04261f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6d5a04261f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6d5a04261f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6d5f5db38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6d5f5db38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6d5f5db38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6d5f5db38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d5f5db38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6d5f5db38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6d5a04261f_1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6d5a04261f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449ca68d4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449ca68d4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449ca68d4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449ca68d4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449ca68d40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449ca68d4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449ca68d4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449ca68d4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312eff63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312eff63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pens + coats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449ca68d4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449ca68d4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6d5a04261f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6d5a04261f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449ca68d4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449ca68d4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IOL 2019.3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449ca68d40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449ca68d4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449ca68d40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449ca68d40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449ca68d4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449ca68d4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449ca68d4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449ca68d4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449ca68d40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449ca68d4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449ca68d40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449ca68d40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449ca68d4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449ca68d4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312eff63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6312eff63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6d5a04261f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6d5a04261f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6d5a04261f_1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6d5a04261f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IOL 2021.1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6d5a04261f_1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6d5a04261f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IOL 2017.1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d5a04261f_1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6d5a04261f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6d5a04261f_1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6d5a04261f_1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6d5f5db38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6d5f5db38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6d5a04261f_1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6d5a04261f_1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6d5a04261f_1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6d5a04261f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6d5a04261f_1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6d5a04261f_1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449ca68d40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449ca68d4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6312eff63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6312eff63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6312eff63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6312eff63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312eff63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312eff63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read all parts carefully!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6312eff63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6312eff63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read all parts carefully!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70" name="Google Shape;70;p13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71" name="Google Shape;71;p1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" name="Google Shape;72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текст 1">
  <p:cSld name="TITLE_AND_BODY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Google Shape;76;p1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" name="Google Shape;77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hyperlink" Target="https://ioling.org/problems/2022/i1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Relationship Id="rId4" Type="http://schemas.openxmlformats.org/officeDocument/2006/relationships/image" Target="../media/image30.png"/><Relationship Id="rId5" Type="http://schemas.openxmlformats.org/officeDocument/2006/relationships/image" Target="../media/image1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Поради щодо написання турів</a:t>
            </a:r>
            <a:endParaRPr/>
          </a:p>
        </p:txBody>
      </p:sp>
      <p:sp>
        <p:nvSpPr>
          <p:cNvPr id="85" name="Google Shape;85;p15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Порядок vs складність</a:t>
            </a:r>
            <a:endParaRPr/>
          </a:p>
        </p:txBody>
      </p:sp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387900" y="4445000"/>
            <a:ext cx="82989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 sz="11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“Rosetta Stone Linguistic Problems”, Bozhidar Bozhanov, Ivan Derzhanski,</a:t>
            </a:r>
            <a:br>
              <a:rPr lang="uk" sz="11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uk" sz="11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https://aclanthology.org/W13-3401.pdf</a:t>
            </a:r>
            <a:endParaRPr sz="11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087" y="1290175"/>
            <a:ext cx="6286526" cy="300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Розв’язування</a:t>
            </a:r>
            <a:endParaRPr/>
          </a:p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Спробуйте попрацювати над кожною із задач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Якщо застрягли на одній задачі, переходьте до наступної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Зробіть перерву у якийсь момент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Якщо щось в умові викликає у вас питання, зверніться до журі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Записування розв’язків</a:t>
            </a:r>
            <a:endParaRPr/>
          </a:p>
        </p:txBody>
      </p:sp>
      <p:sp>
        <p:nvSpPr>
          <p:cNvPr id="181" name="Google Shape;181;p26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Залиште собі час у кінці, щоб перечитати, що ви написали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Записуйте усі правила, якщо в задачі не сказано інакше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Не доводьте свої правила «математично»</a:t>
            </a:r>
            <a:endParaRPr i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Структуруйте розв’язок, використовуйте таблиці, схеми, різні кольори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Пишіть акуратно і розбірливо :)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uk"/>
              <a:t>Записування </a:t>
            </a:r>
            <a:br>
              <a:rPr lang="uk"/>
            </a:br>
            <a:r>
              <a:rPr lang="uk"/>
              <a:t>розв’язків</a:t>
            </a:r>
            <a:endParaRPr/>
          </a:p>
        </p:txBody>
      </p:sp>
      <p:pic>
        <p:nvPicPr>
          <p:cNvPr id="187" name="Google Shape;1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850" y="53800"/>
            <a:ext cx="5372625" cy="5035876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8" name="Google Shape;188;p27"/>
          <p:cNvSpPr txBox="1"/>
          <p:nvPr>
            <p:ph idx="4294967295" type="body"/>
          </p:nvPr>
        </p:nvSpPr>
        <p:spPr>
          <a:xfrm>
            <a:off x="45275" y="3282950"/>
            <a:ext cx="3707700" cy="17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Частина найкращого розв’язку (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Vlad-Ştefan Oros)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задачі 1 на IOL 2022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uk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https://ioling.org/problems/2022/i1/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Типи задач</a:t>
            </a:r>
            <a:endParaRPr/>
          </a:p>
        </p:txBody>
      </p:sp>
      <p:sp>
        <p:nvSpPr>
          <p:cNvPr id="194" name="Google Shape;194;p2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“Rosetta stone” (a.k.a. білінгви): синтаксис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Морфологія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Фонетика &amp; фонологія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Семантика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Системи письма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Числівники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“Екзотичні” теми: родинні дерева, орієнтація в просторі тощо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Суміш тем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uk"/>
            </a:br>
            <a:r>
              <a:rPr lang="uk"/>
              <a:t>Синтаксис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725" y="0"/>
            <a:ext cx="604511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 rotWithShape="1">
          <a:blip r:embed="rId4">
            <a:alphaModFix/>
          </a:blip>
          <a:srcRect b="0" l="-853" r="3832" t="0"/>
          <a:stretch/>
        </p:blipFill>
        <p:spPr>
          <a:xfrm>
            <a:off x="3359250" y="425450"/>
            <a:ext cx="5784750" cy="30988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Порядок слів</a:t>
            </a:r>
            <a:endParaRPr/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V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uk">
                <a:solidFill>
                  <a:srgbClr val="B45F06"/>
                </a:solidFill>
                <a:latin typeface="Raleway"/>
                <a:ea typeface="Raleway"/>
                <a:cs typeface="Raleway"/>
                <a:sym typeface="Raleway"/>
              </a:rPr>
              <a:t>O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)</a:t>
            </a:r>
            <a:r>
              <a:rPr lang="uk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endParaRPr>
              <a:solidFill>
                <a:srgbClr val="38761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Legisi</a:t>
            </a:r>
            <a:r>
              <a:rPr b="1" lang="uk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uk">
                <a:solidFill>
                  <a:srgbClr val="B45F06"/>
                </a:solidFill>
                <a:latin typeface="Raleway"/>
                <a:ea typeface="Raleway"/>
                <a:cs typeface="Raleway"/>
                <a:sym typeface="Raleway"/>
              </a:rPr>
              <a:t>waga makesiwena</a:t>
            </a:r>
            <a:r>
              <a:rPr b="1" lang="uk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uk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namwaya minana</a:t>
            </a:r>
            <a:r>
              <a:rPr b="1" lang="uk">
                <a:latin typeface="Raleway"/>
                <a:ea typeface="Raleway"/>
                <a:cs typeface="Raleway"/>
                <a:sym typeface="Raleway"/>
              </a:rPr>
              <a:t>.</a:t>
            </a:r>
            <a:br>
              <a:rPr b="1" lang="uk">
                <a:latin typeface="Raleway"/>
                <a:ea typeface="Raleway"/>
                <a:cs typeface="Raleway"/>
                <a:sym typeface="Raleway"/>
              </a:rPr>
            </a:br>
            <a:r>
              <a:rPr i="1" lang="uk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Ця стара жінка</a:t>
            </a:r>
            <a:r>
              <a:rPr i="1" lang="uk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1" lang="uk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побачила</a:t>
            </a:r>
            <a:r>
              <a:rPr i="1" lang="uk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1" lang="uk">
                <a:solidFill>
                  <a:srgbClr val="B45F06"/>
                </a:solidFill>
                <a:latin typeface="Raleway"/>
                <a:ea typeface="Raleway"/>
                <a:cs typeface="Raleway"/>
                <a:sym typeface="Raleway"/>
              </a:rPr>
              <a:t>ті каное</a:t>
            </a:r>
            <a:r>
              <a:rPr i="1" lang="uk">
                <a:latin typeface="Raleway"/>
                <a:ea typeface="Raleway"/>
                <a:cs typeface="Raleway"/>
                <a:sym typeface="Raleway"/>
              </a:rPr>
              <a:t>. </a:t>
            </a:r>
            <a:endParaRPr i="1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S = subject = підмет</a:t>
            </a:r>
            <a:br>
              <a:rPr lang="uk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uk">
                <a:solidFill>
                  <a:srgbClr val="0000FF"/>
                </a:solidFill>
                <a:latin typeface="Raleway"/>
                <a:ea typeface="Raleway"/>
                <a:cs typeface="Raleway"/>
                <a:sym typeface="Raleway"/>
              </a:rPr>
              <a:t>V = verb = присудок/дієслово</a:t>
            </a: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r>
              <a:rPr lang="uk">
                <a:solidFill>
                  <a:srgbClr val="B45F06"/>
                </a:solidFill>
                <a:latin typeface="Raleway"/>
                <a:ea typeface="Raleway"/>
                <a:cs typeface="Raleway"/>
                <a:sym typeface="Raleway"/>
              </a:rPr>
              <a:t>O = object = додаток</a:t>
            </a:r>
            <a:endParaRPr>
              <a:solidFill>
                <a:srgbClr val="0000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12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 rotWithShape="1">
          <a:blip r:embed="rId4">
            <a:alphaModFix/>
          </a:blip>
          <a:srcRect b="9489" l="0" r="0" t="12153"/>
          <a:stretch/>
        </p:blipFill>
        <p:spPr>
          <a:xfrm>
            <a:off x="5384800" y="3353850"/>
            <a:ext cx="2584450" cy="17896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0800000" dist="19050">
              <a:srgbClr val="000000">
                <a:alpha val="50000"/>
              </a:srgbClr>
            </a:outerShdw>
          </a:effectLst>
        </p:spPr>
      </p:pic>
      <p:sp>
        <p:nvSpPr>
          <p:cNvPr id="218" name="Google Shape;218;p32"/>
          <p:cNvSpPr txBox="1"/>
          <p:nvPr/>
        </p:nvSpPr>
        <p:spPr>
          <a:xfrm>
            <a:off x="0" y="4743300"/>
            <a:ext cx="363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https://wals.info/feature/81A#2/18.0/152.9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Порядок слів</a:t>
            </a:r>
            <a:endParaRPr/>
          </a:p>
        </p:txBody>
      </p:sp>
      <p:sp>
        <p:nvSpPr>
          <p:cNvPr id="224" name="Google Shape;224;p33"/>
          <p:cNvSpPr txBox="1"/>
          <p:nvPr>
            <p:ph idx="1" type="body"/>
          </p:nvPr>
        </p:nvSpPr>
        <p:spPr>
          <a:xfrm>
            <a:off x="387900" y="1489825"/>
            <a:ext cx="8368200" cy="35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Основний: підмет, присудок, додаток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Інші: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</a:pPr>
            <a:r>
              <a:rPr lang="uk" sz="1800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  <a:t>прямий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 і </a:t>
            </a:r>
            <a:r>
              <a:rPr lang="uk" sz="18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rPr>
              <a:t>непрямий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 додаток: Я даю </a:t>
            </a:r>
            <a:r>
              <a:rPr lang="uk" sz="1800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  <a:t>банан</a:t>
            </a:r>
            <a:r>
              <a:rPr lang="uk" sz="18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rPr>
              <a:t> мавпі</a:t>
            </a:r>
            <a:br>
              <a:rPr lang="uk" sz="18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800">
              <a:solidFill>
                <a:srgbClr val="9900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uk" sz="1800" u="sng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іменник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і його модифікатори </a:t>
            </a:r>
            <a:b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uk" sz="1800">
                <a:solidFill>
                  <a:srgbClr val="3D85C6"/>
                </a:solidFill>
                <a:latin typeface="Raleway"/>
                <a:ea typeface="Raleway"/>
                <a:cs typeface="Raleway"/>
                <a:sym typeface="Raleway"/>
              </a:rPr>
              <a:t>власник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uk" sz="18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прикметник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uk" sz="1800">
                <a:solidFill>
                  <a:srgbClr val="B45F06"/>
                </a:solidFill>
                <a:latin typeface="Raleway"/>
                <a:ea typeface="Raleway"/>
                <a:cs typeface="Raleway"/>
                <a:sym typeface="Raleway"/>
              </a:rPr>
              <a:t>вказівний займенник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артикль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тощо): </a:t>
            </a:r>
            <a:b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uk" sz="1800">
                <a:solidFill>
                  <a:srgbClr val="B45F06"/>
                </a:solidFill>
                <a:latin typeface="Raleway"/>
                <a:ea typeface="Raleway"/>
                <a:cs typeface="Raleway"/>
                <a:sym typeface="Raleway"/>
              </a:rPr>
              <a:t>той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uk" sz="180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довгий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uk" sz="1800">
                <a:solidFill>
                  <a:srgbClr val="3D85C6"/>
                </a:solidFill>
                <a:latin typeface="Raleway"/>
                <a:ea typeface="Raleway"/>
                <a:cs typeface="Raleway"/>
                <a:sym typeface="Raleway"/>
              </a:rPr>
              <a:t>зміїний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uk" sz="1800" u="sng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хвіст</a:t>
            </a:r>
            <a:br>
              <a:rPr lang="uk" sz="1800" u="sng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800" u="sng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uk" sz="1800">
                <a:solidFill>
                  <a:srgbClr val="A64D79"/>
                </a:solidFill>
                <a:latin typeface="Raleway"/>
                <a:ea typeface="Raleway"/>
                <a:cs typeface="Raleway"/>
                <a:sym typeface="Raleway"/>
              </a:rPr>
              <a:t>головна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і </a:t>
            </a:r>
            <a:r>
              <a:rPr lang="uk" sz="1800">
                <a:solidFill>
                  <a:srgbClr val="BF9000"/>
                </a:solidFill>
                <a:latin typeface="Raleway"/>
                <a:ea typeface="Raleway"/>
                <a:cs typeface="Raleway"/>
                <a:sym typeface="Raleway"/>
              </a:rPr>
              <a:t>підрядна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частина: </a:t>
            </a:r>
            <a:r>
              <a:rPr lang="uk" sz="1800">
                <a:solidFill>
                  <a:srgbClr val="A64D79"/>
                </a:solidFill>
                <a:latin typeface="Raleway"/>
                <a:ea typeface="Raleway"/>
                <a:cs typeface="Raleway"/>
                <a:sym typeface="Raleway"/>
              </a:rPr>
              <a:t>Кіт,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uk" sz="1800">
                <a:solidFill>
                  <a:srgbClr val="BF9000"/>
                </a:solidFill>
                <a:latin typeface="Raleway"/>
                <a:ea typeface="Raleway"/>
                <a:cs typeface="Raleway"/>
                <a:sym typeface="Raleway"/>
              </a:rPr>
              <a:t>якого я побачив,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uk" sz="1800">
                <a:solidFill>
                  <a:srgbClr val="A64D79"/>
                </a:solidFill>
                <a:latin typeface="Raleway"/>
                <a:ea typeface="Raleway"/>
                <a:cs typeface="Raleway"/>
                <a:sym typeface="Raleway"/>
              </a:rPr>
              <a:t>втік.</a:t>
            </a:r>
            <a:br>
              <a:rPr lang="uk" sz="1800">
                <a:solidFill>
                  <a:srgbClr val="A64D79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800">
              <a:solidFill>
                <a:srgbClr val="A64D7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uk" sz="1800" u="sng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прислівники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пес </a:t>
            </a:r>
            <a:r>
              <a:rPr lang="uk" sz="1800" u="sng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повільно</a:t>
            </a: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наблизився</a:t>
            </a:r>
            <a:b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○"/>
            </a:pPr>
            <a:r>
              <a:rPr lang="uk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службові слова</a:t>
            </a:r>
            <a:endParaRPr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Загальний розклад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63" y="1212850"/>
            <a:ext cx="8148664" cy="378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Порядок слів</a:t>
            </a:r>
            <a:endParaRPr/>
          </a:p>
        </p:txBody>
      </p:sp>
      <p:pic>
        <p:nvPicPr>
          <p:cNvPr id="230" name="Google Shape;23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50525"/>
            <a:ext cx="8839199" cy="1470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На що ще дивитись</a:t>
            </a:r>
            <a:endParaRPr/>
          </a:p>
        </p:txBody>
      </p:sp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Чи порядок слів змінюється? </a:t>
            </a: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r>
              <a:rPr lang="uk">
                <a:latin typeface="Raleway"/>
                <a:ea typeface="Raleway"/>
                <a:cs typeface="Raleway"/>
                <a:sym typeface="Raleway"/>
              </a:rPr>
              <a:t>наприклад, позиція дієслова може залежати від його перехідності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Структура самих слів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Взаємодія слів, наприклад, зміни звуків чи наголосів:</a:t>
            </a: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r>
              <a:rPr lang="uk">
                <a:latin typeface="Raleway"/>
                <a:ea typeface="Raleway"/>
                <a:cs typeface="Raleway"/>
                <a:sym typeface="Raleway"/>
              </a:rPr>
              <a:t>	</a:t>
            </a:r>
            <a:r>
              <a:rPr lang="uk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Мій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uk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  <a:t>учитель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прийшов</a:t>
            </a: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r>
              <a:rPr lang="uk">
                <a:latin typeface="Raleway"/>
                <a:ea typeface="Raleway"/>
                <a:cs typeface="Raleway"/>
                <a:sym typeface="Raleway"/>
              </a:rPr>
              <a:t>	</a:t>
            </a:r>
            <a:r>
              <a:rPr lang="uk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Його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uk">
                <a:solidFill>
                  <a:srgbClr val="1155CC"/>
                </a:solidFill>
                <a:latin typeface="Raleway"/>
                <a:ea typeface="Raleway"/>
                <a:cs typeface="Raleway"/>
                <a:sym typeface="Raleway"/>
              </a:rPr>
              <a:t>вчитель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прийшов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6"/>
          <p:cNvPicPr preferRelativeResize="0"/>
          <p:nvPr/>
        </p:nvPicPr>
        <p:blipFill rotWithShape="1">
          <a:blip r:embed="rId3">
            <a:alphaModFix/>
          </a:blip>
          <a:srcRect b="14133" l="0" r="0" t="0"/>
          <a:stretch/>
        </p:blipFill>
        <p:spPr>
          <a:xfrm>
            <a:off x="27025" y="-19050"/>
            <a:ext cx="6475375" cy="50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8325" y="4442275"/>
            <a:ext cx="5665674" cy="62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2800" y="1168401"/>
            <a:ext cx="4445001" cy="722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uk"/>
            </a:br>
            <a:r>
              <a:rPr lang="uk"/>
              <a:t>Морфологія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756401" cy="43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7075" y="1426775"/>
            <a:ext cx="2022625" cy="13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7075" y="2705100"/>
            <a:ext cx="2254550" cy="12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1875" y="4489450"/>
            <a:ext cx="5962124" cy="654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7" name="Google Shape;257;p38"/>
          <p:cNvSpPr/>
          <p:nvPr/>
        </p:nvSpPr>
        <p:spPr>
          <a:xfrm>
            <a:off x="4445000" y="1416050"/>
            <a:ext cx="2311500" cy="253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У морфології загалом</a:t>
            </a:r>
            <a:endParaRPr/>
          </a:p>
        </p:txBody>
      </p:sp>
      <p:sp>
        <p:nvSpPr>
          <p:cNvPr id="263" name="Google Shape;263;p3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порядок морфем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зміни звуків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0"/>
          <p:cNvPicPr preferRelativeResize="0"/>
          <p:nvPr/>
        </p:nvPicPr>
        <p:blipFill rotWithShape="1">
          <a:blip r:embed="rId3">
            <a:alphaModFix/>
          </a:blip>
          <a:srcRect b="23029" l="0" r="0" t="0"/>
          <a:stretch/>
        </p:blipFill>
        <p:spPr>
          <a:xfrm>
            <a:off x="342900" y="155575"/>
            <a:ext cx="7445350" cy="450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97599" cy="172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Морфологія дієслова</a:t>
            </a:r>
            <a:endParaRPr/>
          </a:p>
        </p:txBody>
      </p:sp>
      <p:sp>
        <p:nvSpPr>
          <p:cNvPr id="279" name="Google Shape;279;p4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Позначення підмета і додатка: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</a:pP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особа (1/2/3, включна/виключна)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</a:pP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число (однина, множина, двоїна, паукальне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)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</a:pP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рід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</a:pP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іменник / займенник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Заперечення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Час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: минулий, теперішній, майбутній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Пасив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Aspect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: “я пливу” vs 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“я поплив” vs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“я плаваю щосуботи”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Modality/</a:t>
            </a:r>
            <a:r>
              <a:rPr lang="uk">
                <a:solidFill>
                  <a:srgbClr val="111111"/>
                </a:solidFill>
                <a:latin typeface="Raleway"/>
                <a:ea typeface="Raleway"/>
                <a:cs typeface="Raleway"/>
                <a:sym typeface="Raleway"/>
              </a:rPr>
              <a:t>спосіб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: наказовий, умовний тощо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Морфологія іменника</a:t>
            </a:r>
            <a:endParaRPr/>
          </a:p>
        </p:txBody>
      </p:sp>
      <p:sp>
        <p:nvSpPr>
          <p:cNvPr id="285" name="Google Shape;285;p4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Рід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Число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Визначеність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Відмінок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Власність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(віддільна чи невіддільна)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Клас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Особистий тур</a:t>
            </a:r>
            <a:endParaRPr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5416550" y="1489825"/>
            <a:ext cx="3339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5 задач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6 годин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вам дадуть їжу і воду, але ви також можете взяти свої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вам дадуть папір для письма, але у вас мають бути власні ручки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6525"/>
            <a:ext cx="4926100" cy="36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5207000" y="4445100"/>
            <a:ext cx="35109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IOL 2024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Класи: бена</a:t>
            </a:r>
            <a:endParaRPr/>
          </a:p>
        </p:txBody>
      </p:sp>
      <p:pic>
        <p:nvPicPr>
          <p:cNvPr id="291" name="Google Shape;29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733" y="1"/>
            <a:ext cx="5257266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34125" y="2035828"/>
            <a:ext cx="4206549" cy="27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uk"/>
            </a:br>
            <a:r>
              <a:rPr lang="uk"/>
              <a:t>Фонетика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На що звертати увагу:</a:t>
            </a:r>
            <a:endParaRPr/>
          </a:p>
        </p:txBody>
      </p:sp>
      <p:sp>
        <p:nvSpPr>
          <p:cNvPr id="303" name="Google Shape;303;p46"/>
          <p:cNvSpPr txBox="1"/>
          <p:nvPr>
            <p:ph idx="1" type="body"/>
          </p:nvPr>
        </p:nvSpPr>
        <p:spPr>
          <a:xfrm>
            <a:off x="387900" y="1489825"/>
            <a:ext cx="8368200" cy="360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uk" u="sng">
                <a:latin typeface="Raleway"/>
                <a:ea typeface="Raleway"/>
                <a:cs typeface="Raleway"/>
                <a:sym typeface="Raleway"/>
              </a:rPr>
              <a:t>Приголосні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: дзвінкість/глухість/сонорність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;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місце і спосіб творення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uk" u="sng">
                <a:latin typeface="Raleway"/>
                <a:ea typeface="Raleway"/>
                <a:cs typeface="Raleway"/>
                <a:sym typeface="Raleway"/>
              </a:rPr>
              <a:t>Голосні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: підняття, ряд, довжина, огубленість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uk" u="sng">
                <a:latin typeface="Raleway"/>
                <a:ea typeface="Raleway"/>
                <a:cs typeface="Raleway"/>
                <a:sym typeface="Raleway"/>
              </a:rPr>
              <a:t>Склад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: закритість/відкритість, вага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Взаємодії звуків: 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uk" sz="1800" u="sng">
                <a:latin typeface="Raleway"/>
                <a:ea typeface="Raleway"/>
                <a:cs typeface="Raleway"/>
                <a:sym typeface="Raleway"/>
              </a:rPr>
              <a:t>асиміляція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 : “cats” vs “dogs”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uk" sz="1800" u="sng">
                <a:latin typeface="Raleway"/>
                <a:ea typeface="Raleway"/>
                <a:cs typeface="Raleway"/>
                <a:sym typeface="Raleway"/>
              </a:rPr>
              <a:t>дисиміляцію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: іспанське </a:t>
            </a:r>
            <a:r>
              <a:rPr i="1" lang="uk" sz="1800">
                <a:latin typeface="Raleway"/>
                <a:ea typeface="Raleway"/>
                <a:cs typeface="Raleway"/>
                <a:sym typeface="Raleway"/>
              </a:rPr>
              <a:t>árbol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 &lt; староіспанське </a:t>
            </a:r>
            <a:r>
              <a:rPr i="1" lang="uk" sz="1800">
                <a:latin typeface="Raleway"/>
                <a:ea typeface="Raleway"/>
                <a:cs typeface="Raleway"/>
                <a:sym typeface="Raleway"/>
              </a:rPr>
              <a:t>arbor</a:t>
            </a:r>
            <a:endParaRPr i="1"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uk" sz="1800" u="sng">
                <a:latin typeface="Raleway"/>
                <a:ea typeface="Raleway"/>
                <a:cs typeface="Raleway"/>
                <a:sym typeface="Raleway"/>
              </a:rPr>
              <a:t>гармонія голосних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: турецьке </a:t>
            </a:r>
            <a:r>
              <a:rPr i="1" lang="uk" sz="1800">
                <a:latin typeface="Raleway"/>
                <a:ea typeface="Raleway"/>
                <a:cs typeface="Raleway"/>
                <a:sym typeface="Raleway"/>
              </a:rPr>
              <a:t>kediler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 “коти” vs </a:t>
            </a:r>
            <a:r>
              <a:rPr i="1" lang="uk" sz="1800">
                <a:latin typeface="Raleway"/>
                <a:ea typeface="Raleway"/>
                <a:cs typeface="Raleway"/>
                <a:sym typeface="Raleway"/>
              </a:rPr>
              <a:t>papağanlar</a:t>
            </a: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 “папуги”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</a:pP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вставлення голосних у кластери приголосних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</a:pP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випадіння однієї з голосних у кластері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○"/>
            </a:pPr>
            <a:r>
              <a:rPr lang="uk" sz="1800">
                <a:latin typeface="Raleway"/>
                <a:ea typeface="Raleway"/>
                <a:cs typeface="Raleway"/>
                <a:sym typeface="Raleway"/>
              </a:rPr>
              <a:t>тощо :)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2619125"/>
            <a:ext cx="6064249" cy="1754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360000" dist="19050">
              <a:srgbClr val="000000">
                <a:alpha val="50000"/>
              </a:srgbClr>
            </a:outerShdw>
          </a:effectLst>
        </p:spPr>
      </p:pic>
      <p:pic>
        <p:nvPicPr>
          <p:cNvPr id="309" name="Google Shape;30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1669025"/>
            <a:ext cx="8839203" cy="64530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720000" dist="19050">
              <a:srgbClr val="000000">
                <a:alpha val="50000"/>
              </a:srgbClr>
            </a:outerShdw>
          </a:effectLst>
        </p:spPr>
      </p:pic>
      <p:sp>
        <p:nvSpPr>
          <p:cNvPr id="310" name="Google Shape;310;p4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IOL 2024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IOL 2023</a:t>
            </a:r>
            <a:endParaRPr/>
          </a:p>
        </p:txBody>
      </p:sp>
      <p:pic>
        <p:nvPicPr>
          <p:cNvPr id="316" name="Google Shape;31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4600" y="420350"/>
            <a:ext cx="6713099" cy="28770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180000" dist="19050">
              <a:srgbClr val="000000">
                <a:alpha val="50000"/>
              </a:srgbClr>
            </a:outerShdw>
          </a:effectLst>
        </p:spPr>
      </p:pic>
      <p:pic>
        <p:nvPicPr>
          <p:cNvPr id="317" name="Google Shape;31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00" y="3498150"/>
            <a:ext cx="4229374" cy="9618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720000" dist="19050">
              <a:srgbClr val="000000">
                <a:alpha val="50000"/>
              </a:srgbClr>
            </a:outerShdw>
          </a:effectLst>
        </p:spPr>
      </p:pic>
      <p:pic>
        <p:nvPicPr>
          <p:cNvPr id="318" name="Google Shape;31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4350" y="4496486"/>
            <a:ext cx="4431625" cy="55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06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uk"/>
            </a:br>
            <a:r>
              <a:rPr lang="uk"/>
              <a:t>Семантика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" y="3096125"/>
            <a:ext cx="8399100" cy="1945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600000" dist="19050">
              <a:srgbClr val="000000">
                <a:alpha val="50000"/>
              </a:srgbClr>
            </a:outerShdw>
          </a:effectLst>
        </p:spPr>
      </p:pic>
      <p:pic>
        <p:nvPicPr>
          <p:cNvPr id="329" name="Google Shape;32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1" cy="286360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360000" dist="19050">
              <a:srgbClr val="000000">
                <a:alpha val="50000"/>
              </a:srgbClr>
            </a:outerShdw>
          </a:effectLst>
        </p:spPr>
      </p:pic>
      <p:pic>
        <p:nvPicPr>
          <p:cNvPr id="330" name="Google Shape;330;p50"/>
          <p:cNvPicPr preferRelativeResize="0"/>
          <p:nvPr/>
        </p:nvPicPr>
        <p:blipFill rotWithShape="1">
          <a:blip r:embed="rId5">
            <a:alphaModFix/>
          </a:blip>
          <a:srcRect b="6576" l="45441" r="0" t="0"/>
          <a:stretch/>
        </p:blipFill>
        <p:spPr>
          <a:xfrm>
            <a:off x="3642150" y="152400"/>
            <a:ext cx="788675" cy="143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Підходи</a:t>
            </a:r>
            <a:endParaRPr/>
          </a:p>
        </p:txBody>
      </p:sp>
      <p:sp>
        <p:nvSpPr>
          <p:cNvPr id="336" name="Google Shape;336;p5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Пошук базових слів (вони можуть бути у завданнях)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Пошук кластерів пов’язаних слів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(Іноді) пошук запозичень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Побудова графів слів і перекладів і пошук схожих частин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86125" y="-43607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86125" y="-436075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3"/>
          <p:cNvPicPr preferRelativeResize="0"/>
          <p:nvPr/>
        </p:nvPicPr>
        <p:blipFill rotWithShape="1">
          <a:blip r:embed="rId4">
            <a:alphaModFix/>
          </a:blip>
          <a:srcRect b="0" l="17159" r="20824" t="0"/>
          <a:stretch/>
        </p:blipFill>
        <p:spPr>
          <a:xfrm rot="-5400000">
            <a:off x="5441350" y="1441298"/>
            <a:ext cx="225045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Особистий тур</a:t>
            </a:r>
            <a:endParaRPr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5207000" y="4445100"/>
            <a:ext cx="35109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IOL 2022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6525"/>
            <a:ext cx="4926100" cy="36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5416550" y="1489825"/>
            <a:ext cx="3339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5 задач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6 годин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вам дадуть їжу і воду, але ви також можете взяти свої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вам дадуть папір для письма, але у вас мають бути власні ручки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275" y="514525"/>
            <a:ext cx="8183249" cy="30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uk"/>
            </a:br>
            <a:r>
              <a:rPr lang="uk"/>
              <a:t>Системи письма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00" y="87750"/>
            <a:ext cx="7614174" cy="315882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000000" dist="19050">
              <a:srgbClr val="000000">
                <a:alpha val="50000"/>
              </a:srgbClr>
            </a:outerShdw>
          </a:effectLst>
        </p:spPr>
      </p:pic>
      <p:pic>
        <p:nvPicPr>
          <p:cNvPr id="363" name="Google Shape;363;p56"/>
          <p:cNvPicPr preferRelativeResize="0"/>
          <p:nvPr/>
        </p:nvPicPr>
        <p:blipFill rotWithShape="1">
          <a:blip r:embed="rId4">
            <a:alphaModFix/>
          </a:blip>
          <a:srcRect b="5580" l="0" r="0" t="0"/>
          <a:stretch/>
        </p:blipFill>
        <p:spPr>
          <a:xfrm>
            <a:off x="171800" y="3290650"/>
            <a:ext cx="7614175" cy="1727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42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Типи систем письма</a:t>
            </a:r>
            <a:endParaRPr/>
          </a:p>
        </p:txBody>
      </p:sp>
      <p:sp>
        <p:nvSpPr>
          <p:cNvPr id="369" name="Google Shape;369;p5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Абетка, наприклад корейський ханґиль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0" name="Google Shape;37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2630" y="458026"/>
            <a:ext cx="3510894" cy="3078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71" name="Google Shape;37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400" y="3590751"/>
            <a:ext cx="8258899" cy="136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Типи систем письма</a:t>
            </a:r>
            <a:endParaRPr/>
          </a:p>
        </p:txBody>
      </p:sp>
      <p:sp>
        <p:nvSpPr>
          <p:cNvPr id="377" name="Google Shape;377;p5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Абетка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Логографічне, напр. китайські ієрогліфи</a:t>
            </a: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r>
              <a:rPr lang="uk">
                <a:solidFill>
                  <a:srgbClr val="2021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貘 </a:t>
            </a:r>
            <a:r>
              <a:rPr b="1" lang="uk">
                <a:solidFill>
                  <a:srgbClr val="2021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mò “тапір”</a:t>
            </a:r>
            <a:r>
              <a:rPr lang="uk">
                <a:solidFill>
                  <a:srgbClr val="2021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= 豸zhì “</a:t>
            </a:r>
            <a:r>
              <a:rPr b="1" lang="uk">
                <a:solidFill>
                  <a:srgbClr val="2021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тварина</a:t>
            </a:r>
            <a:r>
              <a:rPr lang="uk">
                <a:solidFill>
                  <a:srgbClr val="2021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…” + 莫 </a:t>
            </a:r>
            <a:r>
              <a:rPr b="1" lang="uk">
                <a:solidFill>
                  <a:srgbClr val="2021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mò</a:t>
            </a:r>
            <a:r>
              <a:rPr lang="uk">
                <a:solidFill>
                  <a:srgbClr val="202122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“жодного”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8" name="Google Shape;37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150" y="1033750"/>
            <a:ext cx="2754950" cy="178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Типи систем письма</a:t>
            </a:r>
            <a:endParaRPr/>
          </a:p>
        </p:txBody>
      </p:sp>
      <p:sp>
        <p:nvSpPr>
          <p:cNvPr id="384" name="Google Shape;384;p5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Абетка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Логографічне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Складове, напр. японська кана</a:t>
            </a: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r>
              <a:rPr lang="uk">
                <a:latin typeface="Raleway"/>
                <a:ea typeface="Raleway"/>
                <a:cs typeface="Raleway"/>
                <a:sym typeface="Raleway"/>
              </a:rPr>
              <a:t>katakana = カタカナ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85" name="Google Shape;38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2125" y="1625150"/>
            <a:ext cx="3395700" cy="1893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Типи систем письма</a:t>
            </a:r>
            <a:endParaRPr/>
          </a:p>
        </p:txBody>
      </p:sp>
      <p:sp>
        <p:nvSpPr>
          <p:cNvPr id="391" name="Google Shape;391;p6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Абетка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Логографічне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Складове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Абджад, напр. іврит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2" name="Google Shape;39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425" y="1656150"/>
            <a:ext cx="531495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4425" y="2806600"/>
            <a:ext cx="5314950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Типи систем письма</a:t>
            </a:r>
            <a:endParaRPr/>
          </a:p>
        </p:txBody>
      </p:sp>
      <p:sp>
        <p:nvSpPr>
          <p:cNvPr id="399" name="Google Shape;399;p6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Абетка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Логографічне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Складове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Абджад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Абугіда, напр. деванагарі у гінді</a:t>
            </a: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br>
              <a:rPr lang="uk">
                <a:latin typeface="Raleway"/>
                <a:ea typeface="Raleway"/>
                <a:cs typeface="Raleway"/>
                <a:sym typeface="Raleway"/>
              </a:rPr>
            </a:br>
            <a:r>
              <a:rPr lang="uk">
                <a:latin typeface="Raleway"/>
                <a:ea typeface="Raleway"/>
                <a:cs typeface="Raleway"/>
                <a:sym typeface="Raleway"/>
              </a:rPr>
              <a:t>devan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ā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gar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ī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= देवनागरी 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0" name="Google Shape;400;p61"/>
          <p:cNvPicPr preferRelativeResize="0"/>
          <p:nvPr/>
        </p:nvPicPr>
        <p:blipFill rotWithShape="1">
          <a:blip r:embed="rId3">
            <a:alphaModFix/>
          </a:blip>
          <a:srcRect b="31744" l="21584" r="25053" t="18669"/>
          <a:stretch/>
        </p:blipFill>
        <p:spPr>
          <a:xfrm>
            <a:off x="5490300" y="3188125"/>
            <a:ext cx="3181650" cy="19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1"/>
          <p:cNvPicPr preferRelativeResize="0"/>
          <p:nvPr/>
        </p:nvPicPr>
        <p:blipFill rotWithShape="1">
          <a:blip r:embed="rId4">
            <a:alphaModFix/>
          </a:blip>
          <a:srcRect b="59713" l="13134" r="0" t="11330"/>
          <a:stretch/>
        </p:blipFill>
        <p:spPr>
          <a:xfrm>
            <a:off x="4274550" y="1294675"/>
            <a:ext cx="4753076" cy="145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Типи систем письма</a:t>
            </a:r>
            <a:endParaRPr/>
          </a:p>
        </p:txBody>
      </p:sp>
      <p:sp>
        <p:nvSpPr>
          <p:cNvPr id="407" name="Google Shape;407;p62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Абетка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Логографічне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Складове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Абджад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Абугіда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Варіації і суміш усього вище, напр. semi-syllabary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Підходи</a:t>
            </a:r>
            <a:endParaRPr/>
          </a:p>
        </p:txBody>
      </p:sp>
      <p:sp>
        <p:nvSpPr>
          <p:cNvPr id="413" name="Google Shape;413;p6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Визначення </a:t>
            </a:r>
            <a:r>
              <a:rPr b="1" lang="uk" u="sng">
                <a:latin typeface="Raleway"/>
                <a:ea typeface="Raleway"/>
                <a:cs typeface="Raleway"/>
                <a:sym typeface="Raleway"/>
              </a:rPr>
              <a:t>напряму письма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і </a:t>
            </a:r>
            <a:r>
              <a:rPr b="1" lang="uk" u="sng">
                <a:latin typeface="Raleway"/>
                <a:ea typeface="Raleway"/>
                <a:cs typeface="Raleway"/>
                <a:sym typeface="Raleway"/>
              </a:rPr>
              <a:t>типу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системи письма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Статистика: “символ X зустрічається найчастіше, він має відповідати одній з найчастіших літер”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У задачах на відповідності: пошук найкоротших і найдовших слів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Пошук повторюваних груп символів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Командний тур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6525"/>
            <a:ext cx="4923021" cy="36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5416550" y="1489825"/>
            <a:ext cx="3339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незалежне змагання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команда працює вся разом, у окремій кімнаті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1 задача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3-4 години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5207000" y="4445100"/>
            <a:ext cx="35109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IOL 2022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4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uk"/>
            </a:br>
            <a:r>
              <a:rPr lang="uk"/>
              <a:t>Числівники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800" y="152400"/>
            <a:ext cx="645806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00" y="152400"/>
            <a:ext cx="486257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040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Розв’язування числівників</a:t>
            </a:r>
            <a:endParaRPr/>
          </a:p>
        </p:txBody>
      </p:sp>
      <p:sp>
        <p:nvSpPr>
          <p:cNvPr id="439" name="Google Shape;439;p68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AutoNum type="arabicPeriod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Визначити структуру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AutoNum type="arabicPeriod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Вгадати базу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Бази</a:t>
            </a:r>
            <a:endParaRPr/>
          </a:p>
        </p:txBody>
      </p:sp>
      <p:sp>
        <p:nvSpPr>
          <p:cNvPr id="445" name="Google Shape;445;p6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10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20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12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8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4, 5, or 6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інші: 15, 60, 80…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Рахунок частинами тіла: Oksapmin</a:t>
            </a:r>
            <a:endParaRPr/>
          </a:p>
        </p:txBody>
      </p:sp>
      <p:pic>
        <p:nvPicPr>
          <p:cNvPr id="451" name="Google Shape;45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364675"/>
            <a:ext cx="5599729" cy="36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0"/>
          <p:cNvSpPr txBox="1"/>
          <p:nvPr/>
        </p:nvSpPr>
        <p:spPr>
          <a:xfrm>
            <a:off x="6305400" y="1273400"/>
            <a:ext cx="2838600" cy="31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1 tip^na “великий палець”</a:t>
            </a: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7 besa “передпліччя”</a:t>
            </a: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11 gwer “шия”</a:t>
            </a: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13 kina “око”</a:t>
            </a: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14 aruma “ніс”</a:t>
            </a: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15 tan-kina</a:t>
            </a: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17 tan-gwer</a:t>
            </a: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21 tan-besa</a:t>
            </a:r>
            <a:b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</a:br>
            <a:r>
              <a:rPr lang="uk" sz="1500">
                <a:solidFill>
                  <a:srgbClr val="11111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23 tantip^na</a:t>
            </a:r>
            <a:endParaRPr sz="1500">
              <a:solidFill>
                <a:srgbClr val="11111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3" name="Google Shape;453;p70"/>
          <p:cNvSpPr txBox="1"/>
          <p:nvPr/>
        </p:nvSpPr>
        <p:spPr>
          <a:xfrm>
            <a:off x="4602600" y="4743300"/>
            <a:ext cx="454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“</a:t>
            </a:r>
            <a:r>
              <a:rPr lang="uk"/>
              <a:t>The Materiality of Numbers”, Karenleigh A. Overmann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На що ще дивитись</a:t>
            </a:r>
            <a:endParaRPr/>
          </a:p>
        </p:txBody>
      </p:sp>
      <p:sp>
        <p:nvSpPr>
          <p:cNvPr id="459" name="Google Shape;459;p7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нерегулярності: тридцять один, двадцять один, десять один…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підбази: 857 = 800 + 40 + </a:t>
            </a:r>
            <a:r>
              <a:rPr b="1" lang="uk" u="sng">
                <a:latin typeface="Raleway"/>
                <a:ea typeface="Raleway"/>
                <a:cs typeface="Raleway"/>
                <a:sym typeface="Raleway"/>
              </a:rPr>
              <a:t>17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 = 2*20</a:t>
            </a:r>
            <a:r>
              <a:rPr baseline="30000" lang="uk">
                <a:latin typeface="Raleway"/>
                <a:ea typeface="Raleway"/>
                <a:cs typeface="Raleway"/>
                <a:sym typeface="Raleway"/>
              </a:rPr>
              <a:t>2</a:t>
            </a:r>
            <a:r>
              <a:rPr lang="uk">
                <a:latin typeface="Raleway"/>
                <a:ea typeface="Raleway"/>
                <a:cs typeface="Raleway"/>
                <a:sym typeface="Raleway"/>
              </a:rPr>
              <a:t> + 2*20 + </a:t>
            </a:r>
            <a:r>
              <a:rPr b="1" lang="uk" u="sng">
                <a:latin typeface="Raleway"/>
                <a:ea typeface="Raleway"/>
                <a:cs typeface="Raleway"/>
                <a:sym typeface="Raleway"/>
              </a:rPr>
              <a:t>3*5 + 2</a:t>
            </a:r>
            <a:endParaRPr b="1" u="sng"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віднімання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71725"/>
            <a:ext cx="8839197" cy="3181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Щасти у Тайвані :)</a:t>
            </a:r>
            <a:endParaRPr/>
          </a:p>
        </p:txBody>
      </p:sp>
      <p:sp>
        <p:nvSpPr>
          <p:cNvPr id="470" name="Google Shape;470;p7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Командний тур</a:t>
            </a:r>
            <a:endParaRPr/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5416550" y="1489825"/>
            <a:ext cx="33396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незалежне змагання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команда працює вся разом, у окремій кімнаті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1 задача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3-4 години</a:t>
            </a:r>
            <a:endParaRPr/>
          </a:p>
        </p:txBody>
      </p: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5207000" y="4445100"/>
            <a:ext cx="35109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IOL 2024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6525"/>
            <a:ext cx="4902200" cy="36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Поради до особистого туру</a:t>
            </a:r>
            <a:endParaRPr/>
          </a:p>
        </p:txBody>
      </p:sp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Як: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… читати задачі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… організувати розв’язування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uk">
                <a:latin typeface="Raleway"/>
                <a:ea typeface="Raleway"/>
                <a:cs typeface="Raleway"/>
                <a:sym typeface="Raleway"/>
              </a:rPr>
              <a:t>… записувати розв’язки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303300" y="411575"/>
            <a:ext cx="8520600" cy="1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Структура </a:t>
            </a:r>
            <a:br>
              <a:rPr lang="uk"/>
            </a:br>
            <a:r>
              <a:rPr lang="uk"/>
              <a:t>задачі</a:t>
            </a: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3525" y="155825"/>
            <a:ext cx="6364399" cy="47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7448650" y="1390700"/>
            <a:ext cx="19176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вступ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37" name="Google Shape;137;p22"/>
          <p:cNvCxnSpPr/>
          <p:nvPr/>
        </p:nvCxnSpPr>
        <p:spPr>
          <a:xfrm rot="10800000">
            <a:off x="6953550" y="736800"/>
            <a:ext cx="914100" cy="71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" name="Google Shape;138;p22"/>
          <p:cNvSpPr txBox="1"/>
          <p:nvPr/>
        </p:nvSpPr>
        <p:spPr>
          <a:xfrm>
            <a:off x="762000" y="2235250"/>
            <a:ext cx="12765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корпус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303300" y="3702100"/>
            <a:ext cx="14685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додаткова інформація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40" name="Google Shape;140;p22"/>
          <p:cNvCxnSpPr/>
          <p:nvPr/>
        </p:nvCxnSpPr>
        <p:spPr>
          <a:xfrm flipH="1" rot="10800000">
            <a:off x="1651000" y="2095450"/>
            <a:ext cx="1149300" cy="374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22"/>
          <p:cNvCxnSpPr/>
          <p:nvPr/>
        </p:nvCxnSpPr>
        <p:spPr>
          <a:xfrm flipH="1" rot="10800000">
            <a:off x="1581150" y="3822600"/>
            <a:ext cx="1086000" cy="25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2" name="Google Shape;142;p22"/>
          <p:cNvCxnSpPr/>
          <p:nvPr/>
        </p:nvCxnSpPr>
        <p:spPr>
          <a:xfrm>
            <a:off x="5016500" y="3879850"/>
            <a:ext cx="11748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22"/>
          <p:cNvCxnSpPr/>
          <p:nvPr/>
        </p:nvCxnSpPr>
        <p:spPr>
          <a:xfrm>
            <a:off x="3886200" y="736600"/>
            <a:ext cx="1320900" cy="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303300" y="411575"/>
            <a:ext cx="8520600" cy="1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Структура </a:t>
            </a:r>
            <a:br>
              <a:rPr lang="uk"/>
            </a:br>
            <a:r>
              <a:rPr lang="uk"/>
              <a:t>задачі</a:t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500" y="411575"/>
            <a:ext cx="6220401" cy="438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528250" y="2235250"/>
            <a:ext cx="16626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завдання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51" name="Google Shape;151;p23"/>
          <p:cNvCxnSpPr/>
          <p:nvPr/>
        </p:nvCxnSpPr>
        <p:spPr>
          <a:xfrm flipH="1" rot="10800000">
            <a:off x="1670050" y="1962250"/>
            <a:ext cx="1117800" cy="507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23"/>
          <p:cNvCxnSpPr/>
          <p:nvPr/>
        </p:nvCxnSpPr>
        <p:spPr>
          <a:xfrm flipH="1" rot="10800000">
            <a:off x="1689100" y="781050"/>
            <a:ext cx="1086000" cy="1676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" name="Google Shape;153;p23"/>
          <p:cNvCxnSpPr/>
          <p:nvPr/>
        </p:nvCxnSpPr>
        <p:spPr>
          <a:xfrm flipH="1" rot="10800000">
            <a:off x="1689100" y="2412800"/>
            <a:ext cx="1054200" cy="5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23"/>
          <p:cNvSpPr txBox="1"/>
          <p:nvPr/>
        </p:nvSpPr>
        <p:spPr>
          <a:xfrm>
            <a:off x="765650" y="4134025"/>
            <a:ext cx="1662600" cy="4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додаткові примітки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6788150" y="26606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додаткові інструкції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56" name="Google Shape;156;p23"/>
          <p:cNvCxnSpPr/>
          <p:nvPr/>
        </p:nvCxnSpPr>
        <p:spPr>
          <a:xfrm rot="10800000">
            <a:off x="6502350" y="2438550"/>
            <a:ext cx="450900" cy="361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7" name="Google Shape;157;p23"/>
          <p:cNvSpPr txBox="1"/>
          <p:nvPr/>
        </p:nvSpPr>
        <p:spPr>
          <a:xfrm>
            <a:off x="156050" y="2971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інформація про мову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384650" y="3530600"/>
            <a:ext cx="143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фонетична примітка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59" name="Google Shape;159;p23"/>
          <p:cNvCxnSpPr/>
          <p:nvPr/>
        </p:nvCxnSpPr>
        <p:spPr>
          <a:xfrm>
            <a:off x="2387600" y="3314700"/>
            <a:ext cx="685800" cy="196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23"/>
          <p:cNvCxnSpPr/>
          <p:nvPr/>
        </p:nvCxnSpPr>
        <p:spPr>
          <a:xfrm>
            <a:off x="1701800" y="3924300"/>
            <a:ext cx="1041300" cy="31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p23"/>
          <p:cNvCxnSpPr/>
          <p:nvPr/>
        </p:nvCxnSpPr>
        <p:spPr>
          <a:xfrm flipH="1" rot="10800000">
            <a:off x="1943100" y="4476850"/>
            <a:ext cx="870000" cy="50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3"/>
          <p:cNvCxnSpPr/>
          <p:nvPr/>
        </p:nvCxnSpPr>
        <p:spPr>
          <a:xfrm>
            <a:off x="4508500" y="2374900"/>
            <a:ext cx="32130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