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40"/>
  </p:notesMasterIdLst>
  <p:sldIdLst>
    <p:sldId id="256" r:id="rId2"/>
    <p:sldId id="312" r:id="rId3"/>
    <p:sldId id="310" r:id="rId4"/>
    <p:sldId id="315" r:id="rId5"/>
    <p:sldId id="316" r:id="rId6"/>
    <p:sldId id="332" r:id="rId7"/>
    <p:sldId id="317" r:id="rId8"/>
    <p:sldId id="318" r:id="rId9"/>
    <p:sldId id="321" r:id="rId10"/>
    <p:sldId id="319" r:id="rId11"/>
    <p:sldId id="322" r:id="rId12"/>
    <p:sldId id="327" r:id="rId13"/>
    <p:sldId id="320" r:id="rId14"/>
    <p:sldId id="323" r:id="rId15"/>
    <p:sldId id="326" r:id="rId16"/>
    <p:sldId id="324" r:id="rId17"/>
    <p:sldId id="344" r:id="rId18"/>
    <p:sldId id="328" r:id="rId19"/>
    <p:sldId id="329" r:id="rId20"/>
    <p:sldId id="330" r:id="rId21"/>
    <p:sldId id="331" r:id="rId22"/>
    <p:sldId id="349" r:id="rId23"/>
    <p:sldId id="333" r:id="rId24"/>
    <p:sldId id="334" r:id="rId25"/>
    <p:sldId id="338" r:id="rId26"/>
    <p:sldId id="335" r:id="rId27"/>
    <p:sldId id="339" r:id="rId28"/>
    <p:sldId id="337" r:id="rId29"/>
    <p:sldId id="345" r:id="rId30"/>
    <p:sldId id="336" r:id="rId31"/>
    <p:sldId id="343" r:id="rId32"/>
    <p:sldId id="341" r:id="rId33"/>
    <p:sldId id="346" r:id="rId34"/>
    <p:sldId id="342" r:id="rId35"/>
    <p:sldId id="309" r:id="rId36"/>
    <p:sldId id="348" r:id="rId37"/>
    <p:sldId id="347" r:id="rId38"/>
    <p:sldId id="290" r:id="rId39"/>
  </p:sldIdLst>
  <p:sldSz cx="9144000" cy="5143500" type="screen16x9"/>
  <p:notesSz cx="6858000" cy="9144000"/>
  <p:embeddedFontLst>
    <p:embeddedFont>
      <p:font typeface="Courier Prime" panose="020B0604020202020204" charset="0"/>
      <p:regular r:id="rId41"/>
      <p:bold r:id="rId42"/>
      <p:italic r:id="rId43"/>
      <p:boldItalic r:id="rId44"/>
    </p:embeddedFont>
    <p:embeddedFont>
      <p:font typeface="Montserrat SemiBold" panose="020B0604020202020204" charset="0"/>
      <p:regular r:id="rId45"/>
      <p:bold r:id="rId46"/>
      <p:italic r:id="rId47"/>
      <p:boldItalic r:id="rId48"/>
    </p:embeddedFont>
    <p:embeddedFont>
      <p:font typeface="Proxima Nova" panose="020B0604020202020204" charset="0"/>
      <p:regular r:id="rId49"/>
      <p:bold r:id="rId50"/>
      <p:italic r:id="rId51"/>
      <p:boldItalic r:id="rId52"/>
    </p:embeddedFont>
    <p:embeddedFont>
      <p:font typeface="Montserrat Medium" panose="020B0604020202020204" charset="0"/>
      <p:regular r:id="rId53"/>
      <p:bold r:id="rId54"/>
      <p:italic r:id="rId55"/>
      <p:boldItalic r:id="rId56"/>
    </p:embeddedFont>
    <p:embeddedFont>
      <p:font typeface="Roboto Medium" panose="020B0604020202020204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D88C34-5635-4A19-81D6-A07318D0E5A0}">
  <a:tblStyle styleId="{1CD88C34-5635-4A19-81D6-A07318D0E5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46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17238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89adfeff7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89adfeff7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6000894" y="2883029"/>
            <a:ext cx="2664333" cy="2049303"/>
            <a:chOff x="6000894" y="2883029"/>
            <a:chExt cx="2664333" cy="2049303"/>
          </a:xfrm>
        </p:grpSpPr>
        <p:sp>
          <p:nvSpPr>
            <p:cNvPr id="10" name="Google Shape;10;p2"/>
            <p:cNvSpPr/>
            <p:nvPr/>
          </p:nvSpPr>
          <p:spPr>
            <a:xfrm>
              <a:off x="6000894" y="2883029"/>
              <a:ext cx="2412900" cy="1832400"/>
            </a:xfrm>
            <a:prstGeom prst="rect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&lt;&lt;</a:t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294727" y="4589432"/>
              <a:ext cx="370500" cy="3429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/>
          <p:nvPr/>
        </p:nvSpPr>
        <p:spPr>
          <a:xfrm>
            <a:off x="938700" y="635400"/>
            <a:ext cx="7266600" cy="3872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179523" y="3474524"/>
            <a:ext cx="1025780" cy="1033573"/>
            <a:chOff x="7179523" y="3474524"/>
            <a:chExt cx="1025780" cy="1033573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501365" y="3754028"/>
              <a:ext cx="703938" cy="754070"/>
              <a:chOff x="7866900" y="3775225"/>
              <a:chExt cx="1277100" cy="1368300"/>
            </a:xfrm>
          </p:grpSpPr>
          <p:cxnSp>
            <p:nvCxnSpPr>
              <p:cNvPr id="15" name="Google Shape;15;p2"/>
              <p:cNvCxnSpPr/>
              <p:nvPr/>
            </p:nvCxnSpPr>
            <p:spPr>
              <a:xfrm>
                <a:off x="7866900" y="3775225"/>
                <a:ext cx="0" cy="1368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 rot="10800000">
                <a:off x="7866900" y="3775225"/>
                <a:ext cx="127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7" name="Google Shape;17;p2"/>
            <p:cNvSpPr/>
            <p:nvPr/>
          </p:nvSpPr>
          <p:spPr>
            <a:xfrm rot="10800000">
              <a:off x="7372141" y="3635919"/>
              <a:ext cx="258600" cy="239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179523" y="3474524"/>
              <a:ext cx="133800" cy="123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789079" y="491347"/>
            <a:ext cx="941624" cy="889726"/>
            <a:chOff x="789079" y="491347"/>
            <a:chExt cx="941624" cy="889726"/>
          </a:xfrm>
        </p:grpSpPr>
        <p:grpSp>
          <p:nvGrpSpPr>
            <p:cNvPr id="20" name="Google Shape;20;p2"/>
            <p:cNvGrpSpPr/>
            <p:nvPr/>
          </p:nvGrpSpPr>
          <p:grpSpPr>
            <a:xfrm rot="10800000">
              <a:off x="938708" y="635399"/>
              <a:ext cx="470484" cy="466317"/>
              <a:chOff x="7866900" y="3775225"/>
              <a:chExt cx="1277100" cy="1368300"/>
            </a:xfrm>
          </p:grpSpPr>
          <p:cxnSp>
            <p:nvCxnSpPr>
              <p:cNvPr id="21" name="Google Shape;21;p2"/>
              <p:cNvCxnSpPr/>
              <p:nvPr/>
            </p:nvCxnSpPr>
            <p:spPr>
              <a:xfrm>
                <a:off x="7866900" y="3775225"/>
                <a:ext cx="0" cy="1368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 rot="10800000">
                <a:off x="7866900" y="3775225"/>
                <a:ext cx="127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3" name="Google Shape;23;p2"/>
            <p:cNvSpPr/>
            <p:nvPr/>
          </p:nvSpPr>
          <p:spPr>
            <a:xfrm>
              <a:off x="1279485" y="980578"/>
              <a:ext cx="258600" cy="239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0800000">
              <a:off x="1596903" y="1257173"/>
              <a:ext cx="133800" cy="1239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89079" y="491347"/>
              <a:ext cx="303900" cy="281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 rot="10800000">
            <a:off x="8006292" y="446803"/>
            <a:ext cx="400500" cy="370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659900" y="4256098"/>
            <a:ext cx="555300" cy="50910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title"/>
          </p:nvPr>
        </p:nvSpPr>
        <p:spPr>
          <a:xfrm>
            <a:off x="1103250" y="1632125"/>
            <a:ext cx="6937500" cy="14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8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8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8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8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8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8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8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8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8800"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1375350" y="2958825"/>
            <a:ext cx="6393300" cy="4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6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729050" y="59629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>
            <a:off x="8029375" y="0"/>
            <a:ext cx="1114625" cy="1113050"/>
            <a:chOff x="8029375" y="0"/>
            <a:chExt cx="1114625" cy="1113050"/>
          </a:xfrm>
        </p:grpSpPr>
        <p:sp>
          <p:nvSpPr>
            <p:cNvPr id="41" name="Google Shape;41;p4"/>
            <p:cNvSpPr/>
            <p:nvPr/>
          </p:nvSpPr>
          <p:spPr>
            <a:xfrm flipH="1">
              <a:off x="8156823" y="273827"/>
              <a:ext cx="901500" cy="710700"/>
            </a:xfrm>
            <a:prstGeom prst="rect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flipH="1">
              <a:off x="8289600" y="0"/>
              <a:ext cx="854400" cy="847500"/>
            </a:xfrm>
            <a:prstGeom prst="rect">
              <a:avLst/>
            </a:prstGeom>
            <a:solidFill>
              <a:srgbClr val="CC64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flipH="1">
              <a:off x="8029375" y="915350"/>
              <a:ext cx="197700" cy="197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729050" y="1438551"/>
            <a:ext cx="6509400" cy="32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Prime"/>
              <a:buChar char="●"/>
              <a:defRPr sz="1400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7861376" y="3788720"/>
            <a:ext cx="1285889" cy="1371228"/>
            <a:chOff x="7861376" y="3788720"/>
            <a:chExt cx="1285889" cy="1371228"/>
          </a:xfrm>
        </p:grpSpPr>
        <p:grpSp>
          <p:nvGrpSpPr>
            <p:cNvPr id="46" name="Google Shape;46;p4"/>
            <p:cNvGrpSpPr/>
            <p:nvPr/>
          </p:nvGrpSpPr>
          <p:grpSpPr>
            <a:xfrm>
              <a:off x="8096595" y="3915279"/>
              <a:ext cx="1050670" cy="1244669"/>
              <a:chOff x="7704427" y="3682191"/>
              <a:chExt cx="1277100" cy="1307700"/>
            </a:xfrm>
          </p:grpSpPr>
          <p:cxnSp>
            <p:nvCxnSpPr>
              <p:cNvPr id="47" name="Google Shape;47;p4"/>
              <p:cNvCxnSpPr/>
              <p:nvPr/>
            </p:nvCxnSpPr>
            <p:spPr>
              <a:xfrm>
                <a:off x="7704716" y="3682191"/>
                <a:ext cx="0" cy="1307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4"/>
              <p:cNvCxnSpPr/>
              <p:nvPr/>
            </p:nvCxnSpPr>
            <p:spPr>
              <a:xfrm rot="10800000">
                <a:off x="7704427" y="3775225"/>
                <a:ext cx="127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9" name="Google Shape;49;p4"/>
            <p:cNvSpPr/>
            <p:nvPr/>
          </p:nvSpPr>
          <p:spPr>
            <a:xfrm rot="10800000">
              <a:off x="7861376" y="3788720"/>
              <a:ext cx="469200" cy="434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6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/>
          <p:nvPr/>
        </p:nvSpPr>
        <p:spPr>
          <a:xfrm>
            <a:off x="0" y="4818625"/>
            <a:ext cx="9144000" cy="34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5165509" y="2820975"/>
            <a:ext cx="2862000" cy="14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 sz="1400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2"/>
          </p:nvPr>
        </p:nvSpPr>
        <p:spPr>
          <a:xfrm>
            <a:off x="5165499" y="2556650"/>
            <a:ext cx="2862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3"/>
          </p:nvPr>
        </p:nvSpPr>
        <p:spPr>
          <a:xfrm>
            <a:off x="1124250" y="2820975"/>
            <a:ext cx="2868000" cy="14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 sz="1400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4"/>
          </p:nvPr>
        </p:nvSpPr>
        <p:spPr>
          <a:xfrm>
            <a:off x="1127128" y="2556650"/>
            <a:ext cx="2862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grpSp>
        <p:nvGrpSpPr>
          <p:cNvPr id="57" name="Google Shape;57;p5"/>
          <p:cNvGrpSpPr/>
          <p:nvPr/>
        </p:nvGrpSpPr>
        <p:grpSpPr>
          <a:xfrm rot="5400000">
            <a:off x="21565" y="4284732"/>
            <a:ext cx="841357" cy="897194"/>
            <a:chOff x="7861376" y="3788720"/>
            <a:chExt cx="1285889" cy="1371228"/>
          </a:xfrm>
        </p:grpSpPr>
        <p:grpSp>
          <p:nvGrpSpPr>
            <p:cNvPr id="58" name="Google Shape;58;p5"/>
            <p:cNvGrpSpPr/>
            <p:nvPr/>
          </p:nvGrpSpPr>
          <p:grpSpPr>
            <a:xfrm>
              <a:off x="8096595" y="3915279"/>
              <a:ext cx="1050670" cy="1244669"/>
              <a:chOff x="7704427" y="3682191"/>
              <a:chExt cx="1277100" cy="1307700"/>
            </a:xfrm>
          </p:grpSpPr>
          <p:cxnSp>
            <p:nvCxnSpPr>
              <p:cNvPr id="59" name="Google Shape;59;p5"/>
              <p:cNvCxnSpPr/>
              <p:nvPr/>
            </p:nvCxnSpPr>
            <p:spPr>
              <a:xfrm>
                <a:off x="7704716" y="3682191"/>
                <a:ext cx="0" cy="1307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5"/>
              <p:cNvCxnSpPr/>
              <p:nvPr/>
            </p:nvCxnSpPr>
            <p:spPr>
              <a:xfrm rot="10800000">
                <a:off x="7704427" y="3775225"/>
                <a:ext cx="127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1" name="Google Shape;61;p5"/>
            <p:cNvSpPr/>
            <p:nvPr/>
          </p:nvSpPr>
          <p:spPr>
            <a:xfrm rot="10800000">
              <a:off x="7861376" y="3788720"/>
              <a:ext cx="469200" cy="434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5"/>
          <p:cNvGrpSpPr/>
          <p:nvPr/>
        </p:nvGrpSpPr>
        <p:grpSpPr>
          <a:xfrm>
            <a:off x="8353825" y="4118157"/>
            <a:ext cx="602021" cy="608418"/>
            <a:chOff x="8353825" y="4118157"/>
            <a:chExt cx="602021" cy="608418"/>
          </a:xfrm>
        </p:grpSpPr>
        <p:sp>
          <p:nvSpPr>
            <p:cNvPr id="63" name="Google Shape;63;p5"/>
            <p:cNvSpPr/>
            <p:nvPr/>
          </p:nvSpPr>
          <p:spPr>
            <a:xfrm>
              <a:off x="8353825" y="4271175"/>
              <a:ext cx="455400" cy="4554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>
              <a:off x="8430023" y="4118157"/>
              <a:ext cx="525823" cy="532221"/>
              <a:chOff x="8430023" y="4118157"/>
              <a:chExt cx="525823" cy="532221"/>
            </a:xfrm>
          </p:grpSpPr>
          <p:sp>
            <p:nvSpPr>
              <p:cNvPr id="65" name="Google Shape;65;p5"/>
              <p:cNvSpPr/>
              <p:nvPr/>
            </p:nvSpPr>
            <p:spPr>
              <a:xfrm rot="10800000" flipH="1">
                <a:off x="8430023" y="4194978"/>
                <a:ext cx="455400" cy="45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8789646" y="4118157"/>
                <a:ext cx="166200" cy="1539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6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616500" y="1317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1"/>
          </p:nvPr>
        </p:nvSpPr>
        <p:spPr>
          <a:xfrm>
            <a:off x="616500" y="19992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 sz="1400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79" name="Google Shape;79;p7"/>
          <p:cNvSpPr/>
          <p:nvPr/>
        </p:nvSpPr>
        <p:spPr>
          <a:xfrm>
            <a:off x="0" y="4818625"/>
            <a:ext cx="9144000" cy="34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6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"/>
          <p:cNvSpPr txBox="1">
            <a:spLocks noGrp="1"/>
          </p:cNvSpPr>
          <p:nvPr>
            <p:ph type="title"/>
          </p:nvPr>
        </p:nvSpPr>
        <p:spPr>
          <a:xfrm>
            <a:off x="1693050" y="3665575"/>
            <a:ext cx="5766000" cy="9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grpSp>
        <p:nvGrpSpPr>
          <p:cNvPr id="103" name="Google Shape;103;p10"/>
          <p:cNvGrpSpPr/>
          <p:nvPr/>
        </p:nvGrpSpPr>
        <p:grpSpPr>
          <a:xfrm>
            <a:off x="7838199" y="3828055"/>
            <a:ext cx="1305801" cy="1315450"/>
            <a:chOff x="7648499" y="3591730"/>
            <a:chExt cx="1305801" cy="1315450"/>
          </a:xfrm>
        </p:grpSpPr>
        <p:grpSp>
          <p:nvGrpSpPr>
            <p:cNvPr id="104" name="Google Shape;104;p10"/>
            <p:cNvGrpSpPr/>
            <p:nvPr/>
          </p:nvGrpSpPr>
          <p:grpSpPr>
            <a:xfrm>
              <a:off x="8096825" y="4002875"/>
              <a:ext cx="857475" cy="904305"/>
              <a:chOff x="7704706" y="3774223"/>
              <a:chExt cx="1042269" cy="950100"/>
            </a:xfrm>
          </p:grpSpPr>
          <p:cxnSp>
            <p:nvCxnSpPr>
              <p:cNvPr id="105" name="Google Shape;105;p10"/>
              <p:cNvCxnSpPr/>
              <p:nvPr/>
            </p:nvCxnSpPr>
            <p:spPr>
              <a:xfrm>
                <a:off x="7704706" y="3774223"/>
                <a:ext cx="0" cy="9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10"/>
              <p:cNvCxnSpPr/>
              <p:nvPr/>
            </p:nvCxnSpPr>
            <p:spPr>
              <a:xfrm rot="10800000">
                <a:off x="7735075" y="3775221"/>
                <a:ext cx="1011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7" name="Google Shape;107;p10"/>
            <p:cNvSpPr/>
            <p:nvPr/>
          </p:nvSpPr>
          <p:spPr>
            <a:xfrm rot="10800000">
              <a:off x="7648499" y="3591730"/>
              <a:ext cx="894900" cy="82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10"/>
          <p:cNvGrpSpPr/>
          <p:nvPr/>
        </p:nvGrpSpPr>
        <p:grpSpPr>
          <a:xfrm>
            <a:off x="189638" y="194212"/>
            <a:ext cx="1170153" cy="1170022"/>
            <a:chOff x="189638" y="194212"/>
            <a:chExt cx="1170153" cy="1170022"/>
          </a:xfrm>
        </p:grpSpPr>
        <p:sp>
          <p:nvSpPr>
            <p:cNvPr id="109" name="Google Shape;109;p10"/>
            <p:cNvSpPr/>
            <p:nvPr/>
          </p:nvSpPr>
          <p:spPr>
            <a:xfrm rot="5400000">
              <a:off x="316088" y="320534"/>
              <a:ext cx="754800" cy="7548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0"/>
            <p:cNvSpPr/>
            <p:nvPr/>
          </p:nvSpPr>
          <p:spPr>
            <a:xfrm rot="-5400000" flipH="1">
              <a:off x="189638" y="194212"/>
              <a:ext cx="754800" cy="754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 rot="-5400000" flipH="1">
              <a:off x="1147091" y="1151533"/>
              <a:ext cx="212700" cy="212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112" name="Google Shape;112;p10"/>
          <p:cNvGrpSpPr/>
          <p:nvPr/>
        </p:nvGrpSpPr>
        <p:grpSpPr>
          <a:xfrm>
            <a:off x="0" y="4428875"/>
            <a:ext cx="714451" cy="714529"/>
            <a:chOff x="0" y="4428875"/>
            <a:chExt cx="714451" cy="714529"/>
          </a:xfrm>
        </p:grpSpPr>
        <p:sp>
          <p:nvSpPr>
            <p:cNvPr id="113" name="Google Shape;113;p10"/>
            <p:cNvSpPr/>
            <p:nvPr/>
          </p:nvSpPr>
          <p:spPr>
            <a:xfrm rot="-5400000" flipH="1">
              <a:off x="0" y="4643904"/>
              <a:ext cx="499500" cy="499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4" name="Google Shape;114;p10"/>
            <p:cNvSpPr/>
            <p:nvPr/>
          </p:nvSpPr>
          <p:spPr>
            <a:xfrm rot="-5400000" flipH="1">
              <a:off x="568051" y="4428875"/>
              <a:ext cx="146400" cy="14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115" name="Google Shape;115;p10"/>
          <p:cNvGrpSpPr/>
          <p:nvPr/>
        </p:nvGrpSpPr>
        <p:grpSpPr>
          <a:xfrm>
            <a:off x="8228688" y="-7"/>
            <a:ext cx="915319" cy="913191"/>
            <a:chOff x="8228688" y="-7"/>
            <a:chExt cx="915319" cy="913191"/>
          </a:xfrm>
        </p:grpSpPr>
        <p:sp>
          <p:nvSpPr>
            <p:cNvPr id="116" name="Google Shape;116;p10"/>
            <p:cNvSpPr/>
            <p:nvPr/>
          </p:nvSpPr>
          <p:spPr>
            <a:xfrm rot="5400000">
              <a:off x="8228688" y="158384"/>
              <a:ext cx="754800" cy="7548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0"/>
            <p:cNvSpPr/>
            <p:nvPr/>
          </p:nvSpPr>
          <p:spPr>
            <a:xfrm rot="-5400000" flipH="1">
              <a:off x="8766307" y="-7"/>
              <a:ext cx="377700" cy="377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bg>
      <p:bgPr>
        <a:solidFill>
          <a:schemeClr val="accen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">
    <p:bg>
      <p:bgPr>
        <a:solidFill>
          <a:schemeClr val="accent6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4">
    <p:bg>
      <p:bgPr>
        <a:solidFill>
          <a:schemeClr val="accent6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638700" y="597380"/>
            <a:ext cx="7866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0" y="4818625"/>
            <a:ext cx="9144000" cy="34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137;p15"/>
          <p:cNvGrpSpPr/>
          <p:nvPr/>
        </p:nvGrpSpPr>
        <p:grpSpPr>
          <a:xfrm flipH="1">
            <a:off x="8606426" y="111885"/>
            <a:ext cx="436701" cy="436652"/>
            <a:chOff x="189638" y="194212"/>
            <a:chExt cx="1170153" cy="1170022"/>
          </a:xfrm>
        </p:grpSpPr>
        <p:sp>
          <p:nvSpPr>
            <p:cNvPr id="138" name="Google Shape;138;p15"/>
            <p:cNvSpPr/>
            <p:nvPr/>
          </p:nvSpPr>
          <p:spPr>
            <a:xfrm rot="5400000">
              <a:off x="316088" y="320534"/>
              <a:ext cx="754800" cy="7548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 rot="-5400000" flipH="1">
              <a:off x="189638" y="194212"/>
              <a:ext cx="754800" cy="754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 rot="-5400000" flipH="1">
              <a:off x="1147091" y="1151533"/>
              <a:ext cx="212700" cy="212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141" name="Google Shape;141;p15"/>
          <p:cNvGrpSpPr/>
          <p:nvPr/>
        </p:nvGrpSpPr>
        <p:grpSpPr>
          <a:xfrm rot="5400000">
            <a:off x="-134071" y="4640359"/>
            <a:ext cx="652248" cy="387258"/>
            <a:chOff x="7974883" y="3893922"/>
            <a:chExt cx="996864" cy="591866"/>
          </a:xfrm>
        </p:grpSpPr>
        <p:grpSp>
          <p:nvGrpSpPr>
            <p:cNvPr id="142" name="Google Shape;142;p15"/>
            <p:cNvGrpSpPr/>
            <p:nvPr/>
          </p:nvGrpSpPr>
          <p:grpSpPr>
            <a:xfrm>
              <a:off x="8096559" y="3915279"/>
              <a:ext cx="875188" cy="570509"/>
              <a:chOff x="7704383" y="3682191"/>
              <a:chExt cx="1063800" cy="599400"/>
            </a:xfrm>
          </p:grpSpPr>
          <p:cxnSp>
            <p:nvCxnSpPr>
              <p:cNvPr id="143" name="Google Shape;143;p15"/>
              <p:cNvCxnSpPr/>
              <p:nvPr/>
            </p:nvCxnSpPr>
            <p:spPr>
              <a:xfrm rot="5400000">
                <a:off x="7405016" y="3981891"/>
                <a:ext cx="599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" name="Google Shape;144;p15"/>
              <p:cNvCxnSpPr/>
              <p:nvPr/>
            </p:nvCxnSpPr>
            <p:spPr>
              <a:xfrm>
                <a:off x="8236283" y="3243318"/>
                <a:ext cx="0" cy="1063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45" name="Google Shape;145;p15"/>
            <p:cNvSpPr/>
            <p:nvPr/>
          </p:nvSpPr>
          <p:spPr>
            <a:xfrm rot="10800000">
              <a:off x="7974883" y="3893922"/>
              <a:ext cx="242100" cy="22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5">
    <p:bg>
      <p:bgPr>
        <a:solidFill>
          <a:schemeClr val="accent6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638700" y="599166"/>
            <a:ext cx="7866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48" name="Google Shape;148;p16"/>
          <p:cNvGrpSpPr/>
          <p:nvPr/>
        </p:nvGrpSpPr>
        <p:grpSpPr>
          <a:xfrm rot="10800000">
            <a:off x="138918" y="4570302"/>
            <a:ext cx="416677" cy="419979"/>
            <a:chOff x="8529659" y="152390"/>
            <a:chExt cx="461948" cy="465557"/>
          </a:xfrm>
        </p:grpSpPr>
        <p:grpSp>
          <p:nvGrpSpPr>
            <p:cNvPr id="149" name="Google Shape;149;p16"/>
            <p:cNvGrpSpPr/>
            <p:nvPr/>
          </p:nvGrpSpPr>
          <p:grpSpPr>
            <a:xfrm>
              <a:off x="8582007" y="152390"/>
              <a:ext cx="409600" cy="409600"/>
              <a:chOff x="189698" y="4451825"/>
              <a:chExt cx="531602" cy="531603"/>
            </a:xfrm>
          </p:grpSpPr>
          <p:sp>
            <p:nvSpPr>
              <p:cNvPr id="150" name="Google Shape;150;p16"/>
              <p:cNvSpPr/>
              <p:nvPr/>
            </p:nvSpPr>
            <p:spPr>
              <a:xfrm>
                <a:off x="265900" y="4451825"/>
                <a:ext cx="455400" cy="455400"/>
              </a:xfrm>
              <a:prstGeom prst="rect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6"/>
              <p:cNvSpPr/>
              <p:nvPr/>
            </p:nvSpPr>
            <p:spPr>
              <a:xfrm rot="10800000" flipH="1">
                <a:off x="189698" y="4528028"/>
                <a:ext cx="455400" cy="45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" name="Google Shape;152;p16"/>
            <p:cNvSpPr/>
            <p:nvPr/>
          </p:nvSpPr>
          <p:spPr>
            <a:xfrm rot="5400000" flipH="1">
              <a:off x="8525459" y="507847"/>
              <a:ext cx="114300" cy="105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16"/>
          <p:cNvGrpSpPr/>
          <p:nvPr/>
        </p:nvGrpSpPr>
        <p:grpSpPr>
          <a:xfrm rot="5400000" flipH="1">
            <a:off x="8431246" y="4459222"/>
            <a:ext cx="720168" cy="705353"/>
            <a:chOff x="-6289" y="-3"/>
            <a:chExt cx="720168" cy="705353"/>
          </a:xfrm>
        </p:grpSpPr>
        <p:grpSp>
          <p:nvGrpSpPr>
            <p:cNvPr id="154" name="Google Shape;154;p16"/>
            <p:cNvGrpSpPr/>
            <p:nvPr/>
          </p:nvGrpSpPr>
          <p:grpSpPr>
            <a:xfrm>
              <a:off x="-6289" y="-3"/>
              <a:ext cx="418800" cy="414300"/>
              <a:chOff x="-6289" y="-3"/>
              <a:chExt cx="418800" cy="414300"/>
            </a:xfrm>
          </p:grpSpPr>
          <p:cxnSp>
            <p:nvCxnSpPr>
              <p:cNvPr id="155" name="Google Shape;155;p16"/>
              <p:cNvCxnSpPr/>
              <p:nvPr/>
            </p:nvCxnSpPr>
            <p:spPr>
              <a:xfrm rot="10800000" flipH="1">
                <a:off x="-6289" y="409347"/>
                <a:ext cx="418800" cy="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16"/>
              <p:cNvCxnSpPr/>
              <p:nvPr/>
            </p:nvCxnSpPr>
            <p:spPr>
              <a:xfrm>
                <a:off x="411058" y="-3"/>
                <a:ext cx="0" cy="41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7" name="Google Shape;157;p16"/>
            <p:cNvGrpSpPr/>
            <p:nvPr/>
          </p:nvGrpSpPr>
          <p:grpSpPr>
            <a:xfrm rot="10800000" flipH="1">
              <a:off x="277235" y="254399"/>
              <a:ext cx="436644" cy="450951"/>
              <a:chOff x="8517710" y="4278047"/>
              <a:chExt cx="436644" cy="450951"/>
            </a:xfrm>
          </p:grpSpPr>
          <p:sp>
            <p:nvSpPr>
              <p:cNvPr id="158" name="Google Shape;158;p16"/>
              <p:cNvSpPr/>
              <p:nvPr/>
            </p:nvSpPr>
            <p:spPr>
              <a:xfrm rot="-5400000">
                <a:off x="8506310" y="4433498"/>
                <a:ext cx="306900" cy="2841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>
                <a:off x="8840054" y="4278047"/>
                <a:ext cx="114300" cy="1059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SemiBold"/>
              <a:buNone/>
              <a:defRPr sz="2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Prime"/>
              <a:buChar char="●"/>
              <a:defRPr sz="18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Char char="○"/>
              <a:defRPr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Char char="■"/>
              <a:defRPr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Char char="●"/>
              <a:defRPr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Char char="○"/>
              <a:defRPr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Char char="■"/>
              <a:defRPr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Char char="●"/>
              <a:defRPr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Char char="○"/>
              <a:defRPr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Char char="■"/>
              <a:defRPr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6" r:id="rId5"/>
    <p:sldLayoutId id="2147483659" r:id="rId6"/>
    <p:sldLayoutId id="2147483660" r:id="rId7"/>
    <p:sldLayoutId id="2147483661" r:id="rId8"/>
    <p:sldLayoutId id="214748366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langsci-press.org/catalog/book/42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jstor.org/stable/3629625" TargetMode="External"/><Relationship Id="rId5" Type="http://schemas.openxmlformats.org/officeDocument/2006/relationships/hyperlink" Target="https://pure.mpg.de/rest/items/item_1836485_7/component/file_2629912/content#:~:text=Trirelational%20kinterms%20are%20semantically%20dense%20referential%20items%20that%20express%20relationships,a%20man%20and%20his%20brother." TargetMode="External"/><Relationship Id="rId4" Type="http://schemas.openxmlformats.org/officeDocument/2006/relationships/hyperlink" Target="https://web.archive.org/web/20181220053031/http:/www.umanitoba.ca/faculties/arts/anthropology/tutor/index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3"/>
          <p:cNvSpPr txBox="1">
            <a:spLocks noGrp="1"/>
          </p:cNvSpPr>
          <p:nvPr>
            <p:ph type="title"/>
          </p:nvPr>
        </p:nvSpPr>
        <p:spPr>
          <a:xfrm>
            <a:off x="1103250" y="1632125"/>
            <a:ext cx="6937500" cy="14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200" dirty="0" smtClean="0"/>
              <a:t>Системи спорідненості</a:t>
            </a:r>
            <a:endParaRPr sz="4200" dirty="0"/>
          </a:p>
        </p:txBody>
      </p:sp>
      <p:sp>
        <p:nvSpPr>
          <p:cNvPr id="340" name="Google Shape;340;p33"/>
          <p:cNvSpPr txBox="1">
            <a:spLocks noGrp="1"/>
          </p:cNvSpPr>
          <p:nvPr>
            <p:ph type="subTitle" idx="1"/>
          </p:nvPr>
        </p:nvSpPr>
        <p:spPr>
          <a:xfrm>
            <a:off x="1375350" y="3367534"/>
            <a:ext cx="6393300" cy="4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Team Ukraine 2024 IOL Training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699" y="375646"/>
            <a:ext cx="7866600" cy="572700"/>
          </a:xfrm>
        </p:spPr>
        <p:txBody>
          <a:bodyPr/>
          <a:lstStyle/>
          <a:p>
            <a:r>
              <a:rPr lang="uk-UA" dirty="0" smtClean="0"/>
              <a:t>Традиційне житло </a:t>
            </a:r>
            <a:r>
              <a:rPr lang="uk-UA" dirty="0" err="1" smtClean="0"/>
              <a:t>інуїтів</a:t>
            </a:r>
            <a:endParaRPr lang="uk-UA" dirty="0"/>
          </a:p>
        </p:txBody>
      </p:sp>
      <p:pic>
        <p:nvPicPr>
          <p:cNvPr id="5122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47" y="1171866"/>
            <a:ext cx="5107305" cy="364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68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699" y="375646"/>
            <a:ext cx="7866600" cy="572700"/>
          </a:xfrm>
        </p:spPr>
        <p:txBody>
          <a:bodyPr/>
          <a:lstStyle/>
          <a:p>
            <a:r>
              <a:rPr lang="uk-UA" dirty="0" smtClean="0"/>
              <a:t>Квартира</a:t>
            </a:r>
            <a:endParaRPr lang="uk-UA" dirty="0"/>
          </a:p>
        </p:txBody>
      </p:sp>
      <p:pic>
        <p:nvPicPr>
          <p:cNvPr id="6150" name="Picture 6" descr="Family Flat | KTGY | Architecture | Branding | Interiors | Plan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21" y="1215046"/>
            <a:ext cx="6743956" cy="351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6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940" y="2146026"/>
            <a:ext cx="7866600" cy="572700"/>
          </a:xfrm>
        </p:spPr>
        <p:txBody>
          <a:bodyPr/>
          <a:lstStyle/>
          <a:p>
            <a:r>
              <a:rPr lang="uk-UA" dirty="0" smtClean="0"/>
              <a:t>Чи всі українці – ескімоси?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3975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940" y="2146026"/>
            <a:ext cx="7866600" cy="572700"/>
          </a:xfrm>
        </p:spPr>
        <p:txBody>
          <a:bodyPr/>
          <a:lstStyle/>
          <a:p>
            <a:r>
              <a:rPr lang="uk-UA" dirty="0" smtClean="0"/>
              <a:t>Вуйко - ?</a:t>
            </a:r>
            <a:br>
              <a:rPr lang="uk-UA" dirty="0" smtClean="0"/>
            </a:br>
            <a:r>
              <a:rPr lang="uk-UA" dirty="0" smtClean="0"/>
              <a:t>Стрий - 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213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940" y="2146026"/>
            <a:ext cx="7866600" cy="572700"/>
          </a:xfrm>
        </p:spPr>
        <p:txBody>
          <a:bodyPr/>
          <a:lstStyle/>
          <a:p>
            <a:r>
              <a:rPr lang="uk-UA" dirty="0" smtClean="0"/>
              <a:t>Вуйко – брат матері</a:t>
            </a:r>
            <a:br>
              <a:rPr lang="uk-UA" dirty="0" smtClean="0"/>
            </a:br>
            <a:r>
              <a:rPr lang="uk-UA" dirty="0" smtClean="0"/>
              <a:t>Стрий – брат батька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44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605" y="495300"/>
            <a:ext cx="6362355" cy="419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93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627" y="488330"/>
            <a:ext cx="7866600" cy="572700"/>
          </a:xfrm>
        </p:spPr>
        <p:txBody>
          <a:bodyPr/>
          <a:lstStyle/>
          <a:p>
            <a:r>
              <a:rPr lang="en-US" dirty="0" smtClean="0"/>
              <a:t>Sudanese kinship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2916"/>
          <a:stretch/>
        </p:blipFill>
        <p:spPr>
          <a:xfrm>
            <a:off x="760607" y="1634838"/>
            <a:ext cx="7751620" cy="226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20" y="298346"/>
            <a:ext cx="6541428" cy="450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talki - Complete List Of Titles For Family Members In Chine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62" y="591589"/>
            <a:ext cx="5410258" cy="405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2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700" y="454386"/>
            <a:ext cx="7866600" cy="572700"/>
          </a:xfrm>
        </p:spPr>
        <p:txBody>
          <a:bodyPr/>
          <a:lstStyle/>
          <a:p>
            <a:r>
              <a:rPr lang="en-US" dirty="0" smtClean="0"/>
              <a:t>Hawaiian kinship</a:t>
            </a:r>
            <a:endParaRPr lang="uk-UA" dirty="0"/>
          </a:p>
        </p:txBody>
      </p:sp>
      <p:pic>
        <p:nvPicPr>
          <p:cNvPr id="10242" name="Picture 2" descr="https://web.archive.org/web/20181218004733im_/http:/umanitoba.ca/faculties/arts/anthropology/tutor/kinterms/hawaiian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769" y="1460212"/>
            <a:ext cx="6576462" cy="295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3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905" y="326464"/>
            <a:ext cx="5967996" cy="451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Але не все так просто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i="1" dirty="0" err="1" smtClean="0">
                <a:latin typeface="Proxima Nova" panose="020B0604020202020204" charset="0"/>
                <a:ea typeface="Roboto Medium" panose="020B0604020202020204" charset="0"/>
              </a:rPr>
              <a:t>kaikua'ana</a:t>
            </a:r>
            <a:r>
              <a:rPr lang="en-US" sz="2000" b="1" i="1" dirty="0" smtClean="0">
                <a:latin typeface="Proxima Nova" panose="020B0604020202020204" charset="0"/>
                <a:ea typeface="Roboto Medium" panose="020B0604020202020204" charset="0"/>
              </a:rPr>
              <a:t> </a:t>
            </a:r>
            <a:r>
              <a:rPr lang="uk-UA" sz="2000" dirty="0" smtClean="0">
                <a:latin typeface="Proxima Nova" panose="020B0604020202020204" charset="0"/>
                <a:ea typeface="Roboto Medium" panose="020B0604020202020204" charset="0"/>
              </a:rPr>
              <a:t>– старший брат (для чоловіка), старша сестра (для жінки)</a:t>
            </a:r>
          </a:p>
          <a:p>
            <a:r>
              <a:rPr lang="en-US" sz="2000" b="1" i="1" dirty="0" err="1">
                <a:latin typeface="Proxima Nova" panose="020B0604020202020204" charset="0"/>
              </a:rPr>
              <a:t>k</a:t>
            </a:r>
            <a:r>
              <a:rPr lang="en-US" sz="2000" b="1" i="1" dirty="0" err="1" smtClean="0">
                <a:latin typeface="Proxima Nova" panose="020B0604020202020204" charset="0"/>
              </a:rPr>
              <a:t>aikaina</a:t>
            </a:r>
            <a:r>
              <a:rPr lang="uk-UA" sz="2000" b="1" i="1" dirty="0" smtClean="0">
                <a:latin typeface="Proxima Nova" panose="020B0604020202020204" charset="0"/>
              </a:rPr>
              <a:t> – </a:t>
            </a:r>
            <a:r>
              <a:rPr lang="uk-UA" sz="2000" dirty="0" smtClean="0">
                <a:latin typeface="Proxima Nova" panose="020B0604020202020204" charset="0"/>
                <a:ea typeface="Roboto Medium" panose="020B0604020202020204" charset="0"/>
              </a:rPr>
              <a:t>молодший </a:t>
            </a:r>
            <a:r>
              <a:rPr lang="uk-UA" sz="2000" dirty="0">
                <a:latin typeface="Proxima Nova" panose="020B0604020202020204" charset="0"/>
                <a:ea typeface="Roboto Medium" panose="020B0604020202020204" charset="0"/>
              </a:rPr>
              <a:t>брат (для чоловіка), </a:t>
            </a:r>
            <a:r>
              <a:rPr lang="uk-UA" sz="2000" dirty="0" smtClean="0">
                <a:latin typeface="Proxima Nova" panose="020B0604020202020204" charset="0"/>
                <a:ea typeface="Roboto Medium" panose="020B0604020202020204" charset="0"/>
              </a:rPr>
              <a:t>молодша сестра </a:t>
            </a:r>
            <a:r>
              <a:rPr lang="uk-UA" sz="2000" dirty="0">
                <a:latin typeface="Proxima Nova" panose="020B0604020202020204" charset="0"/>
                <a:ea typeface="Roboto Medium" panose="020B0604020202020204" charset="0"/>
              </a:rPr>
              <a:t>(для жінки</a:t>
            </a:r>
            <a:r>
              <a:rPr lang="uk-UA" sz="2000" dirty="0" smtClean="0">
                <a:latin typeface="Proxima Nova" panose="020B0604020202020204" charset="0"/>
                <a:ea typeface="Roboto Medium" panose="020B0604020202020204" charset="0"/>
              </a:rPr>
              <a:t>)</a:t>
            </a:r>
          </a:p>
          <a:p>
            <a:r>
              <a:rPr lang="en-US" sz="2000" b="1" i="1" dirty="0" err="1">
                <a:latin typeface="Proxima Nova" panose="020B0604020202020204" charset="0"/>
              </a:rPr>
              <a:t>k</a:t>
            </a:r>
            <a:r>
              <a:rPr lang="en-US" sz="2000" b="1" i="1" dirty="0" err="1" smtClean="0">
                <a:latin typeface="Proxima Nova" panose="020B0604020202020204" charset="0"/>
              </a:rPr>
              <a:t>aikuahine</a:t>
            </a:r>
            <a:r>
              <a:rPr lang="uk-UA" sz="2000" b="1" i="1" dirty="0" smtClean="0">
                <a:latin typeface="Proxima Nova" panose="020B0604020202020204" charset="0"/>
              </a:rPr>
              <a:t> </a:t>
            </a:r>
            <a:r>
              <a:rPr lang="uk-UA" sz="2000" dirty="0" smtClean="0">
                <a:latin typeface="Proxima Nova" panose="020B0604020202020204" charset="0"/>
              </a:rPr>
              <a:t>– сестра (для чоловіка)</a:t>
            </a:r>
          </a:p>
          <a:p>
            <a:r>
              <a:rPr lang="en-US" sz="2000" b="1" i="1" dirty="0" err="1">
                <a:latin typeface="Proxima Nova" panose="020B0604020202020204" charset="0"/>
              </a:rPr>
              <a:t>k</a:t>
            </a:r>
            <a:r>
              <a:rPr lang="en-US" sz="2000" b="1" i="1" dirty="0" err="1" smtClean="0">
                <a:latin typeface="Proxima Nova" panose="020B0604020202020204" charset="0"/>
              </a:rPr>
              <a:t>aikuane</a:t>
            </a:r>
            <a:r>
              <a:rPr lang="uk-UA" sz="2000" b="1" i="1" dirty="0" smtClean="0">
                <a:latin typeface="Proxima Nova" panose="020B0604020202020204" charset="0"/>
              </a:rPr>
              <a:t> </a:t>
            </a:r>
            <a:r>
              <a:rPr lang="uk-UA" sz="2000" dirty="0" smtClean="0">
                <a:latin typeface="Proxima Nova" panose="020B0604020202020204" charset="0"/>
              </a:rPr>
              <a:t>- брат (для жінки)</a:t>
            </a:r>
            <a:endParaRPr lang="uk-UA" sz="2000" dirty="0">
              <a:latin typeface="Proxima Nova" panose="020B0604020202020204" charset="0"/>
              <a:ea typeface="Roboto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6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991" y="439838"/>
            <a:ext cx="7964973" cy="572700"/>
          </a:xfrm>
        </p:spPr>
        <p:txBody>
          <a:bodyPr/>
          <a:lstStyle/>
          <a:p>
            <a:r>
              <a:rPr lang="uk-UA" dirty="0" smtClean="0"/>
              <a:t>Жіночий погляд на гавайську родину</a:t>
            </a:r>
            <a:endParaRPr lang="uk-UA" dirty="0"/>
          </a:p>
        </p:txBody>
      </p:sp>
      <p:pic>
        <p:nvPicPr>
          <p:cNvPr id="11266" name="Picture 2" descr="https://web.archive.org/web/20181218004733im_/http:/umanitoba.ca/faculties/arts/anthropology/tutor/kinterms/hawfem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" b="10288"/>
          <a:stretch/>
        </p:blipFill>
        <p:spPr bwMode="auto">
          <a:xfrm>
            <a:off x="1372225" y="1427018"/>
            <a:ext cx="6643449" cy="300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16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at Language Do They Speak in Hawaii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764" y="594360"/>
            <a:ext cx="6751955" cy="385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2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700" y="576306"/>
            <a:ext cx="7866600" cy="572700"/>
          </a:xfrm>
        </p:spPr>
        <p:txBody>
          <a:bodyPr/>
          <a:lstStyle/>
          <a:p>
            <a:r>
              <a:rPr lang="en-US" dirty="0"/>
              <a:t>Iroquois </a:t>
            </a:r>
            <a:r>
              <a:rPr lang="en-US" dirty="0" smtClean="0"/>
              <a:t>kinship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3522"/>
          <a:stretch/>
        </p:blipFill>
        <p:spPr>
          <a:xfrm>
            <a:off x="468283" y="1668780"/>
            <a:ext cx="8207434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5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280" y="4211046"/>
            <a:ext cx="7866600" cy="572700"/>
          </a:xfrm>
        </p:spPr>
        <p:txBody>
          <a:bodyPr/>
          <a:lstStyle/>
          <a:p>
            <a:r>
              <a:rPr lang="en-US" sz="2400" dirty="0" smtClean="0"/>
              <a:t>Cross cousins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3522"/>
          <a:stretch/>
        </p:blipFill>
        <p:spPr>
          <a:xfrm>
            <a:off x="536863" y="594360"/>
            <a:ext cx="8207434" cy="237744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07280" y="3502386"/>
            <a:ext cx="7866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 SemiBold"/>
              <a:buNone/>
              <a:defRPr sz="3000" b="0" i="0" u="none" strike="noStrike" cap="none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/>
              <a:t>Parallel cousins</a:t>
            </a:r>
            <a:endParaRPr lang="uk-UA" sz="2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2918460" y="2971800"/>
            <a:ext cx="1089660" cy="6172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303520" y="2971800"/>
            <a:ext cx="1097280" cy="6172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1209676" y="2971800"/>
            <a:ext cx="2319337" cy="13716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716904" y="2971800"/>
            <a:ext cx="2262617" cy="13716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55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280" y="4211046"/>
            <a:ext cx="7866600" cy="572700"/>
          </a:xfrm>
        </p:spPr>
        <p:txBody>
          <a:bodyPr/>
          <a:lstStyle/>
          <a:p>
            <a:r>
              <a:rPr lang="uk-UA" sz="2400" dirty="0" smtClean="0"/>
              <a:t>Одружуватись можна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3522"/>
          <a:stretch/>
        </p:blipFill>
        <p:spPr>
          <a:xfrm>
            <a:off x="536863" y="594360"/>
            <a:ext cx="8207434" cy="237744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07280" y="3502386"/>
            <a:ext cx="7866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 SemiBold"/>
              <a:buNone/>
              <a:defRPr sz="3000" b="0" i="0" u="none" strike="noStrike" cap="none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2400" dirty="0" smtClean="0"/>
              <a:t>Одружуватись не можна</a:t>
            </a:r>
            <a:endParaRPr lang="uk-UA" sz="2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2918460" y="2971800"/>
            <a:ext cx="1089660" cy="6172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303520" y="2971800"/>
            <a:ext cx="1097280" cy="6172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1242060" y="2971800"/>
            <a:ext cx="1784558" cy="13716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441240" y="2971800"/>
            <a:ext cx="1538281" cy="13716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699" y="314686"/>
            <a:ext cx="7866600" cy="572700"/>
          </a:xfrm>
        </p:spPr>
        <p:txBody>
          <a:bodyPr/>
          <a:lstStyle/>
          <a:p>
            <a:r>
              <a:rPr lang="uk-UA" sz="2200" dirty="0" smtClean="0"/>
              <a:t>Відсоток шлюбів між кровними родичами у світі</a:t>
            </a:r>
            <a:endParaRPr lang="uk-UA" sz="2200" dirty="0"/>
          </a:p>
        </p:txBody>
      </p:sp>
      <p:pic>
        <p:nvPicPr>
          <p:cNvPr id="1229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55" y="1061848"/>
            <a:ext cx="7089287" cy="364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10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Чому?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2000" dirty="0" smtClean="0">
                <a:latin typeface="Proxima Nova" panose="020B0604020202020204" charset="0"/>
              </a:rPr>
              <a:t>Ізольованість</a:t>
            </a:r>
          </a:p>
          <a:p>
            <a:r>
              <a:rPr lang="uk-UA" sz="2000" dirty="0" smtClean="0">
                <a:latin typeface="Proxima Nova" panose="020B0604020202020204" charset="0"/>
              </a:rPr>
              <a:t>Спадок лишається всередині родини</a:t>
            </a:r>
            <a:endParaRPr lang="en-US" sz="2000" dirty="0" smtClean="0">
              <a:latin typeface="Proxima Nova" panose="020B0604020202020204" charset="0"/>
            </a:endParaRPr>
          </a:p>
          <a:p>
            <a:r>
              <a:rPr lang="uk-UA" sz="2000" dirty="0" smtClean="0">
                <a:latin typeface="Proxima Nova" panose="020B0604020202020204" charset="0"/>
              </a:rPr>
              <a:t>«Чистота крові» – актуально для аристократії</a:t>
            </a:r>
          </a:p>
          <a:p>
            <a:r>
              <a:rPr lang="uk-UA" sz="2000" dirty="0" smtClean="0">
                <a:latin typeface="Proxima Nova" panose="020B0604020202020204" charset="0"/>
              </a:rPr>
              <a:t>Так прийнято</a:t>
            </a:r>
          </a:p>
          <a:p>
            <a:r>
              <a:rPr lang="uk-UA" sz="2000" dirty="0" smtClean="0">
                <a:latin typeface="Proxima Nova" panose="020B0604020202020204" charset="0"/>
              </a:rPr>
              <a:t>Але є великий ризик генетичних захворювань у дітей</a:t>
            </a:r>
            <a:endParaRPr lang="uk-UA" sz="2000" dirty="0">
              <a:latin typeface="Proxima Nov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1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Omaha kinship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22"/>
          <a:stretch/>
        </p:blipFill>
        <p:spPr>
          <a:xfrm>
            <a:off x="277295" y="1551408"/>
            <a:ext cx="8589409" cy="251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5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360" y="317226"/>
            <a:ext cx="7866600" cy="572700"/>
          </a:xfrm>
        </p:spPr>
        <p:txBody>
          <a:bodyPr/>
          <a:lstStyle/>
          <a:p>
            <a:r>
              <a:rPr lang="en-US" dirty="0" err="1" smtClean="0"/>
              <a:t>Mawé</a:t>
            </a:r>
            <a:r>
              <a:rPr lang="en-US" dirty="0"/>
              <a:t> </a:t>
            </a:r>
            <a:r>
              <a:rPr lang="en-US" dirty="0" smtClean="0"/>
              <a:t>kin terms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40" y="1061147"/>
            <a:ext cx="5895608" cy="373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562" y="382725"/>
            <a:ext cx="4565777" cy="451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 kinship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99" y="1539067"/>
            <a:ext cx="8611802" cy="24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Dravidian kinship (?)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050" y="1438551"/>
            <a:ext cx="6654730" cy="3230700"/>
          </a:xfrm>
        </p:spPr>
        <p:txBody>
          <a:bodyPr/>
          <a:lstStyle/>
          <a:p>
            <a:r>
              <a:rPr lang="uk-UA" sz="2000" dirty="0" smtClean="0">
                <a:latin typeface="Proxima Nova" panose="020B0604020202020204" charset="0"/>
              </a:rPr>
              <a:t>Розширення </a:t>
            </a:r>
            <a:r>
              <a:rPr lang="uk-UA" sz="2000" dirty="0">
                <a:latin typeface="Proxima Nova" panose="020B0604020202020204" charset="0"/>
              </a:rPr>
              <a:t>ірокезької системи</a:t>
            </a:r>
          </a:p>
          <a:p>
            <a:r>
              <a:rPr lang="uk-UA" sz="2000" dirty="0" smtClean="0">
                <a:latin typeface="Proxima Nova" panose="020B0604020202020204" charset="0"/>
              </a:rPr>
              <a:t>Дочка сина батька матері – чи можна одружуватись?</a:t>
            </a:r>
          </a:p>
          <a:p>
            <a:r>
              <a:rPr lang="uk-UA" sz="2000" dirty="0" smtClean="0">
                <a:latin typeface="Proxima Nova" panose="020B0604020202020204" charset="0"/>
              </a:rPr>
              <a:t>Рахуємо кількість родичів чоловічої статі, яких ми згадали</a:t>
            </a:r>
          </a:p>
          <a:p>
            <a:r>
              <a:rPr lang="uk-UA" sz="2000" dirty="0" smtClean="0">
                <a:latin typeface="Proxima Nova" panose="020B0604020202020204" charset="0"/>
              </a:rPr>
              <a:t>Їхня кількість ділиться на 2 – значить не можна</a:t>
            </a:r>
            <a:endParaRPr lang="uk-UA" sz="2000" dirty="0">
              <a:latin typeface="Proxima Nov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6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339" y="231910"/>
            <a:ext cx="7866600" cy="572700"/>
          </a:xfrm>
        </p:spPr>
        <p:txBody>
          <a:bodyPr/>
          <a:lstStyle/>
          <a:p>
            <a:r>
              <a:rPr lang="en-US" dirty="0" smtClean="0"/>
              <a:t>Tri</a:t>
            </a:r>
            <a:r>
              <a:rPr lang="uk-UA" dirty="0" smtClean="0"/>
              <a:t>-</a:t>
            </a:r>
            <a:r>
              <a:rPr lang="en-US" dirty="0" smtClean="0"/>
              <a:t>relational kin</a:t>
            </a:r>
            <a:r>
              <a:rPr lang="uk-UA" dirty="0" smtClean="0"/>
              <a:t> </a:t>
            </a:r>
            <a:r>
              <a:rPr lang="en-US" dirty="0" smtClean="0"/>
              <a:t>terms </a:t>
            </a:r>
            <a:r>
              <a:rPr lang="en-US" dirty="0"/>
              <a:t>(</a:t>
            </a:r>
            <a:r>
              <a:rPr lang="en-US" dirty="0" err="1" smtClean="0"/>
              <a:t>Murrinhpatha</a:t>
            </a:r>
            <a:r>
              <a:rPr lang="en-US" dirty="0" smtClean="0"/>
              <a:t>)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871" y="995110"/>
            <a:ext cx="6163535" cy="3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940" y="192766"/>
            <a:ext cx="7866600" cy="572700"/>
          </a:xfrm>
        </p:spPr>
        <p:txBody>
          <a:bodyPr/>
          <a:lstStyle/>
          <a:p>
            <a:r>
              <a:rPr lang="en-US" dirty="0" smtClean="0"/>
              <a:t>Dyadic kin terms (</a:t>
            </a:r>
            <a:r>
              <a:rPr lang="en-US" dirty="0" err="1" smtClean="0"/>
              <a:t>Bardi</a:t>
            </a:r>
            <a:r>
              <a:rPr lang="en-US" dirty="0" smtClean="0"/>
              <a:t>)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051"/>
          <a:stretch/>
        </p:blipFill>
        <p:spPr>
          <a:xfrm>
            <a:off x="1183167" y="899160"/>
            <a:ext cx="7062145" cy="397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Хто ще?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2200" dirty="0" smtClean="0">
                <a:latin typeface="Proxima Nova" panose="020B0604020202020204" charset="0"/>
              </a:rPr>
              <a:t>Зведені родичі (вітчим, мачуха…)</a:t>
            </a:r>
          </a:p>
          <a:p>
            <a:r>
              <a:rPr lang="uk-UA" sz="2200" dirty="0" smtClean="0">
                <a:latin typeface="Proxima Nova" panose="020B0604020202020204" charset="0"/>
              </a:rPr>
              <a:t>Церемоніальні родичі (хрещені батьки)</a:t>
            </a:r>
            <a:endParaRPr lang="en-US" sz="2200" dirty="0" smtClean="0">
              <a:latin typeface="Proxima Nova" panose="020B0604020202020204" charset="0"/>
            </a:endParaRPr>
          </a:p>
          <a:p>
            <a:r>
              <a:rPr lang="uk-UA" sz="2200" dirty="0" smtClean="0">
                <a:latin typeface="Proxima Nova" panose="020B0604020202020204" charset="0"/>
              </a:rPr>
              <a:t>Всиновлення</a:t>
            </a:r>
          </a:p>
          <a:p>
            <a:r>
              <a:rPr lang="uk-UA" sz="2200" dirty="0" smtClean="0">
                <a:latin typeface="Proxima Nova" panose="020B0604020202020204" charset="0"/>
              </a:rPr>
              <a:t>Побратимство</a:t>
            </a:r>
          </a:p>
          <a:p>
            <a:r>
              <a:rPr lang="uk-UA" sz="2200" dirty="0">
                <a:latin typeface="Proxima Nova" panose="020B0604020202020204" charset="0"/>
              </a:rPr>
              <a:t>Молочна спорідненість</a:t>
            </a:r>
            <a:endParaRPr lang="uk-UA" sz="2200" dirty="0" smtClean="0">
              <a:latin typeface="Proxima Nova" panose="020B0604020202020204" charset="0"/>
            </a:endParaRPr>
          </a:p>
          <a:p>
            <a:r>
              <a:rPr lang="uk-UA" sz="2200" dirty="0" smtClean="0">
                <a:latin typeface="Proxima Nova" panose="020B060402020202020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6732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700" y="324846"/>
            <a:ext cx="7866600" cy="572700"/>
          </a:xfrm>
        </p:spPr>
        <p:txBody>
          <a:bodyPr/>
          <a:lstStyle/>
          <a:p>
            <a:pPr algn="ctr"/>
            <a:r>
              <a:rPr lang="uk-UA" dirty="0" smtClean="0"/>
              <a:t>Кум</a:t>
            </a:r>
            <a:endParaRPr lang="uk-UA" dirty="0"/>
          </a:p>
        </p:txBody>
      </p:sp>
      <p:pic>
        <p:nvPicPr>
          <p:cNvPr id="1026" name="Picture 2" descr="The Godfather | Plot, Cast, Oscars, &amp; Facts | Britan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380" y="1179109"/>
            <a:ext cx="4756648" cy="351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2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 чого бути готовими?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2000" dirty="0" smtClean="0">
                <a:latin typeface="Proxima Nova" panose="020B0604020202020204" charset="0"/>
              </a:rPr>
              <a:t>Неочевидні об’єднання термінів спорідненості</a:t>
            </a:r>
          </a:p>
          <a:p>
            <a:r>
              <a:rPr lang="uk-UA" sz="2000" dirty="0" smtClean="0">
                <a:latin typeface="Proxima Nova" panose="020B0604020202020204" charset="0"/>
              </a:rPr>
              <a:t>Навіть у різних поколіннях</a:t>
            </a:r>
          </a:p>
          <a:p>
            <a:r>
              <a:rPr lang="uk-UA" sz="2000" dirty="0" smtClean="0">
                <a:latin typeface="Proxima Nova" panose="020B0604020202020204" charset="0"/>
              </a:rPr>
              <a:t>Різні терміни для старших/молодших родичів</a:t>
            </a:r>
          </a:p>
          <a:p>
            <a:r>
              <a:rPr lang="uk-UA" sz="2000" dirty="0" smtClean="0">
                <a:latin typeface="Proxima Nova" panose="020B0604020202020204" charset="0"/>
              </a:rPr>
              <a:t>Різні терміни в залежності від статі мовця</a:t>
            </a:r>
          </a:p>
          <a:p>
            <a:r>
              <a:rPr lang="uk-UA" sz="2000" dirty="0" smtClean="0">
                <a:latin typeface="Proxima Nova" panose="020B0604020202020204" charset="0"/>
              </a:rPr>
              <a:t>Системи, що можуть відрізнятись від стандартних </a:t>
            </a:r>
            <a:endParaRPr lang="uk-UA" sz="2000" dirty="0">
              <a:latin typeface="Proxima Nova" panose="020B0604020202020204" charset="0"/>
            </a:endParaRPr>
          </a:p>
          <a:p>
            <a:r>
              <a:rPr lang="uk-UA" sz="2000" dirty="0" smtClean="0">
                <a:latin typeface="Proxima Nova" panose="020B0604020202020204" charset="0"/>
              </a:rPr>
              <a:t>Якісь </a:t>
            </a:r>
            <a:r>
              <a:rPr lang="uk-UA" sz="2000" dirty="0" smtClean="0">
                <a:latin typeface="Proxima Nova" panose="020B0604020202020204" charset="0"/>
              </a:rPr>
              <a:t>дивні речі в </a:t>
            </a:r>
            <a:r>
              <a:rPr lang="uk-UA" sz="2000" dirty="0">
                <a:latin typeface="Proxima Nova" panose="020B0604020202020204" charset="0"/>
              </a:rPr>
              <a:t>австралійських аборигенів</a:t>
            </a:r>
          </a:p>
          <a:p>
            <a:endParaRPr lang="uk-UA" sz="2000" dirty="0" smtClean="0">
              <a:latin typeface="Proxima Nov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10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859" y="141408"/>
            <a:ext cx="5300064" cy="486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8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67"/>
          <p:cNvSpPr txBox="1"/>
          <p:nvPr/>
        </p:nvSpPr>
        <p:spPr>
          <a:xfrm>
            <a:off x="669840" y="739140"/>
            <a:ext cx="6395100" cy="366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50800" indent="-304800">
              <a:buClr>
                <a:srgbClr val="4D3C3C"/>
              </a:buClr>
              <a:buSzPts val="1200"/>
              <a:buFont typeface="Courier Prime"/>
              <a:buChar char="●"/>
            </a:pPr>
            <a:r>
              <a:rPr lang="en-US" sz="2000" i="1" dirty="0">
                <a:latin typeface="Montserrat Medium" panose="020B0604020202020204" charset="0"/>
              </a:rPr>
              <a:t>Vlad A. </a:t>
            </a:r>
            <a:r>
              <a:rPr lang="en-US" sz="2000" i="1" dirty="0" err="1" smtClean="0">
                <a:latin typeface="Montserrat Medium" panose="020B0604020202020204" charset="0"/>
              </a:rPr>
              <a:t>Neacșu</a:t>
            </a:r>
            <a:r>
              <a:rPr lang="uk-UA" sz="2000" i="1" dirty="0" smtClean="0">
                <a:latin typeface="Montserrat Medium" panose="020B0604020202020204" charset="0"/>
              </a:rPr>
              <a:t>. </a:t>
            </a:r>
            <a:r>
              <a:rPr lang="en-US" sz="2000" dirty="0">
                <a:latin typeface="Montserrat Medium" panose="020B0604020202020204" charset="0"/>
                <a:hlinkClick r:id="rId3"/>
              </a:rPr>
              <a:t>Linguistics Olympiad: Training guide</a:t>
            </a:r>
            <a:endParaRPr lang="en-US" sz="2000" dirty="0">
              <a:latin typeface="Montserrat Medium" panose="020B0604020202020204" charset="0"/>
            </a:endParaRPr>
          </a:p>
          <a:p>
            <a:pPr marL="457200" marR="50800" indent="-304800">
              <a:buClr>
                <a:srgbClr val="4D3C3C"/>
              </a:buClr>
              <a:buSzPts val="1200"/>
              <a:buFont typeface="Courier Prime"/>
              <a:buChar char="●"/>
            </a:pPr>
            <a:r>
              <a:rPr lang="en-US" sz="2000" i="1" dirty="0">
                <a:latin typeface="Montserrat Medium" panose="020B0604020202020204" charset="0"/>
              </a:rPr>
              <a:t>Brian </a:t>
            </a:r>
            <a:r>
              <a:rPr lang="en-US" sz="2000" i="1" dirty="0" err="1" smtClean="0">
                <a:latin typeface="Montserrat Medium" panose="020B0604020202020204" charset="0"/>
              </a:rPr>
              <a:t>Schwimmer</a:t>
            </a:r>
            <a:r>
              <a:rPr lang="uk-UA" sz="2000" i="1" dirty="0" smtClean="0">
                <a:latin typeface="Montserrat Medium" panose="020B0604020202020204" charset="0"/>
              </a:rPr>
              <a:t>. </a:t>
            </a:r>
            <a:r>
              <a:rPr lang="en-US" sz="2000" dirty="0">
                <a:latin typeface="Montserrat Medium" panose="020B0604020202020204" charset="0"/>
                <a:hlinkClick r:id="rId4"/>
              </a:rPr>
              <a:t>Kinship and Social Organization</a:t>
            </a:r>
            <a:endParaRPr lang="en-US" sz="2000" dirty="0">
              <a:latin typeface="Montserrat Medium" panose="020B0604020202020204" charset="0"/>
            </a:endParaRPr>
          </a:p>
          <a:p>
            <a:pPr marL="457200" marR="50800" lvl="0" indent="-304800">
              <a:buClr>
                <a:srgbClr val="4D3C3C"/>
              </a:buClr>
              <a:buSzPts val="1200"/>
              <a:buFont typeface="Courier Prime"/>
              <a:buChar char="●"/>
            </a:pPr>
            <a:r>
              <a:rPr lang="en-US" sz="2000" i="1" dirty="0">
                <a:latin typeface="Montserrat Medium" panose="020B0604020202020204" charset="0"/>
              </a:rPr>
              <a:t>Joe </a:t>
            </a:r>
            <a:r>
              <a:rPr lang="en-US" sz="2000" i="1" dirty="0" smtClean="0">
                <a:latin typeface="Montserrat Medium" panose="020B0604020202020204" charset="0"/>
              </a:rPr>
              <a:t>Blythe</a:t>
            </a:r>
            <a:r>
              <a:rPr lang="uk-UA" sz="2000" i="1" dirty="0" smtClean="0">
                <a:latin typeface="Montserrat Medium" panose="020B0604020202020204" charset="0"/>
              </a:rPr>
              <a:t>. </a:t>
            </a:r>
            <a:r>
              <a:rPr lang="en-US" sz="2000" dirty="0">
                <a:latin typeface="Montserrat Medium" panose="020B0604020202020204" charset="0"/>
                <a:hlinkClick r:id="rId5"/>
              </a:rPr>
              <a:t>Skin, Kin and Clan: The dynamics of social categories in Indigenous </a:t>
            </a:r>
            <a:r>
              <a:rPr lang="en-US" sz="2000" dirty="0" smtClean="0">
                <a:latin typeface="Montserrat Medium" panose="020B0604020202020204" charset="0"/>
                <a:hlinkClick r:id="rId5"/>
              </a:rPr>
              <a:t>Australia</a:t>
            </a:r>
            <a:endParaRPr lang="uk-UA" sz="2000" dirty="0" smtClean="0">
              <a:latin typeface="Montserrat Medium" panose="020B0604020202020204" charset="0"/>
            </a:endParaRPr>
          </a:p>
          <a:p>
            <a:pPr marL="457200" marR="50800" lvl="0" indent="-304800">
              <a:buClr>
                <a:srgbClr val="4D3C3C"/>
              </a:buClr>
              <a:buSzPts val="1200"/>
              <a:buFont typeface="Courier Prime"/>
              <a:buChar char="●"/>
            </a:pPr>
            <a:r>
              <a:rPr lang="en-US" sz="2000" i="1" dirty="0">
                <a:latin typeface="Montserrat Medium" panose="020B0604020202020204" charset="0"/>
              </a:rPr>
              <a:t>Seth </a:t>
            </a:r>
            <a:r>
              <a:rPr lang="en-US" sz="2000" i="1" dirty="0" smtClean="0">
                <a:latin typeface="Montserrat Medium" panose="020B0604020202020204" charset="0"/>
              </a:rPr>
              <a:t>Leacock</a:t>
            </a:r>
            <a:r>
              <a:rPr lang="uk-UA" sz="2000" i="1" dirty="0" smtClean="0">
                <a:latin typeface="Montserrat Medium" panose="020B0604020202020204" charset="0"/>
              </a:rPr>
              <a:t>. </a:t>
            </a:r>
            <a:r>
              <a:rPr lang="en-US" sz="2000" dirty="0" err="1">
                <a:latin typeface="Montserrat Medium" panose="020B0604020202020204" charset="0"/>
                <a:hlinkClick r:id="rId6"/>
              </a:rPr>
              <a:t>Maué</a:t>
            </a:r>
            <a:r>
              <a:rPr lang="en-US" sz="2000" dirty="0">
                <a:latin typeface="Montserrat Medium" panose="020B0604020202020204" charset="0"/>
                <a:hlinkClick r:id="rId6"/>
              </a:rPr>
              <a:t> Kinship and Omaha </a:t>
            </a:r>
            <a:r>
              <a:rPr lang="en-US" sz="2000" dirty="0" smtClean="0">
                <a:latin typeface="Montserrat Medium" panose="020B0604020202020204" charset="0"/>
                <a:hlinkClick r:id="rId6"/>
              </a:rPr>
              <a:t>Terminology</a:t>
            </a:r>
            <a:endParaRPr lang="uk-UA" sz="2000" dirty="0" smtClean="0">
              <a:latin typeface="Montserrat Medium" panose="020B0604020202020204" charset="0"/>
            </a:endParaRPr>
          </a:p>
          <a:p>
            <a:pPr marL="457200" marR="50800" lvl="0" indent="-304800">
              <a:buClr>
                <a:srgbClr val="4D3C3C"/>
              </a:buClr>
              <a:buSzPts val="1200"/>
              <a:buFont typeface="Courier Prime"/>
              <a:buChar char="●"/>
            </a:pPr>
            <a:r>
              <a:rPr lang="en-US" sz="2000" dirty="0" smtClean="0">
                <a:solidFill>
                  <a:srgbClr val="4D3C3C"/>
                </a:solidFill>
                <a:latin typeface="Montserrat Medium" panose="020B0604020202020204" charset="0"/>
                <a:ea typeface="Courier Prime"/>
                <a:cs typeface="Courier Prime"/>
                <a:sym typeface="Courier Prime"/>
              </a:rPr>
              <a:t>Slide design: </a:t>
            </a:r>
            <a:r>
              <a:rPr lang="en-US" sz="2000" dirty="0" err="1" smtClean="0">
                <a:solidFill>
                  <a:srgbClr val="4D3C3C"/>
                </a:solidFill>
                <a:latin typeface="Montserrat Medium" panose="020B0604020202020204" charset="0"/>
                <a:ea typeface="Courier Prime"/>
                <a:cs typeface="Courier Prime"/>
                <a:sym typeface="Courier Prime"/>
              </a:rPr>
              <a:t>Slidesgo</a:t>
            </a:r>
            <a:endParaRPr sz="2000" dirty="0">
              <a:solidFill>
                <a:srgbClr val="4D3C3C"/>
              </a:solidFill>
              <a:latin typeface="Montserrat Medium" panose="020B0604020202020204" charset="0"/>
              <a:ea typeface="Courier Prime"/>
              <a:cs typeface="Courier Prime"/>
              <a:sym typeface="Courier Prim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127" y="327126"/>
            <a:ext cx="4735113" cy="457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8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Терміни спорідненості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165509" y="2514600"/>
            <a:ext cx="2862000" cy="1745775"/>
          </a:xfrm>
        </p:spPr>
        <p:txBody>
          <a:bodyPr/>
          <a:lstStyle/>
          <a:p>
            <a:pPr algn="l"/>
            <a:r>
              <a:rPr lang="uk-UA" sz="1600" dirty="0" smtClean="0"/>
              <a:t>Теща – матір дружини</a:t>
            </a:r>
            <a:endParaRPr lang="uk-UA" sz="1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2"/>
          </p:nvPr>
        </p:nvSpPr>
        <p:spPr>
          <a:xfrm>
            <a:off x="5165509" y="1405150"/>
            <a:ext cx="2862000" cy="393600"/>
          </a:xfrm>
        </p:spPr>
        <p:txBody>
          <a:bodyPr/>
          <a:lstStyle/>
          <a:p>
            <a:r>
              <a:rPr lang="uk-UA" dirty="0" smtClean="0"/>
              <a:t>Дескриптивні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1124250" y="2514600"/>
            <a:ext cx="2868000" cy="1745775"/>
          </a:xfrm>
        </p:spPr>
        <p:txBody>
          <a:bodyPr/>
          <a:lstStyle/>
          <a:p>
            <a:pPr algn="l"/>
            <a:r>
              <a:rPr lang="uk-UA" sz="1600" dirty="0" smtClean="0"/>
              <a:t>Племінник – син брата, син сестри…</a:t>
            </a:r>
            <a:endParaRPr lang="uk-UA" sz="16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4"/>
          </p:nvPr>
        </p:nvSpPr>
        <p:spPr>
          <a:xfrm>
            <a:off x="1221690" y="1436059"/>
            <a:ext cx="2862000" cy="393600"/>
          </a:xfrm>
        </p:spPr>
        <p:txBody>
          <a:bodyPr>
            <a:noAutofit/>
          </a:bodyPr>
          <a:lstStyle/>
          <a:p>
            <a:r>
              <a:rPr lang="uk-UA" dirty="0" smtClean="0"/>
              <a:t>Класифікаційні</a:t>
            </a:r>
            <a:endParaRPr lang="uk-UA" dirty="0"/>
          </a:p>
        </p:txBody>
      </p:sp>
      <p:sp>
        <p:nvSpPr>
          <p:cNvPr id="9" name="Подзаголовок 6"/>
          <p:cNvSpPr txBox="1">
            <a:spLocks/>
          </p:cNvSpPr>
          <p:nvPr/>
        </p:nvSpPr>
        <p:spPr>
          <a:xfrm>
            <a:off x="1267410" y="1750371"/>
            <a:ext cx="277056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Prime"/>
              <a:buNone/>
              <a:defRPr sz="1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None/>
              <a:defRPr sz="14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None/>
              <a:defRPr sz="14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None/>
              <a:defRPr sz="14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None/>
              <a:defRPr sz="14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None/>
              <a:defRPr sz="14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None/>
              <a:defRPr sz="14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None/>
              <a:defRPr sz="14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None/>
              <a:defRPr sz="14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r>
              <a:rPr lang="uk-UA" sz="1600" dirty="0" smtClean="0"/>
              <a:t>(</a:t>
            </a:r>
            <a:r>
              <a:rPr lang="en-US" sz="1600" dirty="0"/>
              <a:t>Classificatory</a:t>
            </a:r>
            <a:r>
              <a:rPr lang="uk-UA" sz="1600" dirty="0" smtClean="0"/>
              <a:t>)</a:t>
            </a:r>
            <a:endParaRPr lang="uk-UA" sz="1600" dirty="0"/>
          </a:p>
        </p:txBody>
      </p:sp>
      <p:sp>
        <p:nvSpPr>
          <p:cNvPr id="10" name="Подзаголовок 6"/>
          <p:cNvSpPr txBox="1">
            <a:spLocks/>
          </p:cNvSpPr>
          <p:nvPr/>
        </p:nvSpPr>
        <p:spPr>
          <a:xfrm>
            <a:off x="5165509" y="1689175"/>
            <a:ext cx="277056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Prime"/>
              <a:buNone/>
              <a:defRPr sz="1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None/>
              <a:defRPr sz="14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None/>
              <a:defRPr sz="14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None/>
              <a:defRPr sz="14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None/>
              <a:defRPr sz="14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None/>
              <a:defRPr sz="14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None/>
              <a:defRPr sz="14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None/>
              <a:defRPr sz="14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None/>
              <a:defRPr sz="14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r>
              <a:rPr lang="en-US" sz="1600" dirty="0" smtClean="0"/>
              <a:t>(Descriptive)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4158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38" y="1131555"/>
            <a:ext cx="7392432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4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700" y="248646"/>
            <a:ext cx="7866600" cy="572700"/>
          </a:xfrm>
        </p:spPr>
        <p:txBody>
          <a:bodyPr/>
          <a:lstStyle/>
          <a:p>
            <a:r>
              <a:rPr lang="uk-UA" dirty="0" err="1"/>
              <a:t>Льюїс</a:t>
            </a:r>
            <a:r>
              <a:rPr lang="uk-UA" dirty="0"/>
              <a:t> Генрі </a:t>
            </a:r>
            <a:r>
              <a:rPr lang="uk-UA" dirty="0" smtClean="0"/>
              <a:t>Морган</a:t>
            </a:r>
            <a:endParaRPr lang="uk-UA" dirty="0"/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113" y="1074421"/>
            <a:ext cx="2843774" cy="379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6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Eskimo (Inuit) kinship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09" t="13283"/>
          <a:stretch/>
        </p:blipFill>
        <p:spPr>
          <a:xfrm>
            <a:off x="870759" y="1766455"/>
            <a:ext cx="7689960" cy="226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700" y="439146"/>
            <a:ext cx="7866600" cy="57270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ollateral </a:t>
            </a:r>
            <a:r>
              <a:rPr lang="en-US" dirty="0"/>
              <a:t>merging</a:t>
            </a:r>
            <a:endParaRPr lang="uk-UA" dirty="0"/>
          </a:p>
        </p:txBody>
      </p:sp>
      <p:pic>
        <p:nvPicPr>
          <p:cNvPr id="3076" name="Picture 4" descr="https://web.archive.org/web/20191119003905im_/http:/umanitoba.ca/faculties/arts/anthropology/tutor/descent/cognatic/cousi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1244917"/>
            <a:ext cx="5902325" cy="354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imat Presentation by Slidesgo">
  <a:themeElements>
    <a:clrScheme name="Simple Light">
      <a:dk1>
        <a:srgbClr val="4D3C3C"/>
      </a:dk1>
      <a:lt1>
        <a:srgbClr val="FFFFFF"/>
      </a:lt1>
      <a:dk2>
        <a:srgbClr val="595959"/>
      </a:dk2>
      <a:lt2>
        <a:srgbClr val="EEEEEE"/>
      </a:lt2>
      <a:accent1>
        <a:srgbClr val="CC6462"/>
      </a:accent1>
      <a:accent2>
        <a:srgbClr val="EBE1D0"/>
      </a:accent2>
      <a:accent3>
        <a:srgbClr val="4D3C3C"/>
      </a:accent3>
      <a:accent4>
        <a:srgbClr val="9A4D4A"/>
      </a:accent4>
      <a:accent5>
        <a:srgbClr val="FFD966"/>
      </a:accent5>
      <a:accent6>
        <a:srgbClr val="FBF8F4"/>
      </a:accent6>
      <a:hlink>
        <a:srgbClr val="CC646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324</Words>
  <Application>Microsoft Office PowerPoint</Application>
  <PresentationFormat>Экран (16:9)</PresentationFormat>
  <Paragraphs>67</Paragraphs>
  <Slides>38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Courier Prime</vt:lpstr>
      <vt:lpstr>Montserrat SemiBold</vt:lpstr>
      <vt:lpstr>Proxima Nova</vt:lpstr>
      <vt:lpstr>Montserrat Medium</vt:lpstr>
      <vt:lpstr>Arial</vt:lpstr>
      <vt:lpstr>Roboto Medium</vt:lpstr>
      <vt:lpstr>Courier New</vt:lpstr>
      <vt:lpstr>Heimat Presentation by Slidesgo</vt:lpstr>
      <vt:lpstr>Системи спорідненості</vt:lpstr>
      <vt:lpstr>Презентация PowerPoint</vt:lpstr>
      <vt:lpstr>Презентация PowerPoint</vt:lpstr>
      <vt:lpstr>Презентация PowerPoint</vt:lpstr>
      <vt:lpstr>Терміни спорідненості</vt:lpstr>
      <vt:lpstr>Презентация PowerPoint</vt:lpstr>
      <vt:lpstr>Льюїс Генрі Морган</vt:lpstr>
      <vt:lpstr>Eskimo (Inuit) kinship</vt:lpstr>
      <vt:lpstr>Collateral merging</vt:lpstr>
      <vt:lpstr>Традиційне житло інуїтів</vt:lpstr>
      <vt:lpstr>Квартира</vt:lpstr>
      <vt:lpstr>Чи всі українці – ескімоси?</vt:lpstr>
      <vt:lpstr>Вуйко - ? Стрий - ?</vt:lpstr>
      <vt:lpstr>Вуйко – брат матері Стрий – брат батька</vt:lpstr>
      <vt:lpstr>Презентация PowerPoint</vt:lpstr>
      <vt:lpstr>Sudanese kinship</vt:lpstr>
      <vt:lpstr>Презентация PowerPoint</vt:lpstr>
      <vt:lpstr>Презентация PowerPoint</vt:lpstr>
      <vt:lpstr>Hawaiian kinship</vt:lpstr>
      <vt:lpstr>Але не все так просто</vt:lpstr>
      <vt:lpstr>Жіночий погляд на гавайську родину</vt:lpstr>
      <vt:lpstr>Презентация PowerPoint</vt:lpstr>
      <vt:lpstr>Iroquois kinship</vt:lpstr>
      <vt:lpstr>Cross cousins</vt:lpstr>
      <vt:lpstr>Одружуватись можна</vt:lpstr>
      <vt:lpstr>Відсоток шлюбів між кровними родичами у світі</vt:lpstr>
      <vt:lpstr>Чому?</vt:lpstr>
      <vt:lpstr>Omaha kinship</vt:lpstr>
      <vt:lpstr>Mawé kin terms</vt:lpstr>
      <vt:lpstr>Crow kinship</vt:lpstr>
      <vt:lpstr>Dravidian kinship (?)</vt:lpstr>
      <vt:lpstr>Tri-relational kin terms (Murrinhpatha)</vt:lpstr>
      <vt:lpstr>Dyadic kin terms (Bardi)</vt:lpstr>
      <vt:lpstr>Хто ще?</vt:lpstr>
      <vt:lpstr>Кум</vt:lpstr>
      <vt:lpstr>До чого бути готовими?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не втратити бали на рівному місці?</dc:title>
  <dc:creator>Михайло Олизько</dc:creator>
  <cp:lastModifiedBy>Михайло Олизько</cp:lastModifiedBy>
  <cp:revision>40</cp:revision>
  <dcterms:modified xsi:type="dcterms:W3CDTF">2024-06-23T10:45:49Z</dcterms:modified>
</cp:coreProperties>
</file>