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ink/ink3.xml" ContentType="application/inkml+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2"/>
  </p:notesMasterIdLst>
  <p:sldIdLst>
    <p:sldId id="256" r:id="rId2"/>
    <p:sldId id="297" r:id="rId3"/>
    <p:sldId id="298" r:id="rId4"/>
    <p:sldId id="299" r:id="rId5"/>
    <p:sldId id="300" r:id="rId6"/>
    <p:sldId id="303" r:id="rId7"/>
    <p:sldId id="302" r:id="rId8"/>
    <p:sldId id="304" r:id="rId9"/>
    <p:sldId id="333" r:id="rId10"/>
    <p:sldId id="305" r:id="rId11"/>
    <p:sldId id="308" r:id="rId12"/>
    <p:sldId id="306" r:id="rId13"/>
    <p:sldId id="307" r:id="rId14"/>
    <p:sldId id="310" r:id="rId15"/>
    <p:sldId id="371" r:id="rId16"/>
    <p:sldId id="353" r:id="rId17"/>
    <p:sldId id="354" r:id="rId18"/>
    <p:sldId id="363" r:id="rId19"/>
    <p:sldId id="364" r:id="rId20"/>
    <p:sldId id="362" r:id="rId21"/>
    <p:sldId id="361" r:id="rId22"/>
    <p:sldId id="360" r:id="rId23"/>
    <p:sldId id="359" r:id="rId24"/>
    <p:sldId id="358" r:id="rId25"/>
    <p:sldId id="357" r:id="rId26"/>
    <p:sldId id="356" r:id="rId27"/>
    <p:sldId id="366" r:id="rId28"/>
    <p:sldId id="365" r:id="rId29"/>
    <p:sldId id="367" r:id="rId30"/>
    <p:sldId id="368" r:id="rId31"/>
    <p:sldId id="369" r:id="rId32"/>
    <p:sldId id="370" r:id="rId33"/>
    <p:sldId id="352" r:id="rId34"/>
    <p:sldId id="311" r:id="rId35"/>
    <p:sldId id="326" r:id="rId36"/>
    <p:sldId id="312" r:id="rId37"/>
    <p:sldId id="314" r:id="rId38"/>
    <p:sldId id="327" r:id="rId39"/>
    <p:sldId id="316" r:id="rId40"/>
    <p:sldId id="317" r:id="rId41"/>
    <p:sldId id="318" r:id="rId42"/>
    <p:sldId id="319" r:id="rId43"/>
    <p:sldId id="324" r:id="rId44"/>
    <p:sldId id="336" r:id="rId45"/>
    <p:sldId id="335" r:id="rId46"/>
    <p:sldId id="334" r:id="rId47"/>
    <p:sldId id="325" r:id="rId48"/>
    <p:sldId id="330" r:id="rId49"/>
    <p:sldId id="328" r:id="rId50"/>
    <p:sldId id="329" r:id="rId51"/>
    <p:sldId id="331" r:id="rId52"/>
    <p:sldId id="337" r:id="rId53"/>
    <p:sldId id="338" r:id="rId54"/>
    <p:sldId id="339" r:id="rId55"/>
    <p:sldId id="340" r:id="rId56"/>
    <p:sldId id="343" r:id="rId57"/>
    <p:sldId id="341" r:id="rId58"/>
    <p:sldId id="342" r:id="rId59"/>
    <p:sldId id="345" r:id="rId60"/>
    <p:sldId id="347" r:id="rId61"/>
    <p:sldId id="344" r:id="rId62"/>
    <p:sldId id="346" r:id="rId63"/>
    <p:sldId id="348" r:id="rId64"/>
    <p:sldId id="349" r:id="rId65"/>
    <p:sldId id="350" r:id="rId66"/>
    <p:sldId id="373" r:id="rId67"/>
    <p:sldId id="379" r:id="rId68"/>
    <p:sldId id="378" r:id="rId69"/>
    <p:sldId id="377" r:id="rId70"/>
    <p:sldId id="374" r:id="rId71"/>
    <p:sldId id="382" r:id="rId72"/>
    <p:sldId id="381" r:id="rId73"/>
    <p:sldId id="380" r:id="rId74"/>
    <p:sldId id="375" r:id="rId75"/>
    <p:sldId id="376" r:id="rId76"/>
    <p:sldId id="392" r:id="rId77"/>
    <p:sldId id="390" r:id="rId78"/>
    <p:sldId id="391" r:id="rId79"/>
    <p:sldId id="383" r:id="rId80"/>
    <p:sldId id="386" r:id="rId81"/>
    <p:sldId id="384" r:id="rId82"/>
    <p:sldId id="393" r:id="rId83"/>
    <p:sldId id="395" r:id="rId84"/>
    <p:sldId id="394" r:id="rId85"/>
    <p:sldId id="396" r:id="rId86"/>
    <p:sldId id="387" r:id="rId87"/>
    <p:sldId id="388" r:id="rId88"/>
    <p:sldId id="398" r:id="rId89"/>
    <p:sldId id="400" r:id="rId90"/>
    <p:sldId id="399" r:id="rId91"/>
    <p:sldId id="401" r:id="rId92"/>
    <p:sldId id="403" r:id="rId93"/>
    <p:sldId id="405" r:id="rId94"/>
    <p:sldId id="404" r:id="rId95"/>
    <p:sldId id="406" r:id="rId96"/>
    <p:sldId id="420" r:id="rId97"/>
    <p:sldId id="419" r:id="rId98"/>
    <p:sldId id="418" r:id="rId99"/>
    <p:sldId id="417" r:id="rId100"/>
    <p:sldId id="416" r:id="rId101"/>
    <p:sldId id="415" r:id="rId102"/>
    <p:sldId id="414" r:id="rId103"/>
    <p:sldId id="413" r:id="rId104"/>
    <p:sldId id="412" r:id="rId105"/>
    <p:sldId id="411" r:id="rId106"/>
    <p:sldId id="410" r:id="rId107"/>
    <p:sldId id="409" r:id="rId108"/>
    <p:sldId id="408" r:id="rId109"/>
    <p:sldId id="407" r:id="rId110"/>
    <p:sldId id="421" r:id="rId111"/>
    <p:sldId id="422" r:id="rId112"/>
    <p:sldId id="423" r:id="rId113"/>
    <p:sldId id="424" r:id="rId114"/>
    <p:sldId id="426" r:id="rId115"/>
    <p:sldId id="425" r:id="rId116"/>
    <p:sldId id="427" r:id="rId117"/>
    <p:sldId id="429" r:id="rId118"/>
    <p:sldId id="430" r:id="rId119"/>
    <p:sldId id="428" r:id="rId120"/>
    <p:sldId id="431" r:id="rId121"/>
    <p:sldId id="432" r:id="rId122"/>
    <p:sldId id="433" r:id="rId123"/>
    <p:sldId id="434" r:id="rId124"/>
    <p:sldId id="435" r:id="rId125"/>
    <p:sldId id="436" r:id="rId126"/>
    <p:sldId id="437" r:id="rId127"/>
    <p:sldId id="438" r:id="rId128"/>
    <p:sldId id="439" r:id="rId129"/>
    <p:sldId id="440" r:id="rId130"/>
    <p:sldId id="441" r:id="rId131"/>
    <p:sldId id="442" r:id="rId132"/>
    <p:sldId id="447" r:id="rId133"/>
    <p:sldId id="446" r:id="rId134"/>
    <p:sldId id="445" r:id="rId135"/>
    <p:sldId id="443" r:id="rId136"/>
    <p:sldId id="459" r:id="rId137"/>
    <p:sldId id="458" r:id="rId138"/>
    <p:sldId id="457" r:id="rId139"/>
    <p:sldId id="456" r:id="rId140"/>
    <p:sldId id="455" r:id="rId141"/>
    <p:sldId id="454" r:id="rId142"/>
    <p:sldId id="453" r:id="rId143"/>
    <p:sldId id="452" r:id="rId144"/>
    <p:sldId id="451" r:id="rId145"/>
    <p:sldId id="450" r:id="rId146"/>
    <p:sldId id="449" r:id="rId147"/>
    <p:sldId id="448" r:id="rId148"/>
    <p:sldId id="444" r:id="rId149"/>
    <p:sldId id="465" r:id="rId150"/>
    <p:sldId id="460" r:id="rId151"/>
    <p:sldId id="461" r:id="rId152"/>
    <p:sldId id="462" r:id="rId153"/>
    <p:sldId id="463" r:id="rId154"/>
    <p:sldId id="464" r:id="rId155"/>
    <p:sldId id="466" r:id="rId156"/>
    <p:sldId id="467" r:id="rId157"/>
    <p:sldId id="468" r:id="rId158"/>
    <p:sldId id="469" r:id="rId159"/>
    <p:sldId id="470" r:id="rId160"/>
    <p:sldId id="473" r:id="rId161"/>
    <p:sldId id="472" r:id="rId162"/>
    <p:sldId id="471" r:id="rId163"/>
    <p:sldId id="474" r:id="rId164"/>
    <p:sldId id="475" r:id="rId165"/>
    <p:sldId id="478" r:id="rId166"/>
    <p:sldId id="477" r:id="rId167"/>
    <p:sldId id="480" r:id="rId168"/>
    <p:sldId id="476" r:id="rId169"/>
    <p:sldId id="479" r:id="rId170"/>
    <p:sldId id="491" r:id="rId171"/>
    <p:sldId id="482" r:id="rId172"/>
    <p:sldId id="490" r:id="rId173"/>
    <p:sldId id="489" r:id="rId174"/>
    <p:sldId id="488" r:id="rId175"/>
    <p:sldId id="487" r:id="rId176"/>
    <p:sldId id="486" r:id="rId177"/>
    <p:sldId id="485" r:id="rId178"/>
    <p:sldId id="484" r:id="rId179"/>
    <p:sldId id="483" r:id="rId180"/>
    <p:sldId id="495" r:id="rId181"/>
    <p:sldId id="500" r:id="rId182"/>
    <p:sldId id="499" r:id="rId183"/>
    <p:sldId id="498" r:id="rId184"/>
    <p:sldId id="497" r:id="rId185"/>
    <p:sldId id="496" r:id="rId186"/>
    <p:sldId id="513" r:id="rId187"/>
    <p:sldId id="515" r:id="rId188"/>
    <p:sldId id="514" r:id="rId189"/>
    <p:sldId id="501" r:id="rId190"/>
    <p:sldId id="503" r:id="rId191"/>
    <p:sldId id="509" r:id="rId192"/>
    <p:sldId id="508" r:id="rId193"/>
    <p:sldId id="507" r:id="rId194"/>
    <p:sldId id="506" r:id="rId195"/>
    <p:sldId id="505" r:id="rId196"/>
    <p:sldId id="502" r:id="rId197"/>
    <p:sldId id="510" r:id="rId198"/>
    <p:sldId id="511" r:id="rId199"/>
    <p:sldId id="512" r:id="rId200"/>
    <p:sldId id="332" r:id="rId20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0200"/>
    <a:srgbClr val="0E0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Без стилю та сітки таблиці">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94722" autoAdjust="0"/>
  </p:normalViewPr>
  <p:slideViewPr>
    <p:cSldViewPr>
      <p:cViewPr>
        <p:scale>
          <a:sx n="151" d="100"/>
          <a:sy n="151" d="100"/>
        </p:scale>
        <p:origin x="17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4" d="100"/>
          <a:sy n="114" d="100"/>
        </p:scale>
        <p:origin x="3504" y="1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4T18:12:36.955"/>
    </inkml:context>
    <inkml:brush xml:id="br0">
      <inkml:brushProperty name="width" value="0.05" units="cm"/>
      <inkml:brushProperty name="height" value="0.05" units="cm"/>
      <inkml:brushProperty name="color" value="#E71224"/>
    </inkml:brush>
  </inkml:definitions>
  <inkml:trace contextRef="#ctx0" brushRef="#br0">3875 387 24575,'-26'0'0,"-15"0"0,-27 0 0,-24 0 0,35 0 0,-1 0 0,-4 0 0,-1 0 0,-5 0 0,-3 0 0,-2 0 0,-1 0 0,1 0 0,-1 0 0,1-1 0,0-1 0,7 0 0,1-1 0,5-1 0,3 0 0,5 1 0,3 0 0,-35-2 0,16 4 0,10 1 0,5 0 0,-2 1 0,-2 5 0,-3 6 0,0 9 0,-1 9 0,-2 9 0,-8 11 0,-4 9 0,34-25 0,-1 2 0,-3 2 0,-1 2 0,-3 1 0,-2 2 0,-5 4 0,-2 1 0,-3 4 0,0 2 0,-4 5 0,1 1 0,3 0 0,2 0 0,3-1 0,2 0 0,6-4 0,3 0 0,5-4 0,1 1 0,1 3 0,2 1 0,3 2 0,1 2 0,1 3 0,0 2 0,0 0 0,1 1 0,2-3 0,0 0 0,1-1 0,1-1 0,2-2 0,1-1 0,2-2 0,1 1 0,0 0 0,2 0 0,-1 3 0,1 1 0,0 5 0,1 2 0,-1 7 0,3 2 0,0 6 0,3 2 0,0 8 0,3 1 0,1 0 0,2 1 0,2 1 0,1 0 0,1-7 0,2-2 0,-1-6 0,2-2 0,-1-5 0,0-1 0,0-8 0,0 0 0,0-4 0,0-1 0,-1-6 0,2-2 0,0 41 0,2-17 0,2-14 0,0-11 0,-1-8 0,2-1 0,2 7 0,3 8 0,3 8 0,0 3 0,1 0 0,1 4 0,0 0 0,3 2 0,2-4 0,3-6 0,5-4 0,6-3 0,8 0 0,6 0 0,4 0 0,4-1 0,7 5 0,11 5 0,-34-30 0,3 0 0,2 2 0,1 0 0,0-1 0,0 0 0,0-1 0,0-2 0,-2-2 0,-2-1 0,36 23 0,-7-9 0,-7-6 0,-4-4 0,2-3 0,4-4 0,10-2 0,13-3 0,-39-11 0,1-1 0,7 0 0,1 1 0,6 1 0,2 0 0,7 1 0,2-1 0,10 1 0,2-1 0,9 0 0,1 0-163,-29-5 0,0-1 0,0 0 163,0-2 0,1 1 0,-2-2 0,-1 0 0,-1-1 0,-1-1 0,29 0 0,-1-1 0,-6-1 0,-2 0 0,-4 0 0,-1 0 0,-1-1 0,-1-2 0,-4-1 0,0-3 0,0-1 0,0-2 0,2-3 0,-1-1 244,-6 0 1,0 0-245,2 2 0,-2 1 0,-3 0 0,-1 1 0,-5 1 0,-1 0 0,-1 0 0,-2-1 0,-3 0 0,-2-2 0,-2 2 0,-1-1 0,44-11 0,-8 2 0,-6 1 0,-2 0 0,1 0 0,13 0 0,-35 8 0,2 0 0,5-1 0,0-1 0,4 0 0,-1-1 0,-5-1 0,-2 0 0,-9 2 0,-3-1 0,35-14 0,-18 1 0,-9 1 0,-6-4 0,1-8 0,2-6 0,1-6 0,3-2 0,-3-1 0,1-2 0,0-4 0,-2-6 0,-6-3 0,-8-16 0,-23 32 0,-3-5 0,-1-12 0,-4-6 0,-1-13 0,-3-5 0,-1 26 0,-1-2 0,0-1-240,-2-5 1,-1 0 0,-2-1 239,-1-4 0,-3-2 0,-2 0 0,-2-2 0,-3-1 0,-2-1 0,-3-1 0,-2-1 0,-1 0 0,-1 2 0,-1 1 0,-1 2 0,1 3 0,0 3 0,-1 0 0,2 5 0,1 2 0,0 1 0,-8-23 0,2 3 0,4 9 0,2 1 0,5 11 0,3 2 0,4 7 0,1 3 0,3 0 0,0 0 0,2 5 0,0-1 359,2-2 0,-1 0-359,2-1 0,0 1 0,1 1 0,0-1 0,1-4 0,0-1 0,0-5 0,0-1 0,0-10 0,0-2 0,0-6 0,0-2 0,0-4 0,0-1 0,-1 3 0,0 2 0,0 7 0,-1 1 0,-1 4 0,-1 0 0,-2 4 0,-1 1 0,-1 0 0,-1 1 0,-2 0 0,-1 1 0,0 4 0,-1 2 0,1 7 0,-1 3 0,-14-38 0,2 16 0,-1 9 0,0 2 0,0 1 0,-3 4 0,-2 9 0,-3 11 0,-6 13 0,-10 10 0,-17 5 0,-18 4 0,-13 1 0,47 2 0,0 1 0,-46 0 0,8 0 0,3 0 0,-1 0 0,-3 2 0,-5 5 0,6 5 0,12 2 0,16 0 0,12-2 0,8 1 0,2-1 0,4 0 0,2 1 0,2 0 0,2 2 0,-4 0 0,-4 1 0,-5 0 0,-5 0 0,-2 0 0,3-1 0,3-4 0,5-3 0,7-2 0,0 0 0,1 1 0,1 0 0,2 0 0,4-2 0,4-1 0,3 1 0,4-2 0,-2 0 0,0-1 0,-4 0 0,-1 1 0,1 2 0,-1 1 0,0-3 0,1 0 0,-1-1 0,0 1 0,0 1 0,-1 0 0,0 0 0,3 1 0,2 1 0,1-1 0,1-2 0,3 0 0,1-2 0,2 2 0,2 0 0,2 0 0,0 0 0,0 0 0,1 2 0,0-3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4T18:13:20.340"/>
    </inkml:context>
    <inkml:brush xml:id="br0">
      <inkml:brushProperty name="width" value="0.05" units="cm"/>
      <inkml:brushProperty name="height" value="0.05" units="cm"/>
      <inkml:brushProperty name="color" value="#004F8B"/>
    </inkml:brush>
  </inkml:definitions>
  <inkml:trace contextRef="#ctx0" brushRef="#br0">3981 178 24575,'-36'0'0,"-31"0"0,14 0 0,-5 0 0,-13 0 0,-3 0 0,-4 0 0,-1 0 0,3 0 0,1 0 0,3 0 0,1 0 0,4 0 0,1 0 0,3 0 0,1 2 0,3 3 0,1 4 0,5 5 0,1 4 0,3 4 0,2 3 0,2 5 0,1 1 0,0 2 0,1-1 0,1 1 0,1 0 0,-1 0 0,0 1 0,2-1 0,0 1 0,-34 31 0,6 0 0,8 0 0,4 7 0,29-31 0,1 3 0,-2 5 0,0 3 0,-3 8 0,-1 4 0,-1 7 0,-1 1 0,-1 2 0,0-1 0,-1 1 0,1-2 0,1-3 0,0-2 0,2-6 0,0-2 0,1-2 0,-1-3 0,3-4 0,0-2 0,1-5 0,0-2 0,-21 34 0,4-7 0,5-4 0,4-3 0,2 0 0,2 1 0,0 1 0,-2 2 0,-1 2 0,2-2 0,1-2 0,0-6 0,-3 3 0,-7 7 0,-7 6 0,-5 8 0,1-5 0,10-12 0,10-15 0,13-17 0,7-11 0,1-1 0,-1 4 0,-4 10 0,-5 14 0,-3 17 0,-5 20 0,13-37 0,1 2 0,-2 9 0,0 2 0,-3 6 0,0 1 0,0 1 0,0 0 0,-1 2 0,0 0 0,1-6 0,2-1 0,1-4 0,2-1 0,2-3 0,1-2 0,-5 43 0,9-8 0,5-6 0,4 0 0,0-4 0,0-6 0,0-9 0,0-10 0,0-9 0,0-4 0,0-1 0,0 1 0,0 0 0,2-4 0,6-1 0,16 9 0,23 21 0,-9-16 0,5 4 0,14 15 0,6 5-481,-7-12 1,3 1 0,4 1 480,-10-11 0,2 0 0,2 0 0,1 0 0,4 1 0,1 0 0,0-1 0,0-1 0,-3-4 0,0 0 0,-1-2 0,-1-3-58,9 6 0,-2-3 0,-2-3 58,17 8 0,-4-5 0,-13-13 0,-3-5 0,-4-4 0,-1-4 0,-5-3 0,-1-3 0,44 9 1427,-5-3-1427,8-5 94,-47-9 0,2-2-94,2 0 0,0-1 0,7-1 0,0 0 0,-1-1 0,0 0 0,0 1 0,1-1 0,3-1 0,3 0 0,12 0 0,5-1 0,-13-3 0,3-2 0,2-2-514,13-4 0,3-3 0,3-2 514,-13 1 0,2-2 0,1-2 0,0-1 0,2-1 0,1-3 0,-1-1 0,0 1 0,-4 1 0,0 0 0,-2 0 0,-1 0 0,17-4 0,-3 0 0,-4 0-45,-17 5 1,-2 0 0,-4 1 44,17-6 0,-5 2 0,-11 2 0,-3 2 0,-9 3 0,-2 1 0,35-13 0,-15 5 1531,-8 0-1531,0 0 144,2-2-144,4-2 0,1 0 0,-2-1 0,-9 3 0,-11 3 0,-1 1 0,2-3 0,9-10 0,10-10 0,3-9 0,-3-2 0,-8-1 0,-13 4 0,-9 4 0,-11-3 0,-7-8 0,-9-15 0,-6-17 0,-6 44 0,0-1 0,-1 0 0,0 0 0,0-2 0,0 0 0,0-4 0,0 0 0,0-4 0,0 0 0,-1-2 0,0 1 0,0 7 0,0 2 0,-2-33 0,0 20 0,0-1 0,1-15 0,1 33 0,-1-3 0,1-7 0,0-1 0,-2 1 0,0 1 0,-2 1 0,-1 1 0,-3-2 0,-1 0 0,-2-1 0,-2-2 0,0-1 0,-1-2 0,-1 0 0,2 0 0,1 3 0,1 0 0,0 5 0,1 0 0,2-2 0,0 0 0,0-2 0,1-1 0,-1-3 0,0-1 0,0-1 0,-1 0 0,0 3 0,-1 1 0,2 4 0,-2 2 0,1 3 0,-2 1 0,1-2 0,-2 0 0,1 1 0,-1 0 0,0-2 0,1 0 0,1 2 0,0 1 0,-11-40 0,1 8 0,3 10 0,2-4 0,3-6 0,1-4 0,-1 0 0,-1 8 0,-1 9 0,-1 2 0,-1 0 0,1-4 0,3-4 0,2 6 0,2 5 0,0 6 0,0 2 0,1 0 0,1-4 0,-1 1 0,1 2 0,-1 8 0,-2 9 0,1 9 0,-1 7 0,-3 1 0,-1-1 0,-6-4 0,-4-4 0,-10-1 0,-6-2 0,-9 2 0,-6 3 0,1 2 0,0 5 0,5 5 0,5 2 0,2 2 0,2 1 0,0 2 0,2 1 0,-1 3 0,1 2 0,-1 2 0,-2 1 0,-1 0 0,1 2 0,1 0 0,1 2 0,-3 0 0,-1 0 0,-1 0 0,3 0 0,6 0 0,5 0 0,4 0 0,2 0 0,1 0 0,-3 0 0,-2 0 0,0 0 0,0 0 0,1 0 0,-1 2 0,-3 1 0,-3 3 0,-2 1 0,-5 1 0,-1-2 0,0 0 0,2 0 0,6-2 0,4 2 0,5 0 0,2-1 0,5 1 0,1 0 0,2 1 0,1-1 0,1 0 0,0 3 0,-1 0 0,4 0 0,1 1 0,1-4 0,4-2 0,-1 0 0,2-1 0,-1 0 0,0 1 0,-1 1 0,-2 0 0,0 2 0,0 0 0,1-1 0,0-2 0,4-3 0,3 0 0,5-1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8T21:12:17.948"/>
    </inkml:context>
    <inkml:brush xml:id="br0">
      <inkml:brushProperty name="width" value="0.05" units="cm"/>
      <inkml:brushProperty name="height" value="0.05" units="cm"/>
      <inkml:brushProperty name="color" value="#004F8B"/>
    </inkml:brush>
  </inkml:definitions>
  <inkml:trace contextRef="#ctx0" brushRef="#br0">5973 298 24575,'-37'0'0,"-21"0"0,-30 0 0,28 0 0,-3 0 0,-7 0 0,-3 0 0,-5 0 0,-1 0 0,-4 0 0,1 0 0,1 0 0,0 0 0,-1 0 0,1 0 0,7 0 0,2 0 0,4 2 0,2 2 0,7 0 0,2 2 0,-40 11 0,10 5 0,13 2 0,3 7 0,-7 7 0,34-14 0,-1 2 0,-8 5 0,-2 2 0,-6 4 0,-1 1 0,-5 5 0,0 2 0,-5 5 0,-1 3 0,-4 7 0,0 2-248,22-16 0,-1 2 0,1 1 248,-3 4 0,0 1 0,0 0 0,1 2 0,0 1 0,1 0 0,1-1 0,1 1 0,2 0 0,1-1 0,1 1 0,1-1 0,1-1 0,0 0 0,1 0 0,-1 1 0,0-1 0,-1 1 0,0 1 0,-1 1 0,0 1 0,-2 3 0,0 2 0,0 0 0,-1 4 0,0 0 0,1 2 0,-1 2 0,1 0 0,0 1 0,2-2 0,0 0 0,1-1 0,2-3 0,2-1 0,0-1 0,2-3 0,1 0 0,2-1 0,2-3 0,2 0 0,1 1-96,-14 27 0,3 0 96,3 0 0,2 0 0,3-3 0,2 0 0,4-6 0,2-1 0,0-1 0,0-2 0,2-5 0,2-1 0,1-4 0,1-1 0,1-3 0,0-3 368,5-6 0,1 0-368,0 1 0,0 1 100,2 0 0,-1 1-100,0 5 0,0 1 0,-2 4 0,0 1 0,-1 1 0,-1 0 0,-1 1 0,0 1 0,-1 1 0,0 2 0,-1 3 0,1 1 0,-2 4 0,0 1 0,1 4 0,1 0 0,1-4 0,3 0 0,1-5 0,2-1 0,3-4 0,3-2 0,1-5 0,2 0 0,2-3 0,1-1 0,1-2 0,1 0 0,0-2 0,3-1 0,2 3 0,3-1 0,3 4 0,2-1 0,3 2 0,2 0 0,2 2 0,3 1 0,0 2 0,1 0 0,2 1 0,0 0 0,0 0 0,0-1 0,-1-2 0,0-1 0,-2-5 0,0 0 0,-2-4 0,2 0 0,-1-3 0,1-1 0,22 41 0,3-9 0,3-6 0,2-6 0,2-6 0,4-5 0,9 1 0,13-2 0,-36-30 0,3-1 0,5 1 0,4-2 0,4-1 0,3-1 0,6 0 0,4-3 0,12 0 0,4-2 0,6-1 0,3-3 0,-31-6 0,0 0 0,0-2 0,33 2 0,-2-2 0,-5-1 0,-1-2 0,-4-2 0,-1 0 0,-2-1 0,-2 0 0,-4 0 0,-1 0 0,-5 0 0,-1 0 0,0-2 0,-1-1 0,1 0 0,-2-1 0,-2-1 0,-1-1 0,-2 0 0,-2 0 0,-4 1 0,0 0 0,3 0 0,2 0 0,8-3 0,3 0 0,10-3 0,4-2 0,-21 3 0,2-1 0,2 0-328,7-2 1,1-1-1,2-1 328,6 0 0,1 0 0,1-1 0,2-2 0,0 1 0,-1-2 0,-1 2 0,-2-2 0,0 1 0,-6 1 0,-1-1 0,-1 1 0,-8 0 0,0 2 0,-2-1-37,29-5 0,-4-1 37,-9 3 0,-3 0 0,-5 0 0,-1 0 0,-5 0 0,-3 1 0,-5 1 0,-2-1 0,-3-1 0,-1 0 489,-6 1 1,-3-1-490,39-22 78,-7-3-78,-5-1 0,-5-1 0,-7 1 0,-8 2 0,-8-1 0,-3 0 0,-2-5 0,1-4 0,8-11 0,7-9 0,-25 31 0,0-2 0,2-2 0,0-2 0,4-6 0,0-3 0,4-6 0,-1-3 0,2-2 0,-1-2 0,1-4 0,-2-2 0,-5 3 0,-2-1 0,-3 0 0,-3 0 0,-4-1 0,-3-1 0,-3 4 0,-2 0 0,-3 2 0,-1 0 0,-1 2 0,0 2 0,-1 4 0,0 0 0,-1-2 0,1 0 0,-1 4 0,-1 1 0,0 1 0,0 0 0,-1 1 0,1 1 0,7-42 0,-2 8 0,0 16 0,0 6 0,0-1 0,0-4 0,1-10 0,0-8 0,-5 39 0,1-3 0,2-5 0,0-1 0,2-6 0,2-2 0,1-4 0,1-1 0,-1 0 0,-1-1 0,2-1 0,-1-1 0,-1 0 0,-1 1 0,0-2 0,0-1 0,-1 1 0,0 0 0,-1-1 0,-1 1 0,1-1 0,-1 0 0,1-3 0,0-1 0,0-5 0,-1-1 0,0-4 0,0-1 0,-1-1 0,-1 0 0,-2 5 0,0 1 0,0 2 0,-1 0 0,-1 2 0,0 2 0,0 3 0,1 0 0,0 2 0,0 1 0,-1 4 0,0 1 0,-2 4 0,-1 2 0,-2 1 0,-1 0 0,-1 1 0,-1 0 0,0 2 0,0 1 0,0 1 0,0 0 0,-1 5 0,0 2 0,-6-37 0,-4 16 0,-6 13 0,-2 8 0,-4 1 0,-3-1 0,-5-2 0,-6 1 0,-7 2 0,-3 6 0,0 5 0,0 8 0,0 5 0,3 1 0,2 2 0,2 1 0,2 0 0,-1 0 0,-5-1 0,-5-3 0,-4 1 0,-1 2 0,3 2 0,2 2 0,3 1 0,0 0 0,-1-1 0,-2 0 0,0 1 0,1 1 0,0 3 0,2 2 0,0 3 0,-2 1 0,-2 0 0,-2 0 0,-3 1 0,-1-1 0,-1 2 0,2 2 0,0 2 0,3 2 0,1 1 0,-5 1 0,-3 0 0,-6 0 0,0 0 0,1 0 0,0 0 0,-3 0 0,-3 0 0,-3 2 0,-2 3 0,0 6 0,-1 3 0,3 4 0,6-2 0,8 1 0,8-2 0,8-2 0,7-1 0,6-2 0,2 1 0,2 1 0,0 2 0,-2 1 0,1 1 0,0 0 0,3-1 0,3-2 0,4-1 0,3-3 0,4-3 0,5-3 0,1 1 0,2 0 0,2-1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B98301-536B-5B4B-B9C1-89F857C36EA2}" type="datetimeFigureOut">
              <a:rPr lang="en-UA" smtClean="0"/>
              <a:t>14.06.2024</a:t>
            </a:fld>
            <a:endParaRPr lang="en-U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EE92FA-2B12-0F47-9DDB-27B557225D8A}" type="slidenum">
              <a:rPr lang="en-UA" smtClean="0"/>
              <a:t>‹#›</a:t>
            </a:fld>
            <a:endParaRPr lang="en-UA"/>
          </a:p>
        </p:txBody>
      </p:sp>
    </p:spTree>
    <p:extLst>
      <p:ext uri="{BB962C8B-B14F-4D97-AF65-F5344CB8AC3E}">
        <p14:creationId xmlns:p14="http://schemas.microsoft.com/office/powerpoint/2010/main" val="368490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a:p>
        </p:txBody>
      </p:sp>
      <p:sp>
        <p:nvSpPr>
          <p:cNvPr id="4" name="Slide Number Placeholder 3"/>
          <p:cNvSpPr>
            <a:spLocks noGrp="1"/>
          </p:cNvSpPr>
          <p:nvPr>
            <p:ph type="sldNum" sz="quarter" idx="5"/>
          </p:nvPr>
        </p:nvSpPr>
        <p:spPr/>
        <p:txBody>
          <a:bodyPr/>
          <a:lstStyle/>
          <a:p>
            <a:fld id="{B6EE92FA-2B12-0F47-9DDB-27B557225D8A}" type="slidenum">
              <a:rPr lang="en-UA" smtClean="0"/>
              <a:t>2</a:t>
            </a:fld>
            <a:endParaRPr lang="en-UA"/>
          </a:p>
        </p:txBody>
      </p:sp>
    </p:spTree>
    <p:extLst>
      <p:ext uri="{BB962C8B-B14F-4D97-AF65-F5344CB8AC3E}">
        <p14:creationId xmlns:p14="http://schemas.microsoft.com/office/powerpoint/2010/main" val="2886240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22</a:t>
            </a:fld>
            <a:endParaRPr lang="en-UA"/>
          </a:p>
        </p:txBody>
      </p:sp>
    </p:spTree>
    <p:extLst>
      <p:ext uri="{BB962C8B-B14F-4D97-AF65-F5344CB8AC3E}">
        <p14:creationId xmlns:p14="http://schemas.microsoft.com/office/powerpoint/2010/main" val="26678687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c ~ ч</a:t>
            </a:r>
          </a:p>
        </p:txBody>
      </p:sp>
      <p:sp>
        <p:nvSpPr>
          <p:cNvPr id="4" name="Slide Number Placeholder 3"/>
          <p:cNvSpPr>
            <a:spLocks noGrp="1"/>
          </p:cNvSpPr>
          <p:nvPr>
            <p:ph type="sldNum" sz="quarter" idx="5"/>
          </p:nvPr>
        </p:nvSpPr>
        <p:spPr/>
        <p:txBody>
          <a:bodyPr/>
          <a:lstStyle/>
          <a:p>
            <a:fld id="{B6EE92FA-2B12-0F47-9DDB-27B557225D8A}" type="slidenum">
              <a:rPr lang="en-UA" smtClean="0"/>
              <a:t>128</a:t>
            </a:fld>
            <a:endParaRPr lang="en-UA"/>
          </a:p>
        </p:txBody>
      </p:sp>
    </p:spTree>
    <p:extLst>
      <p:ext uri="{BB962C8B-B14F-4D97-AF65-F5344CB8AC3E}">
        <p14:creationId xmlns:p14="http://schemas.microsoft.com/office/powerpoint/2010/main" val="8605331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dirty="0" err="1"/>
              <a:t>ı</a:t>
            </a:r>
            <a:r>
              <a:rPr lang="en-UA" sz="1200" dirty="0"/>
              <a:t> </a:t>
            </a:r>
            <a:r>
              <a:rPr lang="en-UA" dirty="0"/>
              <a:t>~ и</a:t>
            </a:r>
          </a:p>
        </p:txBody>
      </p:sp>
      <p:sp>
        <p:nvSpPr>
          <p:cNvPr id="4" name="Slide Number Placeholder 3"/>
          <p:cNvSpPr>
            <a:spLocks noGrp="1"/>
          </p:cNvSpPr>
          <p:nvPr>
            <p:ph type="sldNum" sz="quarter" idx="5"/>
          </p:nvPr>
        </p:nvSpPr>
        <p:spPr/>
        <p:txBody>
          <a:bodyPr/>
          <a:lstStyle/>
          <a:p>
            <a:fld id="{B6EE92FA-2B12-0F47-9DDB-27B557225D8A}" type="slidenum">
              <a:rPr lang="en-UA" smtClean="0"/>
              <a:t>129</a:t>
            </a:fld>
            <a:endParaRPr lang="en-UA"/>
          </a:p>
        </p:txBody>
      </p:sp>
    </p:spTree>
    <p:extLst>
      <p:ext uri="{BB962C8B-B14F-4D97-AF65-F5344CB8AC3E}">
        <p14:creationId xmlns:p14="http://schemas.microsoft.com/office/powerpoint/2010/main" val="388408475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Аблатив мала і праіндоєвропейська мова (це єдиний відмінок, який втратила з тих часів українська).</a:t>
            </a:r>
          </a:p>
        </p:txBody>
      </p:sp>
      <p:sp>
        <p:nvSpPr>
          <p:cNvPr id="4" name="Slide Number Placeholder 3"/>
          <p:cNvSpPr>
            <a:spLocks noGrp="1"/>
          </p:cNvSpPr>
          <p:nvPr>
            <p:ph type="sldNum" sz="quarter" idx="5"/>
          </p:nvPr>
        </p:nvSpPr>
        <p:spPr/>
        <p:txBody>
          <a:bodyPr/>
          <a:lstStyle/>
          <a:p>
            <a:fld id="{B6EE92FA-2B12-0F47-9DDB-27B557225D8A}" type="slidenum">
              <a:rPr lang="en-UA" smtClean="0"/>
              <a:t>130</a:t>
            </a:fld>
            <a:endParaRPr lang="en-UA"/>
          </a:p>
        </p:txBody>
      </p:sp>
    </p:spTree>
    <p:extLst>
      <p:ext uri="{BB962C8B-B14F-4D97-AF65-F5344CB8AC3E}">
        <p14:creationId xmlns:p14="http://schemas.microsoft.com/office/powerpoint/2010/main" val="139947560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131</a:t>
            </a:fld>
            <a:endParaRPr lang="en-UA"/>
          </a:p>
        </p:txBody>
      </p:sp>
    </p:spTree>
    <p:extLst>
      <p:ext uri="{BB962C8B-B14F-4D97-AF65-F5344CB8AC3E}">
        <p14:creationId xmlns:p14="http://schemas.microsoft.com/office/powerpoint/2010/main" val="16171295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132</a:t>
            </a:fld>
            <a:endParaRPr lang="en-UA"/>
          </a:p>
        </p:txBody>
      </p:sp>
    </p:spTree>
    <p:extLst>
      <p:ext uri="{BB962C8B-B14F-4D97-AF65-F5344CB8AC3E}">
        <p14:creationId xmlns:p14="http://schemas.microsoft.com/office/powerpoint/2010/main" val="202678467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133</a:t>
            </a:fld>
            <a:endParaRPr lang="en-UA"/>
          </a:p>
        </p:txBody>
      </p:sp>
    </p:spTree>
    <p:extLst>
      <p:ext uri="{BB962C8B-B14F-4D97-AF65-F5344CB8AC3E}">
        <p14:creationId xmlns:p14="http://schemas.microsoft.com/office/powerpoint/2010/main" val="157500608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Есив — це наш знайомий місцевий відмінок.</a:t>
            </a:r>
          </a:p>
        </p:txBody>
      </p:sp>
      <p:sp>
        <p:nvSpPr>
          <p:cNvPr id="4" name="Slide Number Placeholder 3"/>
          <p:cNvSpPr>
            <a:spLocks noGrp="1"/>
          </p:cNvSpPr>
          <p:nvPr>
            <p:ph type="sldNum" sz="quarter" idx="5"/>
          </p:nvPr>
        </p:nvSpPr>
        <p:spPr/>
        <p:txBody>
          <a:bodyPr/>
          <a:lstStyle/>
          <a:p>
            <a:fld id="{B6EE92FA-2B12-0F47-9DDB-27B557225D8A}" type="slidenum">
              <a:rPr lang="en-UA" smtClean="0"/>
              <a:t>134</a:t>
            </a:fld>
            <a:endParaRPr lang="en-UA"/>
          </a:p>
        </p:txBody>
      </p:sp>
    </p:spTree>
    <p:extLst>
      <p:ext uri="{BB962C8B-B14F-4D97-AF65-F5344CB8AC3E}">
        <p14:creationId xmlns:p14="http://schemas.microsoft.com/office/powerpoint/2010/main" val="260109091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135</a:t>
            </a:fld>
            <a:endParaRPr lang="en-UA"/>
          </a:p>
        </p:txBody>
      </p:sp>
    </p:spTree>
    <p:extLst>
      <p:ext uri="{BB962C8B-B14F-4D97-AF65-F5344CB8AC3E}">
        <p14:creationId xmlns:p14="http://schemas.microsoft.com/office/powerpoint/2010/main" val="21216575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136</a:t>
            </a:fld>
            <a:endParaRPr lang="en-UA"/>
          </a:p>
        </p:txBody>
      </p:sp>
    </p:spTree>
    <p:extLst>
      <p:ext uri="{BB962C8B-B14F-4D97-AF65-F5344CB8AC3E}">
        <p14:creationId xmlns:p14="http://schemas.microsoft.com/office/powerpoint/2010/main" val="67810734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137</a:t>
            </a:fld>
            <a:endParaRPr lang="en-UA"/>
          </a:p>
        </p:txBody>
      </p:sp>
    </p:spTree>
    <p:extLst>
      <p:ext uri="{BB962C8B-B14F-4D97-AF65-F5344CB8AC3E}">
        <p14:creationId xmlns:p14="http://schemas.microsoft.com/office/powerpoint/2010/main" val="68126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23</a:t>
            </a:fld>
            <a:endParaRPr lang="en-UA"/>
          </a:p>
        </p:txBody>
      </p:sp>
    </p:spTree>
    <p:extLst>
      <p:ext uri="{BB962C8B-B14F-4D97-AF65-F5344CB8AC3E}">
        <p14:creationId xmlns:p14="http://schemas.microsoft.com/office/powerpoint/2010/main" val="334071812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138</a:t>
            </a:fld>
            <a:endParaRPr lang="en-UA"/>
          </a:p>
        </p:txBody>
      </p:sp>
    </p:spTree>
    <p:extLst>
      <p:ext uri="{BB962C8B-B14F-4D97-AF65-F5344CB8AC3E}">
        <p14:creationId xmlns:p14="http://schemas.microsoft.com/office/powerpoint/2010/main" val="335518379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139</a:t>
            </a:fld>
            <a:endParaRPr lang="en-UA"/>
          </a:p>
        </p:txBody>
      </p:sp>
    </p:spTree>
    <p:extLst>
      <p:ext uri="{BB962C8B-B14F-4D97-AF65-F5344CB8AC3E}">
        <p14:creationId xmlns:p14="http://schemas.microsoft.com/office/powerpoint/2010/main" val="54210843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140</a:t>
            </a:fld>
            <a:endParaRPr lang="en-UA"/>
          </a:p>
        </p:txBody>
      </p:sp>
    </p:spTree>
    <p:extLst>
      <p:ext uri="{BB962C8B-B14F-4D97-AF65-F5344CB8AC3E}">
        <p14:creationId xmlns:p14="http://schemas.microsoft.com/office/powerpoint/2010/main" val="267332220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141</a:t>
            </a:fld>
            <a:endParaRPr lang="en-UA"/>
          </a:p>
        </p:txBody>
      </p:sp>
    </p:spTree>
    <p:extLst>
      <p:ext uri="{BB962C8B-B14F-4D97-AF65-F5344CB8AC3E}">
        <p14:creationId xmlns:p14="http://schemas.microsoft.com/office/powerpoint/2010/main" val="396855229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142</a:t>
            </a:fld>
            <a:endParaRPr lang="en-UA"/>
          </a:p>
        </p:txBody>
      </p:sp>
    </p:spTree>
    <p:extLst>
      <p:ext uri="{BB962C8B-B14F-4D97-AF65-F5344CB8AC3E}">
        <p14:creationId xmlns:p14="http://schemas.microsoft.com/office/powerpoint/2010/main" val="2362586122"/>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143</a:t>
            </a:fld>
            <a:endParaRPr lang="en-UA"/>
          </a:p>
        </p:txBody>
      </p:sp>
    </p:spTree>
    <p:extLst>
      <p:ext uri="{BB962C8B-B14F-4D97-AF65-F5344CB8AC3E}">
        <p14:creationId xmlns:p14="http://schemas.microsoft.com/office/powerpoint/2010/main" val="93651620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144</a:t>
            </a:fld>
            <a:endParaRPr lang="en-UA"/>
          </a:p>
        </p:txBody>
      </p:sp>
    </p:spTree>
    <p:extLst>
      <p:ext uri="{BB962C8B-B14F-4D97-AF65-F5344CB8AC3E}">
        <p14:creationId xmlns:p14="http://schemas.microsoft.com/office/powerpoint/2010/main" val="22796971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145</a:t>
            </a:fld>
            <a:endParaRPr lang="en-UA"/>
          </a:p>
        </p:txBody>
      </p:sp>
    </p:spTree>
    <p:extLst>
      <p:ext uri="{BB962C8B-B14F-4D97-AF65-F5344CB8AC3E}">
        <p14:creationId xmlns:p14="http://schemas.microsoft.com/office/powerpoint/2010/main" val="2612676452"/>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146</a:t>
            </a:fld>
            <a:endParaRPr lang="en-UA"/>
          </a:p>
        </p:txBody>
      </p:sp>
    </p:spTree>
    <p:extLst>
      <p:ext uri="{BB962C8B-B14F-4D97-AF65-F5344CB8AC3E}">
        <p14:creationId xmlns:p14="http://schemas.microsoft.com/office/powerpoint/2010/main" val="155759353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147</a:t>
            </a:fld>
            <a:endParaRPr lang="en-UA"/>
          </a:p>
        </p:txBody>
      </p:sp>
    </p:spTree>
    <p:extLst>
      <p:ext uri="{BB962C8B-B14F-4D97-AF65-F5344CB8AC3E}">
        <p14:creationId xmlns:p14="http://schemas.microsoft.com/office/powerpoint/2010/main" val="204594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24</a:t>
            </a:fld>
            <a:endParaRPr lang="en-UA"/>
          </a:p>
        </p:txBody>
      </p:sp>
    </p:spTree>
    <p:extLst>
      <p:ext uri="{BB962C8B-B14F-4D97-AF65-F5344CB8AC3E}">
        <p14:creationId xmlns:p14="http://schemas.microsoft.com/office/powerpoint/2010/main" val="21868570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У повній таблиці просторових відмінків цезької — 4 (стовпці) × 7 (рядків) = 28 відмінків.</a:t>
            </a:r>
          </a:p>
        </p:txBody>
      </p:sp>
      <p:sp>
        <p:nvSpPr>
          <p:cNvPr id="4" name="Slide Number Placeholder 3"/>
          <p:cNvSpPr>
            <a:spLocks noGrp="1"/>
          </p:cNvSpPr>
          <p:nvPr>
            <p:ph type="sldNum" sz="quarter" idx="5"/>
          </p:nvPr>
        </p:nvSpPr>
        <p:spPr/>
        <p:txBody>
          <a:bodyPr/>
          <a:lstStyle/>
          <a:p>
            <a:fld id="{B6EE92FA-2B12-0F47-9DDB-27B557225D8A}" type="slidenum">
              <a:rPr lang="en-UA" smtClean="0"/>
              <a:t>148</a:t>
            </a:fld>
            <a:endParaRPr lang="en-UA"/>
          </a:p>
        </p:txBody>
      </p:sp>
    </p:spTree>
    <p:extLst>
      <p:ext uri="{BB962C8B-B14F-4D97-AF65-F5344CB8AC3E}">
        <p14:creationId xmlns:p14="http://schemas.microsoft.com/office/powerpoint/2010/main" val="216950106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У контексті нахсько-дагестанських мов аблатив називають елативом.</a:t>
            </a:r>
          </a:p>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Назви відмінків комбінуються з префікса в рядках і «суфікса» у стовпцях.</a:t>
            </a:r>
          </a:p>
        </p:txBody>
      </p:sp>
      <p:sp>
        <p:nvSpPr>
          <p:cNvPr id="4" name="Slide Number Placeholder 3"/>
          <p:cNvSpPr>
            <a:spLocks noGrp="1"/>
          </p:cNvSpPr>
          <p:nvPr>
            <p:ph type="sldNum" sz="quarter" idx="5"/>
          </p:nvPr>
        </p:nvSpPr>
        <p:spPr/>
        <p:txBody>
          <a:bodyPr/>
          <a:lstStyle/>
          <a:p>
            <a:fld id="{B6EE92FA-2B12-0F47-9DDB-27B557225D8A}" type="slidenum">
              <a:rPr lang="en-UA" smtClean="0"/>
              <a:t>149</a:t>
            </a:fld>
            <a:endParaRPr lang="en-UA"/>
          </a:p>
        </p:txBody>
      </p:sp>
    </p:spTree>
    <p:extLst>
      <p:ext uri="{BB962C8B-B14F-4D97-AF65-F5344CB8AC3E}">
        <p14:creationId xmlns:p14="http://schemas.microsoft.com/office/powerpoint/2010/main" val="113087603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159</a:t>
            </a:fld>
            <a:endParaRPr lang="en-UA"/>
          </a:p>
        </p:txBody>
      </p:sp>
    </p:spTree>
    <p:extLst>
      <p:ext uri="{BB962C8B-B14F-4D97-AF65-F5344CB8AC3E}">
        <p14:creationId xmlns:p14="http://schemas.microsoft.com/office/powerpoint/2010/main" val="334417207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160</a:t>
            </a:fld>
            <a:endParaRPr lang="en-UA"/>
          </a:p>
        </p:txBody>
      </p:sp>
    </p:spTree>
    <p:extLst>
      <p:ext uri="{BB962C8B-B14F-4D97-AF65-F5344CB8AC3E}">
        <p14:creationId xmlns:p14="http://schemas.microsoft.com/office/powerpoint/2010/main" val="2155349944"/>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Порівняйте з англ. to.</a:t>
            </a:r>
          </a:p>
        </p:txBody>
      </p:sp>
      <p:sp>
        <p:nvSpPr>
          <p:cNvPr id="4" name="Slide Number Placeholder 3"/>
          <p:cNvSpPr>
            <a:spLocks noGrp="1"/>
          </p:cNvSpPr>
          <p:nvPr>
            <p:ph type="sldNum" sz="quarter" idx="5"/>
          </p:nvPr>
        </p:nvSpPr>
        <p:spPr/>
        <p:txBody>
          <a:bodyPr/>
          <a:lstStyle/>
          <a:p>
            <a:fld id="{B6EE92FA-2B12-0F47-9DDB-27B557225D8A}" type="slidenum">
              <a:rPr lang="en-UA" smtClean="0"/>
              <a:t>161</a:t>
            </a:fld>
            <a:endParaRPr lang="en-UA"/>
          </a:p>
        </p:txBody>
      </p:sp>
    </p:spTree>
    <p:extLst>
      <p:ext uri="{BB962C8B-B14F-4D97-AF65-F5344CB8AC3E}">
        <p14:creationId xmlns:p14="http://schemas.microsoft.com/office/powerpoint/2010/main" val="1238955559"/>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Або іменниковий.</a:t>
            </a:r>
          </a:p>
        </p:txBody>
      </p:sp>
      <p:sp>
        <p:nvSpPr>
          <p:cNvPr id="4" name="Slide Number Placeholder 3"/>
          <p:cNvSpPr>
            <a:spLocks noGrp="1"/>
          </p:cNvSpPr>
          <p:nvPr>
            <p:ph type="sldNum" sz="quarter" idx="5"/>
          </p:nvPr>
        </p:nvSpPr>
        <p:spPr/>
        <p:txBody>
          <a:bodyPr/>
          <a:lstStyle/>
          <a:p>
            <a:fld id="{B6EE92FA-2B12-0F47-9DDB-27B557225D8A}" type="slidenum">
              <a:rPr lang="en-UA" smtClean="0"/>
              <a:t>163</a:t>
            </a:fld>
            <a:endParaRPr lang="en-UA"/>
          </a:p>
        </p:txBody>
      </p:sp>
    </p:spTree>
    <p:extLst>
      <p:ext uri="{BB962C8B-B14F-4D97-AF65-F5344CB8AC3E}">
        <p14:creationId xmlns:p14="http://schemas.microsoft.com/office/powerpoint/2010/main" val="4592460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Та інших слів у реченні, що передбачають узгодження.</a:t>
            </a:r>
          </a:p>
        </p:txBody>
      </p:sp>
      <p:sp>
        <p:nvSpPr>
          <p:cNvPr id="4" name="Slide Number Placeholder 3"/>
          <p:cNvSpPr>
            <a:spLocks noGrp="1"/>
          </p:cNvSpPr>
          <p:nvPr>
            <p:ph type="sldNum" sz="quarter" idx="5"/>
          </p:nvPr>
        </p:nvSpPr>
        <p:spPr/>
        <p:txBody>
          <a:bodyPr/>
          <a:lstStyle/>
          <a:p>
            <a:fld id="{B6EE92FA-2B12-0F47-9DDB-27B557225D8A}" type="slidenum">
              <a:rPr lang="en-UA" smtClean="0"/>
              <a:t>169</a:t>
            </a:fld>
            <a:endParaRPr lang="en-UA"/>
          </a:p>
        </p:txBody>
      </p:sp>
    </p:spTree>
    <p:extLst>
      <p:ext uri="{BB962C8B-B14F-4D97-AF65-F5344CB8AC3E}">
        <p14:creationId xmlns:p14="http://schemas.microsoft.com/office/powerpoint/2010/main" val="335901494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170</a:t>
            </a:fld>
            <a:endParaRPr lang="en-UA"/>
          </a:p>
        </p:txBody>
      </p:sp>
    </p:spTree>
    <p:extLst>
      <p:ext uri="{BB962C8B-B14F-4D97-AF65-F5344CB8AC3E}">
        <p14:creationId xmlns:p14="http://schemas.microsoft.com/office/powerpoint/2010/main" val="192395613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171</a:t>
            </a:fld>
            <a:endParaRPr lang="en-UA"/>
          </a:p>
        </p:txBody>
      </p:sp>
    </p:spTree>
    <p:extLst>
      <p:ext uri="{BB962C8B-B14F-4D97-AF65-F5344CB8AC3E}">
        <p14:creationId xmlns:p14="http://schemas.microsoft.com/office/powerpoint/2010/main" val="37372150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172</a:t>
            </a:fld>
            <a:endParaRPr lang="en-UA"/>
          </a:p>
        </p:txBody>
      </p:sp>
    </p:spTree>
    <p:extLst>
      <p:ext uri="{BB962C8B-B14F-4D97-AF65-F5344CB8AC3E}">
        <p14:creationId xmlns:p14="http://schemas.microsoft.com/office/powerpoint/2010/main" val="836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25</a:t>
            </a:fld>
            <a:endParaRPr lang="en-UA"/>
          </a:p>
        </p:txBody>
      </p:sp>
    </p:spTree>
    <p:extLst>
      <p:ext uri="{BB962C8B-B14F-4D97-AF65-F5344CB8AC3E}">
        <p14:creationId xmlns:p14="http://schemas.microsoft.com/office/powerpoint/2010/main" val="324270786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173</a:t>
            </a:fld>
            <a:endParaRPr lang="en-UA"/>
          </a:p>
        </p:txBody>
      </p:sp>
    </p:spTree>
    <p:extLst>
      <p:ext uri="{BB962C8B-B14F-4D97-AF65-F5344CB8AC3E}">
        <p14:creationId xmlns:p14="http://schemas.microsoft.com/office/powerpoint/2010/main" val="64101061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j ~ дж</a:t>
            </a:r>
          </a:p>
        </p:txBody>
      </p:sp>
      <p:sp>
        <p:nvSpPr>
          <p:cNvPr id="4" name="Slide Number Placeholder 3"/>
          <p:cNvSpPr>
            <a:spLocks noGrp="1"/>
          </p:cNvSpPr>
          <p:nvPr>
            <p:ph type="sldNum" sz="quarter" idx="5"/>
          </p:nvPr>
        </p:nvSpPr>
        <p:spPr/>
        <p:txBody>
          <a:bodyPr/>
          <a:lstStyle/>
          <a:p>
            <a:fld id="{B6EE92FA-2B12-0F47-9DDB-27B557225D8A}" type="slidenum">
              <a:rPr lang="en-UA" smtClean="0"/>
              <a:t>174</a:t>
            </a:fld>
            <a:endParaRPr lang="en-UA"/>
          </a:p>
        </p:txBody>
      </p:sp>
    </p:spTree>
    <p:extLst>
      <p:ext uri="{BB962C8B-B14F-4D97-AF65-F5344CB8AC3E}">
        <p14:creationId xmlns:p14="http://schemas.microsoft.com/office/powerpoint/2010/main" val="661872753"/>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175</a:t>
            </a:fld>
            <a:endParaRPr lang="en-UA"/>
          </a:p>
        </p:txBody>
      </p:sp>
    </p:spTree>
    <p:extLst>
      <p:ext uri="{BB962C8B-B14F-4D97-AF65-F5344CB8AC3E}">
        <p14:creationId xmlns:p14="http://schemas.microsoft.com/office/powerpoint/2010/main" val="196745510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176</a:t>
            </a:fld>
            <a:endParaRPr lang="en-UA"/>
          </a:p>
        </p:txBody>
      </p:sp>
    </p:spTree>
    <p:extLst>
      <p:ext uri="{BB962C8B-B14F-4D97-AF65-F5344CB8AC3E}">
        <p14:creationId xmlns:p14="http://schemas.microsoft.com/office/powerpoint/2010/main" val="113541609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177</a:t>
            </a:fld>
            <a:endParaRPr lang="en-UA"/>
          </a:p>
        </p:txBody>
      </p:sp>
    </p:spTree>
    <p:extLst>
      <p:ext uri="{BB962C8B-B14F-4D97-AF65-F5344CB8AC3E}">
        <p14:creationId xmlns:p14="http://schemas.microsoft.com/office/powerpoint/2010/main" val="2810988012"/>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178</a:t>
            </a:fld>
            <a:endParaRPr lang="en-UA"/>
          </a:p>
        </p:txBody>
      </p:sp>
    </p:spTree>
    <p:extLst>
      <p:ext uri="{BB962C8B-B14F-4D97-AF65-F5344CB8AC3E}">
        <p14:creationId xmlns:p14="http://schemas.microsoft.com/office/powerpoint/2010/main" val="289163371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179</a:t>
            </a:fld>
            <a:endParaRPr lang="en-UA"/>
          </a:p>
        </p:txBody>
      </p:sp>
    </p:spTree>
    <p:extLst>
      <p:ext uri="{BB962C8B-B14F-4D97-AF65-F5344CB8AC3E}">
        <p14:creationId xmlns:p14="http://schemas.microsoft.com/office/powerpoint/2010/main" val="202246150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180</a:t>
            </a:fld>
            <a:endParaRPr lang="en-UA"/>
          </a:p>
        </p:txBody>
      </p:sp>
    </p:spTree>
    <p:extLst>
      <p:ext uri="{BB962C8B-B14F-4D97-AF65-F5344CB8AC3E}">
        <p14:creationId xmlns:p14="http://schemas.microsoft.com/office/powerpoint/2010/main" val="314704398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181</a:t>
            </a:fld>
            <a:endParaRPr lang="en-UA"/>
          </a:p>
        </p:txBody>
      </p:sp>
    </p:spTree>
    <p:extLst>
      <p:ext uri="{BB962C8B-B14F-4D97-AF65-F5344CB8AC3E}">
        <p14:creationId xmlns:p14="http://schemas.microsoft.com/office/powerpoint/2010/main" val="283889088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182</a:t>
            </a:fld>
            <a:endParaRPr lang="en-UA"/>
          </a:p>
        </p:txBody>
      </p:sp>
    </p:spTree>
    <p:extLst>
      <p:ext uri="{BB962C8B-B14F-4D97-AF65-F5344CB8AC3E}">
        <p14:creationId xmlns:p14="http://schemas.microsoft.com/office/powerpoint/2010/main" val="1597657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26</a:t>
            </a:fld>
            <a:endParaRPr lang="en-UA"/>
          </a:p>
        </p:txBody>
      </p:sp>
    </p:spTree>
    <p:extLst>
      <p:ext uri="{BB962C8B-B14F-4D97-AF65-F5344CB8AC3E}">
        <p14:creationId xmlns:p14="http://schemas.microsoft.com/office/powerpoint/2010/main" val="40915353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183</a:t>
            </a:fld>
            <a:endParaRPr lang="en-UA"/>
          </a:p>
        </p:txBody>
      </p:sp>
    </p:spTree>
    <p:extLst>
      <p:ext uri="{BB962C8B-B14F-4D97-AF65-F5344CB8AC3E}">
        <p14:creationId xmlns:p14="http://schemas.microsoft.com/office/powerpoint/2010/main" val="241053936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Хоча насправді ситуація дещо складніша.</a:t>
            </a:r>
          </a:p>
        </p:txBody>
      </p:sp>
      <p:sp>
        <p:nvSpPr>
          <p:cNvPr id="4" name="Slide Number Placeholder 3"/>
          <p:cNvSpPr>
            <a:spLocks noGrp="1"/>
          </p:cNvSpPr>
          <p:nvPr>
            <p:ph type="sldNum" sz="quarter" idx="5"/>
          </p:nvPr>
        </p:nvSpPr>
        <p:spPr/>
        <p:txBody>
          <a:bodyPr/>
          <a:lstStyle/>
          <a:p>
            <a:fld id="{B6EE92FA-2B12-0F47-9DDB-27B557225D8A}" type="slidenum">
              <a:rPr lang="en-UA" smtClean="0"/>
              <a:t>184</a:t>
            </a:fld>
            <a:endParaRPr lang="en-UA"/>
          </a:p>
        </p:txBody>
      </p:sp>
    </p:spTree>
    <p:extLst>
      <p:ext uri="{BB962C8B-B14F-4D97-AF65-F5344CB8AC3E}">
        <p14:creationId xmlns:p14="http://schemas.microsoft.com/office/powerpoint/2010/main" val="425526269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Спрощений запис.</a:t>
            </a:r>
          </a:p>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«Той» виступає також у функції артикля.</a:t>
            </a:r>
          </a:p>
        </p:txBody>
      </p:sp>
      <p:sp>
        <p:nvSpPr>
          <p:cNvPr id="4" name="Slide Number Placeholder 3"/>
          <p:cNvSpPr>
            <a:spLocks noGrp="1"/>
          </p:cNvSpPr>
          <p:nvPr>
            <p:ph type="sldNum" sz="quarter" idx="5"/>
          </p:nvPr>
        </p:nvSpPr>
        <p:spPr/>
        <p:txBody>
          <a:bodyPr/>
          <a:lstStyle/>
          <a:p>
            <a:fld id="{B6EE92FA-2B12-0F47-9DDB-27B557225D8A}" type="slidenum">
              <a:rPr lang="en-UA" smtClean="0"/>
              <a:t>185</a:t>
            </a:fld>
            <a:endParaRPr lang="en-UA"/>
          </a:p>
        </p:txBody>
      </p:sp>
    </p:spTree>
    <p:extLst>
      <p:ext uri="{BB962C8B-B14F-4D97-AF65-F5344CB8AC3E}">
        <p14:creationId xmlns:p14="http://schemas.microsoft.com/office/powerpoint/2010/main" val="881721681"/>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186</a:t>
            </a:fld>
            <a:endParaRPr lang="en-UA"/>
          </a:p>
        </p:txBody>
      </p:sp>
    </p:spTree>
    <p:extLst>
      <p:ext uri="{BB962C8B-B14F-4D97-AF65-F5344CB8AC3E}">
        <p14:creationId xmlns:p14="http://schemas.microsoft.com/office/powerpoint/2010/main" val="294632616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187</a:t>
            </a:fld>
            <a:endParaRPr lang="en-UA"/>
          </a:p>
        </p:txBody>
      </p:sp>
    </p:spTree>
    <p:extLst>
      <p:ext uri="{BB962C8B-B14F-4D97-AF65-F5344CB8AC3E}">
        <p14:creationId xmlns:p14="http://schemas.microsoft.com/office/powerpoint/2010/main" val="1930921592"/>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188</a:t>
            </a:fld>
            <a:endParaRPr lang="en-UA"/>
          </a:p>
        </p:txBody>
      </p:sp>
    </p:spTree>
    <p:extLst>
      <p:ext uri="{BB962C8B-B14F-4D97-AF65-F5344CB8AC3E}">
        <p14:creationId xmlns:p14="http://schemas.microsoft.com/office/powerpoint/2010/main" val="322140395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Очевидний розподіл по значеннях може бути й відсутнім у мові.</a:t>
            </a:r>
          </a:p>
        </p:txBody>
      </p:sp>
      <p:sp>
        <p:nvSpPr>
          <p:cNvPr id="4" name="Slide Number Placeholder 3"/>
          <p:cNvSpPr>
            <a:spLocks noGrp="1"/>
          </p:cNvSpPr>
          <p:nvPr>
            <p:ph type="sldNum" sz="quarter" idx="5"/>
          </p:nvPr>
        </p:nvSpPr>
        <p:spPr/>
        <p:txBody>
          <a:bodyPr/>
          <a:lstStyle/>
          <a:p>
            <a:fld id="{B6EE92FA-2B12-0F47-9DDB-27B557225D8A}" type="slidenum">
              <a:rPr lang="en-UA" smtClean="0"/>
              <a:t>189</a:t>
            </a:fld>
            <a:endParaRPr lang="en-UA"/>
          </a:p>
        </p:txBody>
      </p:sp>
    </p:spTree>
    <p:extLst>
      <p:ext uri="{BB962C8B-B14F-4D97-AF65-F5344CB8AC3E}">
        <p14:creationId xmlns:p14="http://schemas.microsoft.com/office/powerpoint/2010/main" val="1161111928"/>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Класів може бути й лише два.</a:t>
            </a:r>
          </a:p>
        </p:txBody>
      </p:sp>
      <p:sp>
        <p:nvSpPr>
          <p:cNvPr id="4" name="Slide Number Placeholder 3"/>
          <p:cNvSpPr>
            <a:spLocks noGrp="1"/>
          </p:cNvSpPr>
          <p:nvPr>
            <p:ph type="sldNum" sz="quarter" idx="5"/>
          </p:nvPr>
        </p:nvSpPr>
        <p:spPr/>
        <p:txBody>
          <a:bodyPr/>
          <a:lstStyle/>
          <a:p>
            <a:fld id="{B6EE92FA-2B12-0F47-9DDB-27B557225D8A}" type="slidenum">
              <a:rPr lang="en-UA" smtClean="0"/>
              <a:t>190</a:t>
            </a:fld>
            <a:endParaRPr lang="en-UA"/>
          </a:p>
        </p:txBody>
      </p:sp>
    </p:spTree>
    <p:extLst>
      <p:ext uri="{BB962C8B-B14F-4D97-AF65-F5344CB8AC3E}">
        <p14:creationId xmlns:p14="http://schemas.microsoft.com/office/powerpoint/2010/main" val="338878145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191</a:t>
            </a:fld>
            <a:endParaRPr lang="en-UA"/>
          </a:p>
        </p:txBody>
      </p:sp>
    </p:spTree>
    <p:extLst>
      <p:ext uri="{BB962C8B-B14F-4D97-AF65-F5344CB8AC3E}">
        <p14:creationId xmlns:p14="http://schemas.microsoft.com/office/powerpoint/2010/main" val="1612213681"/>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192</a:t>
            </a:fld>
            <a:endParaRPr lang="en-UA"/>
          </a:p>
        </p:txBody>
      </p:sp>
    </p:spTree>
    <p:extLst>
      <p:ext uri="{BB962C8B-B14F-4D97-AF65-F5344CB8AC3E}">
        <p14:creationId xmlns:p14="http://schemas.microsoft.com/office/powerpoint/2010/main" val="3670269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До вирішення цього питання можна підходити по-різному. Більш егоїстично чи більш альтруїстично.</a:t>
            </a:r>
          </a:p>
        </p:txBody>
      </p:sp>
      <p:sp>
        <p:nvSpPr>
          <p:cNvPr id="4" name="Slide Number Placeholder 3"/>
          <p:cNvSpPr>
            <a:spLocks noGrp="1"/>
          </p:cNvSpPr>
          <p:nvPr>
            <p:ph type="sldNum" sz="quarter" idx="5"/>
          </p:nvPr>
        </p:nvSpPr>
        <p:spPr/>
        <p:txBody>
          <a:bodyPr/>
          <a:lstStyle/>
          <a:p>
            <a:fld id="{B6EE92FA-2B12-0F47-9DDB-27B557225D8A}" type="slidenum">
              <a:rPr lang="en-UA" smtClean="0"/>
              <a:t>27</a:t>
            </a:fld>
            <a:endParaRPr lang="en-UA"/>
          </a:p>
        </p:txBody>
      </p:sp>
    </p:spTree>
    <p:extLst>
      <p:ext uri="{BB962C8B-B14F-4D97-AF65-F5344CB8AC3E}">
        <p14:creationId xmlns:p14="http://schemas.microsoft.com/office/powerpoint/2010/main" val="374743659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193</a:t>
            </a:fld>
            <a:endParaRPr lang="en-UA"/>
          </a:p>
        </p:txBody>
      </p:sp>
    </p:spTree>
    <p:extLst>
      <p:ext uri="{BB962C8B-B14F-4D97-AF65-F5344CB8AC3E}">
        <p14:creationId xmlns:p14="http://schemas.microsoft.com/office/powerpoint/2010/main" val="76976847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194</a:t>
            </a:fld>
            <a:endParaRPr lang="en-UA"/>
          </a:p>
        </p:txBody>
      </p:sp>
    </p:spTree>
    <p:extLst>
      <p:ext uri="{BB962C8B-B14F-4D97-AF65-F5344CB8AC3E}">
        <p14:creationId xmlns:p14="http://schemas.microsoft.com/office/powerpoint/2010/main" val="14794901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195</a:t>
            </a:fld>
            <a:endParaRPr lang="en-UA"/>
          </a:p>
        </p:txBody>
      </p:sp>
    </p:spTree>
    <p:extLst>
      <p:ext uri="{BB962C8B-B14F-4D97-AF65-F5344CB8AC3E}">
        <p14:creationId xmlns:p14="http://schemas.microsoft.com/office/powerpoint/2010/main" val="107750451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Рід в українській — різновид іменного класу.</a:t>
            </a:r>
          </a:p>
        </p:txBody>
      </p:sp>
      <p:sp>
        <p:nvSpPr>
          <p:cNvPr id="4" name="Slide Number Placeholder 3"/>
          <p:cNvSpPr>
            <a:spLocks noGrp="1"/>
          </p:cNvSpPr>
          <p:nvPr>
            <p:ph type="sldNum" sz="quarter" idx="5"/>
          </p:nvPr>
        </p:nvSpPr>
        <p:spPr/>
        <p:txBody>
          <a:bodyPr/>
          <a:lstStyle/>
          <a:p>
            <a:fld id="{B6EE92FA-2B12-0F47-9DDB-27B557225D8A}" type="slidenum">
              <a:rPr lang="en-UA" smtClean="0"/>
              <a:t>196</a:t>
            </a:fld>
            <a:endParaRPr lang="en-UA"/>
          </a:p>
        </p:txBody>
      </p:sp>
    </p:spTree>
    <p:extLst>
      <p:ext uri="{BB962C8B-B14F-4D97-AF65-F5344CB8AC3E}">
        <p14:creationId xmlns:p14="http://schemas.microsoft.com/office/powerpoint/2010/main" val="2434879759"/>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197</a:t>
            </a:fld>
            <a:endParaRPr lang="en-UA"/>
          </a:p>
        </p:txBody>
      </p:sp>
    </p:spTree>
    <p:extLst>
      <p:ext uri="{BB962C8B-B14F-4D97-AF65-F5344CB8AC3E}">
        <p14:creationId xmlns:p14="http://schemas.microsoft.com/office/powerpoint/2010/main" val="423012838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Чим категорії числа і відмінка відрізняються від категорії іменного класу?</a:t>
            </a:r>
          </a:p>
        </p:txBody>
      </p:sp>
      <p:sp>
        <p:nvSpPr>
          <p:cNvPr id="4" name="Slide Number Placeholder 3"/>
          <p:cNvSpPr>
            <a:spLocks noGrp="1"/>
          </p:cNvSpPr>
          <p:nvPr>
            <p:ph type="sldNum" sz="quarter" idx="5"/>
          </p:nvPr>
        </p:nvSpPr>
        <p:spPr/>
        <p:txBody>
          <a:bodyPr/>
          <a:lstStyle/>
          <a:p>
            <a:fld id="{B6EE92FA-2B12-0F47-9DDB-27B557225D8A}" type="slidenum">
              <a:rPr lang="en-UA" smtClean="0"/>
              <a:t>198</a:t>
            </a:fld>
            <a:endParaRPr lang="en-UA"/>
          </a:p>
        </p:txBody>
      </p:sp>
    </p:spTree>
    <p:extLst>
      <p:ext uri="{BB962C8B-B14F-4D97-AF65-F5344CB8AC3E}">
        <p14:creationId xmlns:p14="http://schemas.microsoft.com/office/powerpoint/2010/main" val="37596340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199</a:t>
            </a:fld>
            <a:endParaRPr lang="en-UA"/>
          </a:p>
        </p:txBody>
      </p:sp>
    </p:spTree>
    <p:extLst>
      <p:ext uri="{BB962C8B-B14F-4D97-AF65-F5344CB8AC3E}">
        <p14:creationId xmlns:p14="http://schemas.microsoft.com/office/powerpoint/2010/main" val="196335605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200</a:t>
            </a:fld>
            <a:endParaRPr lang="en-UA"/>
          </a:p>
        </p:txBody>
      </p:sp>
    </p:spTree>
    <p:extLst>
      <p:ext uri="{BB962C8B-B14F-4D97-AF65-F5344CB8AC3E}">
        <p14:creationId xmlns:p14="http://schemas.microsoft.com/office/powerpoint/2010/main" val="3711922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28</a:t>
            </a:fld>
            <a:endParaRPr lang="en-UA"/>
          </a:p>
        </p:txBody>
      </p:sp>
    </p:spTree>
    <p:extLst>
      <p:ext uri="{BB962C8B-B14F-4D97-AF65-F5344CB8AC3E}">
        <p14:creationId xmlns:p14="http://schemas.microsoft.com/office/powerpoint/2010/main" val="3103330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29</a:t>
            </a:fld>
            <a:endParaRPr lang="en-UA"/>
          </a:p>
        </p:txBody>
      </p:sp>
    </p:spTree>
    <p:extLst>
      <p:ext uri="{BB962C8B-B14F-4D97-AF65-F5344CB8AC3E}">
        <p14:creationId xmlns:p14="http://schemas.microsoft.com/office/powerpoint/2010/main" val="3774533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30</a:t>
            </a:fld>
            <a:endParaRPr lang="en-UA"/>
          </a:p>
        </p:txBody>
      </p:sp>
    </p:spTree>
    <p:extLst>
      <p:ext uri="{BB962C8B-B14F-4D97-AF65-F5344CB8AC3E}">
        <p14:creationId xmlns:p14="http://schemas.microsoft.com/office/powerpoint/2010/main" val="685361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31</a:t>
            </a:fld>
            <a:endParaRPr lang="en-UA"/>
          </a:p>
        </p:txBody>
      </p:sp>
    </p:spTree>
    <p:extLst>
      <p:ext uri="{BB962C8B-B14F-4D97-AF65-F5344CB8AC3E}">
        <p14:creationId xmlns:p14="http://schemas.microsoft.com/office/powerpoint/2010/main" val="2717997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3</a:t>
            </a:fld>
            <a:endParaRPr lang="en-UA"/>
          </a:p>
        </p:txBody>
      </p:sp>
    </p:spTree>
    <p:extLst>
      <p:ext uri="{BB962C8B-B14F-4D97-AF65-F5344CB8AC3E}">
        <p14:creationId xmlns:p14="http://schemas.microsoft.com/office/powerpoint/2010/main" val="1772230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Особливо багато мов із включністю — на півночі Австралії.</a:t>
            </a:r>
          </a:p>
        </p:txBody>
      </p:sp>
      <p:sp>
        <p:nvSpPr>
          <p:cNvPr id="4" name="Slide Number Placeholder 3"/>
          <p:cNvSpPr>
            <a:spLocks noGrp="1"/>
          </p:cNvSpPr>
          <p:nvPr>
            <p:ph type="sldNum" sz="quarter" idx="5"/>
          </p:nvPr>
        </p:nvSpPr>
        <p:spPr/>
        <p:txBody>
          <a:bodyPr/>
          <a:lstStyle/>
          <a:p>
            <a:fld id="{B6EE92FA-2B12-0F47-9DDB-27B557225D8A}" type="slidenum">
              <a:rPr lang="en-UA" smtClean="0"/>
              <a:t>32</a:t>
            </a:fld>
            <a:endParaRPr lang="en-UA"/>
          </a:p>
        </p:txBody>
      </p:sp>
    </p:spTree>
    <p:extLst>
      <p:ext uri="{BB962C8B-B14F-4D97-AF65-F5344CB8AC3E}">
        <p14:creationId xmlns:p14="http://schemas.microsoft.com/office/powerpoint/2010/main" val="3296817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Вказує</a:t>
            </a:r>
            <a:r>
              <a:rPr lang="en-US" dirty="0"/>
              <a:t> </a:t>
            </a:r>
            <a:r>
              <a:rPr lang="en-US" dirty="0" err="1"/>
              <a:t>на</a:t>
            </a:r>
            <a:r>
              <a:rPr lang="en-US" dirty="0"/>
              <a:t> </a:t>
            </a:r>
            <a:r>
              <a:rPr lang="en-US" dirty="0" err="1"/>
              <a:t>кількість</a:t>
            </a:r>
            <a:r>
              <a:rPr lang="en-US" dirty="0"/>
              <a:t> </a:t>
            </a:r>
            <a:r>
              <a:rPr lang="en-US" dirty="0" err="1"/>
              <a:t>того</a:t>
            </a:r>
            <a:r>
              <a:rPr lang="en-US" dirty="0"/>
              <a:t>, </a:t>
            </a:r>
            <a:r>
              <a:rPr lang="en-US" dirty="0" err="1"/>
              <a:t>що</a:t>
            </a:r>
            <a:r>
              <a:rPr lang="en-US" dirty="0"/>
              <a:t> </a:t>
            </a:r>
            <a:r>
              <a:rPr lang="en-US" dirty="0" err="1"/>
              <a:t>називають</a:t>
            </a:r>
            <a:r>
              <a:rPr lang="en-US" dirty="0"/>
              <a:t>.</a:t>
            </a:r>
          </a:p>
        </p:txBody>
      </p:sp>
      <p:sp>
        <p:nvSpPr>
          <p:cNvPr id="4" name="Slide Number Placeholder 3"/>
          <p:cNvSpPr>
            <a:spLocks noGrp="1"/>
          </p:cNvSpPr>
          <p:nvPr>
            <p:ph type="sldNum" sz="quarter" idx="5"/>
          </p:nvPr>
        </p:nvSpPr>
        <p:spPr/>
        <p:txBody>
          <a:bodyPr/>
          <a:lstStyle/>
          <a:p>
            <a:fld id="{B6EE92FA-2B12-0F47-9DDB-27B557225D8A}" type="slidenum">
              <a:rPr lang="en-UA" smtClean="0"/>
              <a:t>33</a:t>
            </a:fld>
            <a:endParaRPr lang="en-UA"/>
          </a:p>
        </p:txBody>
      </p:sp>
    </p:spTree>
    <p:extLst>
      <p:ext uri="{BB962C8B-B14F-4D97-AF65-F5344CB8AC3E}">
        <p14:creationId xmlns:p14="http://schemas.microsoft.com/office/powerpoint/2010/main" val="678030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q і k позначають різні звуки</a:t>
            </a:r>
          </a:p>
        </p:txBody>
      </p:sp>
      <p:sp>
        <p:nvSpPr>
          <p:cNvPr id="4" name="Slide Number Placeholder 3"/>
          <p:cNvSpPr>
            <a:spLocks noGrp="1"/>
          </p:cNvSpPr>
          <p:nvPr>
            <p:ph type="sldNum" sz="quarter" idx="5"/>
          </p:nvPr>
        </p:nvSpPr>
        <p:spPr/>
        <p:txBody>
          <a:bodyPr/>
          <a:lstStyle/>
          <a:p>
            <a:fld id="{B6EE92FA-2B12-0F47-9DDB-27B557225D8A}" type="slidenum">
              <a:rPr lang="en-UA" smtClean="0"/>
              <a:t>39</a:t>
            </a:fld>
            <a:endParaRPr lang="en-UA"/>
          </a:p>
        </p:txBody>
      </p:sp>
    </p:spTree>
    <p:extLst>
      <p:ext uri="{BB962C8B-B14F-4D97-AF65-F5344CB8AC3E}">
        <p14:creationId xmlns:p14="http://schemas.microsoft.com/office/powerpoint/2010/main" val="1615227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лУжицькі</a:t>
            </a:r>
          </a:p>
        </p:txBody>
      </p:sp>
      <p:sp>
        <p:nvSpPr>
          <p:cNvPr id="4" name="Slide Number Placeholder 3"/>
          <p:cNvSpPr>
            <a:spLocks noGrp="1"/>
          </p:cNvSpPr>
          <p:nvPr>
            <p:ph type="sldNum" sz="quarter" idx="5"/>
          </p:nvPr>
        </p:nvSpPr>
        <p:spPr/>
        <p:txBody>
          <a:bodyPr/>
          <a:lstStyle/>
          <a:p>
            <a:fld id="{B6EE92FA-2B12-0F47-9DDB-27B557225D8A}" type="slidenum">
              <a:rPr lang="en-UA" smtClean="0"/>
              <a:t>41</a:t>
            </a:fld>
            <a:endParaRPr lang="en-UA"/>
          </a:p>
        </p:txBody>
      </p:sp>
    </p:spTree>
    <p:extLst>
      <p:ext uri="{BB962C8B-B14F-4D97-AF65-F5344CB8AC3E}">
        <p14:creationId xmlns:p14="http://schemas.microsoft.com/office/powerpoint/2010/main" val="951847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43</a:t>
            </a:fld>
            <a:endParaRPr lang="en-UA"/>
          </a:p>
        </p:txBody>
      </p:sp>
    </p:spTree>
    <p:extLst>
      <p:ext uri="{BB962C8B-B14F-4D97-AF65-F5344CB8AC3E}">
        <p14:creationId xmlns:p14="http://schemas.microsoft.com/office/powerpoint/2010/main" val="8004066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44</a:t>
            </a:fld>
            <a:endParaRPr lang="en-UA"/>
          </a:p>
        </p:txBody>
      </p:sp>
    </p:spTree>
    <p:extLst>
      <p:ext uri="{BB962C8B-B14F-4D97-AF65-F5344CB8AC3E}">
        <p14:creationId xmlns:p14="http://schemas.microsoft.com/office/powerpoint/2010/main" val="788455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45</a:t>
            </a:fld>
            <a:endParaRPr lang="en-UA"/>
          </a:p>
        </p:txBody>
      </p:sp>
    </p:spTree>
    <p:extLst>
      <p:ext uri="{BB962C8B-B14F-4D97-AF65-F5344CB8AC3E}">
        <p14:creationId xmlns:p14="http://schemas.microsoft.com/office/powerpoint/2010/main" val="4170044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У XX ст. в українській двоїна була необов’язковою.</a:t>
            </a:r>
          </a:p>
          <a:p>
            <a:r>
              <a:rPr lang="en-UA" dirty="0"/>
              <a:t>У сучасній словенській — теж.</a:t>
            </a:r>
          </a:p>
        </p:txBody>
      </p:sp>
      <p:sp>
        <p:nvSpPr>
          <p:cNvPr id="4" name="Slide Number Placeholder 3"/>
          <p:cNvSpPr>
            <a:spLocks noGrp="1"/>
          </p:cNvSpPr>
          <p:nvPr>
            <p:ph type="sldNum" sz="quarter" idx="5"/>
          </p:nvPr>
        </p:nvSpPr>
        <p:spPr/>
        <p:txBody>
          <a:bodyPr/>
          <a:lstStyle/>
          <a:p>
            <a:fld id="{B6EE92FA-2B12-0F47-9DDB-27B557225D8A}" type="slidenum">
              <a:rPr lang="en-UA" smtClean="0"/>
              <a:t>46</a:t>
            </a:fld>
            <a:endParaRPr lang="en-UA"/>
          </a:p>
        </p:txBody>
      </p:sp>
    </p:spTree>
    <p:extLst>
      <p:ext uri="{BB962C8B-B14F-4D97-AF65-F5344CB8AC3E}">
        <p14:creationId xmlns:p14="http://schemas.microsoft.com/office/powerpoint/2010/main" val="1952429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51</a:t>
            </a:fld>
            <a:endParaRPr lang="en-UA"/>
          </a:p>
        </p:txBody>
      </p:sp>
    </p:spTree>
    <p:extLst>
      <p:ext uri="{BB962C8B-B14F-4D97-AF65-F5344CB8AC3E}">
        <p14:creationId xmlns:p14="http://schemas.microsoft.com/office/powerpoint/2010/main" val="2371652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52</a:t>
            </a:fld>
            <a:endParaRPr lang="en-UA"/>
          </a:p>
        </p:txBody>
      </p:sp>
    </p:spTree>
    <p:extLst>
      <p:ext uri="{BB962C8B-B14F-4D97-AF65-F5344CB8AC3E}">
        <p14:creationId xmlns:p14="http://schemas.microsoft.com/office/powerpoint/2010/main" val="3985682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Чим відрізняються перші три категорії від останніх трьох?</a:t>
            </a:r>
          </a:p>
          <a:p>
            <a:r>
              <a:rPr lang="en-UA" dirty="0"/>
              <a:t>Носіями перших трьох є іменники (та прикметники, що їх характеризують) та займенники; на дієсловах вони можуть позначатися внаслідок узгодження.</a:t>
            </a:r>
          </a:p>
          <a:p>
            <a:r>
              <a:rPr lang="en-UA" dirty="0"/>
              <a:t>Носіями останніх трьох категорій є самі дієслова; на іменниках та інших частинах мови вони типово не позначаються.</a:t>
            </a:r>
          </a:p>
          <a:p>
            <a:r>
              <a:rPr lang="en-UA" dirty="0"/>
              <a:t>У цій лекції ми зосередимося на іменних граматичних категоріях.</a:t>
            </a:r>
          </a:p>
        </p:txBody>
      </p:sp>
      <p:sp>
        <p:nvSpPr>
          <p:cNvPr id="4" name="Slide Number Placeholder 3"/>
          <p:cNvSpPr>
            <a:spLocks noGrp="1"/>
          </p:cNvSpPr>
          <p:nvPr>
            <p:ph type="sldNum" sz="quarter" idx="5"/>
          </p:nvPr>
        </p:nvSpPr>
        <p:spPr/>
        <p:txBody>
          <a:bodyPr/>
          <a:lstStyle/>
          <a:p>
            <a:fld id="{B6EE92FA-2B12-0F47-9DDB-27B557225D8A}" type="slidenum">
              <a:rPr lang="en-UA" smtClean="0"/>
              <a:t>15</a:t>
            </a:fld>
            <a:endParaRPr lang="en-UA"/>
          </a:p>
        </p:txBody>
      </p:sp>
    </p:spTree>
    <p:extLst>
      <p:ext uri="{BB962C8B-B14F-4D97-AF65-F5344CB8AC3E}">
        <p14:creationId xmlns:p14="http://schemas.microsoft.com/office/powerpoint/2010/main" val="3050322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Причому більшість — австронезійські.</a:t>
            </a:r>
          </a:p>
        </p:txBody>
      </p:sp>
      <p:sp>
        <p:nvSpPr>
          <p:cNvPr id="4" name="Slide Number Placeholder 3"/>
          <p:cNvSpPr>
            <a:spLocks noGrp="1"/>
          </p:cNvSpPr>
          <p:nvPr>
            <p:ph type="sldNum" sz="quarter" idx="5"/>
          </p:nvPr>
        </p:nvSpPr>
        <p:spPr/>
        <p:txBody>
          <a:bodyPr/>
          <a:lstStyle/>
          <a:p>
            <a:fld id="{B6EE92FA-2B12-0F47-9DDB-27B557225D8A}" type="slidenum">
              <a:rPr lang="en-UA" smtClean="0"/>
              <a:t>53</a:t>
            </a:fld>
            <a:endParaRPr lang="en-UA"/>
          </a:p>
        </p:txBody>
      </p:sp>
    </p:spTree>
    <p:extLst>
      <p:ext uri="{BB962C8B-B14F-4D97-AF65-F5344CB8AC3E}">
        <p14:creationId xmlns:p14="http://schemas.microsoft.com/office/powerpoint/2010/main" val="3632506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В українській теж можна виділити паукальне число: із числівниками 2, 3, 4 вживається окрема форма слів (що походить із форми двоїни).</a:t>
            </a:r>
          </a:p>
          <a:p>
            <a:endParaRPr lang="en-UA" dirty="0"/>
          </a:p>
          <a:p>
            <a:r>
              <a:rPr lang="en-UA" dirty="0"/>
              <a:t>Другий варіант трапляється частіше.</a:t>
            </a:r>
          </a:p>
          <a:p>
            <a:endParaRPr lang="en-UA" dirty="0"/>
          </a:p>
          <a:p>
            <a:r>
              <a:rPr lang="en-UA" dirty="0"/>
              <a:t>Бувають і інші варіації, наприклад із троїною.</a:t>
            </a:r>
          </a:p>
          <a:p>
            <a:endParaRPr lang="en-UA" dirty="0"/>
          </a:p>
          <a:p>
            <a:r>
              <a:rPr lang="en-UA" dirty="0"/>
              <a:t>Семантичне навантаження: контраст із множиною.</a:t>
            </a:r>
          </a:p>
        </p:txBody>
      </p:sp>
      <p:sp>
        <p:nvSpPr>
          <p:cNvPr id="4" name="Slide Number Placeholder 3"/>
          <p:cNvSpPr>
            <a:spLocks noGrp="1"/>
          </p:cNvSpPr>
          <p:nvPr>
            <p:ph type="sldNum" sz="quarter" idx="5"/>
          </p:nvPr>
        </p:nvSpPr>
        <p:spPr/>
        <p:txBody>
          <a:bodyPr/>
          <a:lstStyle/>
          <a:p>
            <a:fld id="{B6EE92FA-2B12-0F47-9DDB-27B557225D8A}" type="slidenum">
              <a:rPr lang="en-UA" smtClean="0"/>
              <a:t>55</a:t>
            </a:fld>
            <a:endParaRPr lang="en-UA"/>
          </a:p>
        </p:txBody>
      </p:sp>
    </p:spTree>
    <p:extLst>
      <p:ext uri="{BB962C8B-B14F-4D97-AF65-F5344CB8AC3E}">
        <p14:creationId xmlns:p14="http://schemas.microsoft.com/office/powerpoint/2010/main" val="2838000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57</a:t>
            </a:fld>
            <a:endParaRPr lang="en-UA"/>
          </a:p>
        </p:txBody>
      </p:sp>
    </p:spTree>
    <p:extLst>
      <p:ext uri="{BB962C8B-B14F-4D97-AF65-F5344CB8AC3E}">
        <p14:creationId xmlns:p14="http://schemas.microsoft.com/office/powerpoint/2010/main" val="2729458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58</a:t>
            </a:fld>
            <a:endParaRPr lang="en-UA"/>
          </a:p>
        </p:txBody>
      </p:sp>
    </p:spTree>
    <p:extLst>
      <p:ext uri="{BB962C8B-B14F-4D97-AF65-F5344CB8AC3E}">
        <p14:creationId xmlns:p14="http://schemas.microsoft.com/office/powerpoint/2010/main" val="2761412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j = дж</a:t>
            </a:r>
          </a:p>
        </p:txBody>
      </p:sp>
      <p:sp>
        <p:nvSpPr>
          <p:cNvPr id="4" name="Slide Number Placeholder 3"/>
          <p:cNvSpPr>
            <a:spLocks noGrp="1"/>
          </p:cNvSpPr>
          <p:nvPr>
            <p:ph type="sldNum" sz="quarter" idx="5"/>
          </p:nvPr>
        </p:nvSpPr>
        <p:spPr/>
        <p:txBody>
          <a:bodyPr/>
          <a:lstStyle/>
          <a:p>
            <a:fld id="{B6EE92FA-2B12-0F47-9DDB-27B557225D8A}" type="slidenum">
              <a:rPr lang="en-UA" smtClean="0"/>
              <a:t>61</a:t>
            </a:fld>
            <a:endParaRPr lang="en-UA"/>
          </a:p>
        </p:txBody>
      </p:sp>
    </p:spTree>
    <p:extLst>
      <p:ext uri="{BB962C8B-B14F-4D97-AF65-F5344CB8AC3E}">
        <p14:creationId xmlns:p14="http://schemas.microsoft.com/office/powerpoint/2010/main" val="30333946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62</a:t>
            </a:fld>
            <a:endParaRPr lang="en-UA"/>
          </a:p>
        </p:txBody>
      </p:sp>
    </p:spTree>
    <p:extLst>
      <p:ext uri="{BB962C8B-B14F-4D97-AF65-F5344CB8AC3E}">
        <p14:creationId xmlns:p14="http://schemas.microsoft.com/office/powerpoint/2010/main" val="1873366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64</a:t>
            </a:fld>
            <a:endParaRPr lang="en-UA"/>
          </a:p>
        </p:txBody>
      </p:sp>
    </p:spTree>
    <p:extLst>
      <p:ext uri="{BB962C8B-B14F-4D97-AF65-F5344CB8AC3E}">
        <p14:creationId xmlns:p14="http://schemas.microsoft.com/office/powerpoint/2010/main" val="22876239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65</a:t>
            </a:fld>
            <a:endParaRPr lang="en-UA"/>
          </a:p>
        </p:txBody>
      </p:sp>
    </p:spTree>
    <p:extLst>
      <p:ext uri="{BB962C8B-B14F-4D97-AF65-F5344CB8AC3E}">
        <p14:creationId xmlns:p14="http://schemas.microsoft.com/office/powerpoint/2010/main" val="4097414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66</a:t>
            </a:fld>
            <a:endParaRPr lang="en-UA"/>
          </a:p>
        </p:txBody>
      </p:sp>
    </p:spTree>
    <p:extLst>
      <p:ext uri="{BB962C8B-B14F-4D97-AF65-F5344CB8AC3E}">
        <p14:creationId xmlns:p14="http://schemas.microsoft.com/office/powerpoint/2010/main" val="1834384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67</a:t>
            </a:fld>
            <a:endParaRPr lang="en-UA"/>
          </a:p>
        </p:txBody>
      </p:sp>
    </p:spTree>
    <p:extLst>
      <p:ext uri="{BB962C8B-B14F-4D97-AF65-F5344CB8AC3E}">
        <p14:creationId xmlns:p14="http://schemas.microsoft.com/office/powerpoint/2010/main" val="388867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Почнемо з категорії, що позначається на займенниках (і внаслідок узгодження на дієсловах).</a:t>
            </a:r>
          </a:p>
        </p:txBody>
      </p:sp>
      <p:sp>
        <p:nvSpPr>
          <p:cNvPr id="4" name="Slide Number Placeholder 3"/>
          <p:cNvSpPr>
            <a:spLocks noGrp="1"/>
          </p:cNvSpPr>
          <p:nvPr>
            <p:ph type="sldNum" sz="quarter" idx="5"/>
          </p:nvPr>
        </p:nvSpPr>
        <p:spPr/>
        <p:txBody>
          <a:bodyPr/>
          <a:lstStyle/>
          <a:p>
            <a:fld id="{B6EE92FA-2B12-0F47-9DDB-27B557225D8A}" type="slidenum">
              <a:rPr lang="en-UA" smtClean="0"/>
              <a:t>16</a:t>
            </a:fld>
            <a:endParaRPr lang="en-UA"/>
          </a:p>
        </p:txBody>
      </p:sp>
    </p:spTree>
    <p:extLst>
      <p:ext uri="{BB962C8B-B14F-4D97-AF65-F5344CB8AC3E}">
        <p14:creationId xmlns:p14="http://schemas.microsoft.com/office/powerpoint/2010/main" val="9106979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68</a:t>
            </a:fld>
            <a:endParaRPr lang="en-UA"/>
          </a:p>
        </p:txBody>
      </p:sp>
    </p:spTree>
    <p:extLst>
      <p:ext uri="{BB962C8B-B14F-4D97-AF65-F5344CB8AC3E}">
        <p14:creationId xmlns:p14="http://schemas.microsoft.com/office/powerpoint/2010/main" val="62548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69</a:t>
            </a:fld>
            <a:endParaRPr lang="en-UA"/>
          </a:p>
        </p:txBody>
      </p:sp>
    </p:spTree>
    <p:extLst>
      <p:ext uri="{BB962C8B-B14F-4D97-AF65-F5344CB8AC3E}">
        <p14:creationId xmlns:p14="http://schemas.microsoft.com/office/powerpoint/2010/main" val="1604403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70</a:t>
            </a:fld>
            <a:endParaRPr lang="en-UA"/>
          </a:p>
        </p:txBody>
      </p:sp>
    </p:spTree>
    <p:extLst>
      <p:ext uri="{BB962C8B-B14F-4D97-AF65-F5344CB8AC3E}">
        <p14:creationId xmlns:p14="http://schemas.microsoft.com/office/powerpoint/2010/main" val="28386499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В українській традиційній термінології модифікатор називають означенням чи обставиною залежно від його конкретного характеру.</a:t>
            </a:r>
          </a:p>
        </p:txBody>
      </p:sp>
      <p:sp>
        <p:nvSpPr>
          <p:cNvPr id="4" name="Slide Number Placeholder 3"/>
          <p:cNvSpPr>
            <a:spLocks noGrp="1"/>
          </p:cNvSpPr>
          <p:nvPr>
            <p:ph type="sldNum" sz="quarter" idx="5"/>
          </p:nvPr>
        </p:nvSpPr>
        <p:spPr/>
        <p:txBody>
          <a:bodyPr/>
          <a:lstStyle/>
          <a:p>
            <a:fld id="{B6EE92FA-2B12-0F47-9DDB-27B557225D8A}" type="slidenum">
              <a:rPr lang="en-UA" smtClean="0"/>
              <a:t>71</a:t>
            </a:fld>
            <a:endParaRPr lang="en-UA"/>
          </a:p>
        </p:txBody>
      </p:sp>
    </p:spTree>
    <p:extLst>
      <p:ext uri="{BB962C8B-B14F-4D97-AF65-F5344CB8AC3E}">
        <p14:creationId xmlns:p14="http://schemas.microsoft.com/office/powerpoint/2010/main" val="1456532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72</a:t>
            </a:fld>
            <a:endParaRPr lang="en-UA"/>
          </a:p>
        </p:txBody>
      </p:sp>
    </p:spTree>
    <p:extLst>
      <p:ext uri="{BB962C8B-B14F-4D97-AF65-F5344CB8AC3E}">
        <p14:creationId xmlns:p14="http://schemas.microsoft.com/office/powerpoint/2010/main" val="2388970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73</a:t>
            </a:fld>
            <a:endParaRPr lang="en-UA"/>
          </a:p>
        </p:txBody>
      </p:sp>
    </p:spTree>
    <p:extLst>
      <p:ext uri="{BB962C8B-B14F-4D97-AF65-F5344CB8AC3E}">
        <p14:creationId xmlns:p14="http://schemas.microsoft.com/office/powerpoint/2010/main" val="28565533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74</a:t>
            </a:fld>
            <a:endParaRPr lang="en-UA"/>
          </a:p>
        </p:txBody>
      </p:sp>
    </p:spTree>
    <p:extLst>
      <p:ext uri="{BB962C8B-B14F-4D97-AF65-F5344CB8AC3E}">
        <p14:creationId xmlns:p14="http://schemas.microsoft.com/office/powerpoint/2010/main" val="342106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75</a:t>
            </a:fld>
            <a:endParaRPr lang="en-UA"/>
          </a:p>
        </p:txBody>
      </p:sp>
    </p:spTree>
    <p:extLst>
      <p:ext uri="{BB962C8B-B14F-4D97-AF65-F5344CB8AC3E}">
        <p14:creationId xmlns:p14="http://schemas.microsoft.com/office/powerpoint/2010/main" val="4240247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76</a:t>
            </a:fld>
            <a:endParaRPr lang="en-UA"/>
          </a:p>
        </p:txBody>
      </p:sp>
    </p:spTree>
    <p:extLst>
      <p:ext uri="{BB962C8B-B14F-4D97-AF65-F5344CB8AC3E}">
        <p14:creationId xmlns:p14="http://schemas.microsoft.com/office/powerpoint/2010/main" val="942286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77</a:t>
            </a:fld>
            <a:endParaRPr lang="en-UA"/>
          </a:p>
        </p:txBody>
      </p:sp>
    </p:spTree>
    <p:extLst>
      <p:ext uri="{BB962C8B-B14F-4D97-AF65-F5344CB8AC3E}">
        <p14:creationId xmlns:p14="http://schemas.microsoft.com/office/powerpoint/2010/main" val="4199249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17</a:t>
            </a:fld>
            <a:endParaRPr lang="en-UA"/>
          </a:p>
        </p:txBody>
      </p:sp>
    </p:spTree>
    <p:extLst>
      <p:ext uri="{BB962C8B-B14F-4D97-AF65-F5344CB8AC3E}">
        <p14:creationId xmlns:p14="http://schemas.microsoft.com/office/powerpoint/2010/main" val="1611889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78</a:t>
            </a:fld>
            <a:endParaRPr lang="en-UA"/>
          </a:p>
        </p:txBody>
      </p:sp>
    </p:spTree>
    <p:extLst>
      <p:ext uri="{BB962C8B-B14F-4D97-AF65-F5344CB8AC3E}">
        <p14:creationId xmlns:p14="http://schemas.microsoft.com/office/powerpoint/2010/main" val="28234187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79</a:t>
            </a:fld>
            <a:endParaRPr lang="en-UA"/>
          </a:p>
        </p:txBody>
      </p:sp>
    </p:spTree>
    <p:extLst>
      <p:ext uri="{BB962C8B-B14F-4D97-AF65-F5344CB8AC3E}">
        <p14:creationId xmlns:p14="http://schemas.microsoft.com/office/powerpoint/2010/main" val="35533689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80</a:t>
            </a:fld>
            <a:endParaRPr lang="en-UA"/>
          </a:p>
        </p:txBody>
      </p:sp>
    </p:spTree>
    <p:extLst>
      <p:ext uri="{BB962C8B-B14F-4D97-AF65-F5344CB8AC3E}">
        <p14:creationId xmlns:p14="http://schemas.microsoft.com/office/powerpoint/2010/main" val="4245337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81</a:t>
            </a:fld>
            <a:endParaRPr lang="en-UA"/>
          </a:p>
        </p:txBody>
      </p:sp>
    </p:spTree>
    <p:extLst>
      <p:ext uri="{BB962C8B-B14F-4D97-AF65-F5344CB8AC3E}">
        <p14:creationId xmlns:p14="http://schemas.microsoft.com/office/powerpoint/2010/main" val="26159746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82</a:t>
            </a:fld>
            <a:endParaRPr lang="en-UA"/>
          </a:p>
        </p:txBody>
      </p:sp>
    </p:spTree>
    <p:extLst>
      <p:ext uri="{BB962C8B-B14F-4D97-AF65-F5344CB8AC3E}">
        <p14:creationId xmlns:p14="http://schemas.microsoft.com/office/powerpoint/2010/main" val="23060105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83</a:t>
            </a:fld>
            <a:endParaRPr lang="en-UA"/>
          </a:p>
        </p:txBody>
      </p:sp>
    </p:spTree>
    <p:extLst>
      <p:ext uri="{BB962C8B-B14F-4D97-AF65-F5344CB8AC3E}">
        <p14:creationId xmlns:p14="http://schemas.microsoft.com/office/powerpoint/2010/main" val="22976861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84</a:t>
            </a:fld>
            <a:endParaRPr lang="en-UA"/>
          </a:p>
        </p:txBody>
      </p:sp>
    </p:spTree>
    <p:extLst>
      <p:ext uri="{BB962C8B-B14F-4D97-AF65-F5344CB8AC3E}">
        <p14:creationId xmlns:p14="http://schemas.microsoft.com/office/powerpoint/2010/main" val="20987122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85</a:t>
            </a:fld>
            <a:endParaRPr lang="en-UA"/>
          </a:p>
        </p:txBody>
      </p:sp>
    </p:spTree>
    <p:extLst>
      <p:ext uri="{BB962C8B-B14F-4D97-AF65-F5344CB8AC3E}">
        <p14:creationId xmlns:p14="http://schemas.microsoft.com/office/powerpoint/2010/main" val="20283150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86</a:t>
            </a:fld>
            <a:endParaRPr lang="en-UA"/>
          </a:p>
        </p:txBody>
      </p:sp>
    </p:spTree>
    <p:extLst>
      <p:ext uri="{BB962C8B-B14F-4D97-AF65-F5344CB8AC3E}">
        <p14:creationId xmlns:p14="http://schemas.microsoft.com/office/powerpoint/2010/main" val="2079119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87</a:t>
            </a:fld>
            <a:endParaRPr lang="en-UA"/>
          </a:p>
        </p:txBody>
      </p:sp>
    </p:spTree>
    <p:extLst>
      <p:ext uri="{BB962C8B-B14F-4D97-AF65-F5344CB8AC3E}">
        <p14:creationId xmlns:p14="http://schemas.microsoft.com/office/powerpoint/2010/main" val="276884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18</a:t>
            </a:fld>
            <a:endParaRPr lang="en-UA"/>
          </a:p>
        </p:txBody>
      </p:sp>
    </p:spTree>
    <p:extLst>
      <p:ext uri="{BB962C8B-B14F-4D97-AF65-F5344CB8AC3E}">
        <p14:creationId xmlns:p14="http://schemas.microsoft.com/office/powerpoint/2010/main" val="7596230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88</a:t>
            </a:fld>
            <a:endParaRPr lang="en-UA"/>
          </a:p>
        </p:txBody>
      </p:sp>
    </p:spTree>
    <p:extLst>
      <p:ext uri="{BB962C8B-B14F-4D97-AF65-F5344CB8AC3E}">
        <p14:creationId xmlns:p14="http://schemas.microsoft.com/office/powerpoint/2010/main" val="103498832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89</a:t>
            </a:fld>
            <a:endParaRPr lang="en-UA"/>
          </a:p>
        </p:txBody>
      </p:sp>
    </p:spTree>
    <p:extLst>
      <p:ext uri="{BB962C8B-B14F-4D97-AF65-F5344CB8AC3E}">
        <p14:creationId xmlns:p14="http://schemas.microsoft.com/office/powerpoint/2010/main" val="33739678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Підмет і додатки ще називають аргументами дієслова — або актантами.</a:t>
            </a:r>
          </a:p>
        </p:txBody>
      </p:sp>
      <p:sp>
        <p:nvSpPr>
          <p:cNvPr id="4" name="Slide Number Placeholder 3"/>
          <p:cNvSpPr>
            <a:spLocks noGrp="1"/>
          </p:cNvSpPr>
          <p:nvPr>
            <p:ph type="sldNum" sz="quarter" idx="5"/>
          </p:nvPr>
        </p:nvSpPr>
        <p:spPr/>
        <p:txBody>
          <a:bodyPr/>
          <a:lstStyle/>
          <a:p>
            <a:fld id="{B6EE92FA-2B12-0F47-9DDB-27B557225D8A}" type="slidenum">
              <a:rPr lang="en-UA" smtClean="0"/>
              <a:t>90</a:t>
            </a:fld>
            <a:endParaRPr lang="en-UA"/>
          </a:p>
        </p:txBody>
      </p:sp>
    </p:spTree>
    <p:extLst>
      <p:ext uri="{BB962C8B-B14F-4D97-AF65-F5344CB8AC3E}">
        <p14:creationId xmlns:p14="http://schemas.microsoft.com/office/powerpoint/2010/main" val="11724987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91</a:t>
            </a:fld>
            <a:endParaRPr lang="en-UA"/>
          </a:p>
        </p:txBody>
      </p:sp>
    </p:spTree>
    <p:extLst>
      <p:ext uri="{BB962C8B-B14F-4D97-AF65-F5344CB8AC3E}">
        <p14:creationId xmlns:p14="http://schemas.microsoft.com/office/powerpoint/2010/main" val="6580526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92</a:t>
            </a:fld>
            <a:endParaRPr lang="en-UA"/>
          </a:p>
        </p:txBody>
      </p:sp>
    </p:spTree>
    <p:extLst>
      <p:ext uri="{BB962C8B-B14F-4D97-AF65-F5344CB8AC3E}">
        <p14:creationId xmlns:p14="http://schemas.microsoft.com/office/powerpoint/2010/main" val="33963037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Коли післяйменники переосмислюються у кінцівку іменника, і виникають відмінки.</a:t>
            </a:r>
          </a:p>
        </p:txBody>
      </p:sp>
      <p:sp>
        <p:nvSpPr>
          <p:cNvPr id="4" name="Slide Number Placeholder 3"/>
          <p:cNvSpPr>
            <a:spLocks noGrp="1"/>
          </p:cNvSpPr>
          <p:nvPr>
            <p:ph type="sldNum" sz="quarter" idx="5"/>
          </p:nvPr>
        </p:nvSpPr>
        <p:spPr/>
        <p:txBody>
          <a:bodyPr/>
          <a:lstStyle/>
          <a:p>
            <a:fld id="{B6EE92FA-2B12-0F47-9DDB-27B557225D8A}" type="slidenum">
              <a:rPr lang="en-UA" smtClean="0"/>
              <a:t>93</a:t>
            </a:fld>
            <a:endParaRPr lang="en-UA"/>
          </a:p>
        </p:txBody>
      </p:sp>
    </p:spTree>
    <p:extLst>
      <p:ext uri="{BB962C8B-B14F-4D97-AF65-F5344CB8AC3E}">
        <p14:creationId xmlns:p14="http://schemas.microsoft.com/office/powerpoint/2010/main" val="7904913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Кожна мова мусить мати або відмінки, або прийменники/післяйменники, або фіксований порядок слів у реченнях і словосполученнях.</a:t>
            </a:r>
          </a:p>
        </p:txBody>
      </p:sp>
      <p:sp>
        <p:nvSpPr>
          <p:cNvPr id="4" name="Slide Number Placeholder 3"/>
          <p:cNvSpPr>
            <a:spLocks noGrp="1"/>
          </p:cNvSpPr>
          <p:nvPr>
            <p:ph type="sldNum" sz="quarter" idx="5"/>
          </p:nvPr>
        </p:nvSpPr>
        <p:spPr/>
        <p:txBody>
          <a:bodyPr/>
          <a:lstStyle/>
          <a:p>
            <a:fld id="{B6EE92FA-2B12-0F47-9DDB-27B557225D8A}" type="slidenum">
              <a:rPr lang="en-UA" smtClean="0"/>
              <a:t>94</a:t>
            </a:fld>
            <a:endParaRPr lang="en-UA"/>
          </a:p>
        </p:txBody>
      </p:sp>
    </p:spTree>
    <p:extLst>
      <p:ext uri="{BB962C8B-B14F-4D97-AF65-F5344CB8AC3E}">
        <p14:creationId xmlns:p14="http://schemas.microsoft.com/office/powerpoint/2010/main" val="197838855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95</a:t>
            </a:fld>
            <a:endParaRPr lang="en-UA"/>
          </a:p>
        </p:txBody>
      </p:sp>
    </p:spTree>
    <p:extLst>
      <p:ext uri="{BB962C8B-B14F-4D97-AF65-F5344CB8AC3E}">
        <p14:creationId xmlns:p14="http://schemas.microsoft.com/office/powerpoint/2010/main" val="30751567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96</a:t>
            </a:fld>
            <a:endParaRPr lang="en-UA"/>
          </a:p>
        </p:txBody>
      </p:sp>
    </p:spTree>
    <p:extLst>
      <p:ext uri="{BB962C8B-B14F-4D97-AF65-F5344CB8AC3E}">
        <p14:creationId xmlns:p14="http://schemas.microsoft.com/office/powerpoint/2010/main" val="7557652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97</a:t>
            </a:fld>
            <a:endParaRPr lang="en-UA"/>
          </a:p>
        </p:txBody>
      </p:sp>
    </p:spTree>
    <p:extLst>
      <p:ext uri="{BB962C8B-B14F-4D97-AF65-F5344CB8AC3E}">
        <p14:creationId xmlns:p14="http://schemas.microsoft.com/office/powerpoint/2010/main" val="243872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19</a:t>
            </a:fld>
            <a:endParaRPr lang="en-UA"/>
          </a:p>
        </p:txBody>
      </p:sp>
    </p:spTree>
    <p:extLst>
      <p:ext uri="{BB962C8B-B14F-4D97-AF65-F5344CB8AC3E}">
        <p14:creationId xmlns:p14="http://schemas.microsoft.com/office/powerpoint/2010/main" val="422674379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98</a:t>
            </a:fld>
            <a:endParaRPr lang="en-UA"/>
          </a:p>
        </p:txBody>
      </p:sp>
    </p:spTree>
    <p:extLst>
      <p:ext uri="{BB962C8B-B14F-4D97-AF65-F5344CB8AC3E}">
        <p14:creationId xmlns:p14="http://schemas.microsoft.com/office/powerpoint/2010/main" val="36154771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99</a:t>
            </a:fld>
            <a:endParaRPr lang="en-UA"/>
          </a:p>
        </p:txBody>
      </p:sp>
    </p:spTree>
    <p:extLst>
      <p:ext uri="{BB962C8B-B14F-4D97-AF65-F5344CB8AC3E}">
        <p14:creationId xmlns:p14="http://schemas.microsoft.com/office/powerpoint/2010/main" val="300022371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100</a:t>
            </a:fld>
            <a:endParaRPr lang="en-UA"/>
          </a:p>
        </p:txBody>
      </p:sp>
    </p:spTree>
    <p:extLst>
      <p:ext uri="{BB962C8B-B14F-4D97-AF65-F5344CB8AC3E}">
        <p14:creationId xmlns:p14="http://schemas.microsoft.com/office/powerpoint/2010/main" val="63023422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101</a:t>
            </a:fld>
            <a:endParaRPr lang="en-UA"/>
          </a:p>
        </p:txBody>
      </p:sp>
    </p:spTree>
    <p:extLst>
      <p:ext uri="{BB962C8B-B14F-4D97-AF65-F5344CB8AC3E}">
        <p14:creationId xmlns:p14="http://schemas.microsoft.com/office/powerpoint/2010/main" val="268276678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102</a:t>
            </a:fld>
            <a:endParaRPr lang="en-UA"/>
          </a:p>
        </p:txBody>
      </p:sp>
    </p:spTree>
    <p:extLst>
      <p:ext uri="{BB962C8B-B14F-4D97-AF65-F5344CB8AC3E}">
        <p14:creationId xmlns:p14="http://schemas.microsoft.com/office/powerpoint/2010/main" val="263873693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103</a:t>
            </a:fld>
            <a:endParaRPr lang="en-UA"/>
          </a:p>
        </p:txBody>
      </p:sp>
    </p:spTree>
    <p:extLst>
      <p:ext uri="{BB962C8B-B14F-4D97-AF65-F5344CB8AC3E}">
        <p14:creationId xmlns:p14="http://schemas.microsoft.com/office/powerpoint/2010/main" val="305520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104</a:t>
            </a:fld>
            <a:endParaRPr lang="en-UA"/>
          </a:p>
        </p:txBody>
      </p:sp>
    </p:spTree>
    <p:extLst>
      <p:ext uri="{BB962C8B-B14F-4D97-AF65-F5344CB8AC3E}">
        <p14:creationId xmlns:p14="http://schemas.microsoft.com/office/powerpoint/2010/main" val="9120914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105</a:t>
            </a:fld>
            <a:endParaRPr lang="en-UA"/>
          </a:p>
        </p:txBody>
      </p:sp>
    </p:spTree>
    <p:extLst>
      <p:ext uri="{BB962C8B-B14F-4D97-AF65-F5344CB8AC3E}">
        <p14:creationId xmlns:p14="http://schemas.microsoft.com/office/powerpoint/2010/main" val="422894303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106</a:t>
            </a:fld>
            <a:endParaRPr lang="en-UA"/>
          </a:p>
        </p:txBody>
      </p:sp>
    </p:spTree>
    <p:extLst>
      <p:ext uri="{BB962C8B-B14F-4D97-AF65-F5344CB8AC3E}">
        <p14:creationId xmlns:p14="http://schemas.microsoft.com/office/powerpoint/2010/main" val="28507601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107</a:t>
            </a:fld>
            <a:endParaRPr lang="en-UA"/>
          </a:p>
        </p:txBody>
      </p:sp>
    </p:spTree>
    <p:extLst>
      <p:ext uri="{BB962C8B-B14F-4D97-AF65-F5344CB8AC3E}">
        <p14:creationId xmlns:p14="http://schemas.microsoft.com/office/powerpoint/2010/main" val="3763540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20</a:t>
            </a:fld>
            <a:endParaRPr lang="en-UA"/>
          </a:p>
        </p:txBody>
      </p:sp>
    </p:spTree>
    <p:extLst>
      <p:ext uri="{BB962C8B-B14F-4D97-AF65-F5344CB8AC3E}">
        <p14:creationId xmlns:p14="http://schemas.microsoft.com/office/powerpoint/2010/main" val="34762606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108</a:t>
            </a:fld>
            <a:endParaRPr lang="en-UA"/>
          </a:p>
        </p:txBody>
      </p:sp>
    </p:spTree>
    <p:extLst>
      <p:ext uri="{BB962C8B-B14F-4D97-AF65-F5344CB8AC3E}">
        <p14:creationId xmlns:p14="http://schemas.microsoft.com/office/powerpoint/2010/main" val="201625296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109</a:t>
            </a:fld>
            <a:endParaRPr lang="en-UA"/>
          </a:p>
        </p:txBody>
      </p:sp>
    </p:spTree>
    <p:extLst>
      <p:ext uri="{BB962C8B-B14F-4D97-AF65-F5344CB8AC3E}">
        <p14:creationId xmlns:p14="http://schemas.microsoft.com/office/powerpoint/2010/main" val="33604404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110</a:t>
            </a:fld>
            <a:endParaRPr lang="en-UA"/>
          </a:p>
        </p:txBody>
      </p:sp>
    </p:spTree>
    <p:extLst>
      <p:ext uri="{BB962C8B-B14F-4D97-AF65-F5344CB8AC3E}">
        <p14:creationId xmlns:p14="http://schemas.microsoft.com/office/powerpoint/2010/main" val="10460776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a:t>Хоча родовий відмінок може бути і «синтаксичним»: «шукати окуляри» → «пошук окулярів».</a:t>
            </a: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111</a:t>
            </a:fld>
            <a:endParaRPr lang="en-UA"/>
          </a:p>
        </p:txBody>
      </p:sp>
    </p:spTree>
    <p:extLst>
      <p:ext uri="{BB962C8B-B14F-4D97-AF65-F5344CB8AC3E}">
        <p14:creationId xmlns:p14="http://schemas.microsoft.com/office/powerpoint/2010/main" val="4220778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112</a:t>
            </a:fld>
            <a:endParaRPr lang="en-UA"/>
          </a:p>
        </p:txBody>
      </p:sp>
    </p:spTree>
    <p:extLst>
      <p:ext uri="{BB962C8B-B14F-4D97-AF65-F5344CB8AC3E}">
        <p14:creationId xmlns:p14="http://schemas.microsoft.com/office/powerpoint/2010/main" val="25195630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/ґєрекéшьтюль ментéк няраáльні/</a:t>
            </a:r>
          </a:p>
        </p:txBody>
      </p:sp>
      <p:sp>
        <p:nvSpPr>
          <p:cNvPr id="4" name="Slide Number Placeholder 3"/>
          <p:cNvSpPr>
            <a:spLocks noGrp="1"/>
          </p:cNvSpPr>
          <p:nvPr>
            <p:ph type="sldNum" sz="quarter" idx="5"/>
          </p:nvPr>
        </p:nvSpPr>
        <p:spPr/>
        <p:txBody>
          <a:bodyPr/>
          <a:lstStyle/>
          <a:p>
            <a:fld id="{B6EE92FA-2B12-0F47-9DDB-27B557225D8A}" type="slidenum">
              <a:rPr lang="en-UA" smtClean="0"/>
              <a:t>113</a:t>
            </a:fld>
            <a:endParaRPr lang="en-UA"/>
          </a:p>
        </p:txBody>
      </p:sp>
    </p:spTree>
    <p:extLst>
      <p:ext uri="{BB962C8B-B14F-4D97-AF65-F5344CB8AC3E}">
        <p14:creationId xmlns:p14="http://schemas.microsoft.com/office/powerpoint/2010/main" val="13959648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Подібні двосторонні афікси називаються циркумфіксами.</a:t>
            </a:r>
          </a:p>
        </p:txBody>
      </p:sp>
      <p:sp>
        <p:nvSpPr>
          <p:cNvPr id="4" name="Slide Number Placeholder 3"/>
          <p:cNvSpPr>
            <a:spLocks noGrp="1"/>
          </p:cNvSpPr>
          <p:nvPr>
            <p:ph type="sldNum" sz="quarter" idx="5"/>
          </p:nvPr>
        </p:nvSpPr>
        <p:spPr/>
        <p:txBody>
          <a:bodyPr/>
          <a:lstStyle/>
          <a:p>
            <a:fld id="{B6EE92FA-2B12-0F47-9DDB-27B557225D8A}" type="slidenum">
              <a:rPr lang="en-UA" smtClean="0"/>
              <a:t>114</a:t>
            </a:fld>
            <a:endParaRPr lang="en-UA"/>
          </a:p>
        </p:txBody>
      </p:sp>
    </p:spTree>
    <p:extLst>
      <p:ext uri="{BB962C8B-B14F-4D97-AF65-F5344CB8AC3E}">
        <p14:creationId xmlns:p14="http://schemas.microsoft.com/office/powerpoint/2010/main" val="418594860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комітатив ~ компаньйон, комітет</a:t>
            </a:r>
          </a:p>
        </p:txBody>
      </p:sp>
      <p:sp>
        <p:nvSpPr>
          <p:cNvPr id="4" name="Slide Number Placeholder 3"/>
          <p:cNvSpPr>
            <a:spLocks noGrp="1"/>
          </p:cNvSpPr>
          <p:nvPr>
            <p:ph type="sldNum" sz="quarter" idx="5"/>
          </p:nvPr>
        </p:nvSpPr>
        <p:spPr/>
        <p:txBody>
          <a:bodyPr/>
          <a:lstStyle/>
          <a:p>
            <a:fld id="{B6EE92FA-2B12-0F47-9DDB-27B557225D8A}" type="slidenum">
              <a:rPr lang="en-UA" smtClean="0"/>
              <a:t>115</a:t>
            </a:fld>
            <a:endParaRPr lang="en-UA"/>
          </a:p>
        </p:txBody>
      </p:sp>
    </p:spTree>
    <p:extLst>
      <p:ext uri="{BB962C8B-B14F-4D97-AF65-F5344CB8AC3E}">
        <p14:creationId xmlns:p14="http://schemas.microsoft.com/office/powerpoint/2010/main" val="259659508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«ес» — існування; «аб-» — протилежність.</a:t>
            </a:r>
          </a:p>
          <a:p>
            <a:r>
              <a:rPr lang="en-UA" dirty="0"/>
              <a:t>Цей відмінок у різних лінгвістичних традиціях називають також каритивом та привативом.</a:t>
            </a:r>
          </a:p>
        </p:txBody>
      </p:sp>
      <p:sp>
        <p:nvSpPr>
          <p:cNvPr id="4" name="Slide Number Placeholder 3"/>
          <p:cNvSpPr>
            <a:spLocks noGrp="1"/>
          </p:cNvSpPr>
          <p:nvPr>
            <p:ph type="sldNum" sz="quarter" idx="5"/>
          </p:nvPr>
        </p:nvSpPr>
        <p:spPr/>
        <p:txBody>
          <a:bodyPr/>
          <a:lstStyle/>
          <a:p>
            <a:fld id="{B6EE92FA-2B12-0F47-9DDB-27B557225D8A}" type="slidenum">
              <a:rPr lang="en-UA" smtClean="0"/>
              <a:t>116</a:t>
            </a:fld>
            <a:endParaRPr lang="en-UA"/>
          </a:p>
        </p:txBody>
      </p:sp>
    </p:spTree>
    <p:extLst>
      <p:ext uri="{BB962C8B-B14F-4D97-AF65-F5344CB8AC3E}">
        <p14:creationId xmlns:p14="http://schemas.microsoft.com/office/powerpoint/2010/main" val="306628828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117</a:t>
            </a:fld>
            <a:endParaRPr lang="en-UA"/>
          </a:p>
        </p:txBody>
      </p:sp>
    </p:spTree>
    <p:extLst>
      <p:ext uri="{BB962C8B-B14F-4D97-AF65-F5344CB8AC3E}">
        <p14:creationId xmlns:p14="http://schemas.microsoft.com/office/powerpoint/2010/main" val="2952466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21</a:t>
            </a:fld>
            <a:endParaRPr lang="en-UA"/>
          </a:p>
        </p:txBody>
      </p:sp>
    </p:spTree>
    <p:extLst>
      <p:ext uri="{BB962C8B-B14F-4D97-AF65-F5344CB8AC3E}">
        <p14:creationId xmlns:p14="http://schemas.microsoft.com/office/powerpoint/2010/main" val="13834425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118</a:t>
            </a:fld>
            <a:endParaRPr lang="en-UA"/>
          </a:p>
        </p:txBody>
      </p:sp>
    </p:spTree>
    <p:extLst>
      <p:ext uri="{BB962C8B-B14F-4D97-AF65-F5344CB8AC3E}">
        <p14:creationId xmlns:p14="http://schemas.microsoft.com/office/powerpoint/2010/main" val="16343536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dirty="0" err="1"/>
              <a:t>ҕ</a:t>
            </a:r>
            <a:r>
              <a:rPr lang="en-UA" sz="1200" dirty="0"/>
              <a:t> ~ г</a:t>
            </a:r>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119</a:t>
            </a:fld>
            <a:endParaRPr lang="en-UA"/>
          </a:p>
        </p:txBody>
      </p:sp>
    </p:spTree>
    <p:extLst>
      <p:ext uri="{BB962C8B-B14F-4D97-AF65-F5344CB8AC3E}">
        <p14:creationId xmlns:p14="http://schemas.microsoft.com/office/powerpoint/2010/main" val="236173810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120</a:t>
            </a:fld>
            <a:endParaRPr lang="en-UA"/>
          </a:p>
        </p:txBody>
      </p:sp>
    </p:spTree>
    <p:extLst>
      <p:ext uri="{BB962C8B-B14F-4D97-AF65-F5344CB8AC3E}">
        <p14:creationId xmlns:p14="http://schemas.microsoft.com/office/powerpoint/2010/main" val="28252286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121</a:t>
            </a:fld>
            <a:endParaRPr lang="en-UA"/>
          </a:p>
        </p:txBody>
      </p:sp>
    </p:spTree>
    <p:extLst>
      <p:ext uri="{BB962C8B-B14F-4D97-AF65-F5344CB8AC3E}">
        <p14:creationId xmlns:p14="http://schemas.microsoft.com/office/powerpoint/2010/main" val="283565523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/льо:т фелєше:ґе шо:ва: ва:льтозот/</a:t>
            </a:r>
          </a:p>
          <a:p>
            <a:r>
              <a:rPr lang="en-UA" dirty="0"/>
              <a:t>e — ізафет!</a:t>
            </a:r>
          </a:p>
          <a:p>
            <a:r>
              <a:rPr lang="en-UA" dirty="0"/>
              <a:t>В українській також можемо використати орудний відмінок.</a:t>
            </a:r>
          </a:p>
        </p:txBody>
      </p:sp>
      <p:sp>
        <p:nvSpPr>
          <p:cNvPr id="4" name="Slide Number Placeholder 3"/>
          <p:cNvSpPr>
            <a:spLocks noGrp="1"/>
          </p:cNvSpPr>
          <p:nvPr>
            <p:ph type="sldNum" sz="quarter" idx="5"/>
          </p:nvPr>
        </p:nvSpPr>
        <p:spPr/>
        <p:txBody>
          <a:bodyPr/>
          <a:lstStyle/>
          <a:p>
            <a:fld id="{B6EE92FA-2B12-0F47-9DDB-27B557225D8A}" type="slidenum">
              <a:rPr lang="en-UA" smtClean="0"/>
              <a:t>122</a:t>
            </a:fld>
            <a:endParaRPr lang="en-UA"/>
          </a:p>
        </p:txBody>
      </p:sp>
    </p:spTree>
    <p:extLst>
      <p:ext uri="{BB962C8B-B14F-4D97-AF65-F5344CB8AC3E}">
        <p14:creationId xmlns:p14="http://schemas.microsoft.com/office/powerpoint/2010/main" val="420183211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/больондда: тет енґем/</a:t>
            </a:r>
          </a:p>
          <a:p>
            <a:r>
              <a:rPr lang="en-UA" dirty="0"/>
              <a:t>У суфіксі спостерігаємо асиміляцію.</a:t>
            </a:r>
          </a:p>
        </p:txBody>
      </p:sp>
      <p:sp>
        <p:nvSpPr>
          <p:cNvPr id="4" name="Slide Number Placeholder 3"/>
          <p:cNvSpPr>
            <a:spLocks noGrp="1"/>
          </p:cNvSpPr>
          <p:nvPr>
            <p:ph type="sldNum" sz="quarter" idx="5"/>
          </p:nvPr>
        </p:nvSpPr>
        <p:spPr/>
        <p:txBody>
          <a:bodyPr/>
          <a:lstStyle/>
          <a:p>
            <a:fld id="{B6EE92FA-2B12-0F47-9DDB-27B557225D8A}" type="slidenum">
              <a:rPr lang="en-UA" smtClean="0"/>
              <a:t>123</a:t>
            </a:fld>
            <a:endParaRPr lang="en-UA"/>
          </a:p>
        </p:txBody>
      </p:sp>
    </p:spTree>
    <p:extLst>
      <p:ext uri="{BB962C8B-B14F-4D97-AF65-F5344CB8AC3E}">
        <p14:creationId xmlns:p14="http://schemas.microsoft.com/office/powerpoint/2010/main" val="2925043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/больондда: тет енґем/</a:t>
            </a:r>
          </a:p>
          <a:p>
            <a:r>
              <a:rPr lang="en-UA" dirty="0"/>
              <a:t>Так само в українській можемо використати орудний відмінок.</a:t>
            </a:r>
          </a:p>
        </p:txBody>
      </p:sp>
      <p:sp>
        <p:nvSpPr>
          <p:cNvPr id="4" name="Slide Number Placeholder 3"/>
          <p:cNvSpPr>
            <a:spLocks noGrp="1"/>
          </p:cNvSpPr>
          <p:nvPr>
            <p:ph type="sldNum" sz="quarter" idx="5"/>
          </p:nvPr>
        </p:nvSpPr>
        <p:spPr/>
        <p:txBody>
          <a:bodyPr/>
          <a:lstStyle/>
          <a:p>
            <a:fld id="{B6EE92FA-2B12-0F47-9DDB-27B557225D8A}" type="slidenum">
              <a:rPr lang="en-UA" smtClean="0"/>
              <a:t>124</a:t>
            </a:fld>
            <a:endParaRPr lang="en-UA"/>
          </a:p>
        </p:txBody>
      </p:sp>
    </p:spTree>
    <p:extLst>
      <p:ext uri="{BB962C8B-B14F-4D97-AF65-F5344CB8AC3E}">
        <p14:creationId xmlns:p14="http://schemas.microsoft.com/office/powerpoint/2010/main" val="16091907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A" dirty="0"/>
              <a:t>Латив із транслативом немає нічого спільного.</a:t>
            </a:r>
          </a:p>
        </p:txBody>
      </p:sp>
      <p:sp>
        <p:nvSpPr>
          <p:cNvPr id="4" name="Slide Number Placeholder 3"/>
          <p:cNvSpPr>
            <a:spLocks noGrp="1"/>
          </p:cNvSpPr>
          <p:nvPr>
            <p:ph type="sldNum" sz="quarter" idx="5"/>
          </p:nvPr>
        </p:nvSpPr>
        <p:spPr/>
        <p:txBody>
          <a:bodyPr/>
          <a:lstStyle/>
          <a:p>
            <a:fld id="{B6EE92FA-2B12-0F47-9DDB-27B557225D8A}" type="slidenum">
              <a:rPr lang="en-UA" smtClean="0"/>
              <a:t>125</a:t>
            </a:fld>
            <a:endParaRPr lang="en-UA"/>
          </a:p>
        </p:txBody>
      </p:sp>
    </p:spTree>
    <p:extLst>
      <p:ext uri="{BB962C8B-B14F-4D97-AF65-F5344CB8AC3E}">
        <p14:creationId xmlns:p14="http://schemas.microsoft.com/office/powerpoint/2010/main" val="413801041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A" dirty="0"/>
          </a:p>
        </p:txBody>
      </p:sp>
      <p:sp>
        <p:nvSpPr>
          <p:cNvPr id="4" name="Slide Number Placeholder 3"/>
          <p:cNvSpPr>
            <a:spLocks noGrp="1"/>
          </p:cNvSpPr>
          <p:nvPr>
            <p:ph type="sldNum" sz="quarter" idx="5"/>
          </p:nvPr>
        </p:nvSpPr>
        <p:spPr/>
        <p:txBody>
          <a:bodyPr/>
          <a:lstStyle/>
          <a:p>
            <a:fld id="{B6EE92FA-2B12-0F47-9DDB-27B557225D8A}" type="slidenum">
              <a:rPr lang="en-UA" smtClean="0"/>
              <a:t>126</a:t>
            </a:fld>
            <a:endParaRPr lang="en-UA"/>
          </a:p>
        </p:txBody>
      </p:sp>
    </p:spTree>
    <p:extLst>
      <p:ext uri="{BB962C8B-B14F-4D97-AF65-F5344CB8AC3E}">
        <p14:creationId xmlns:p14="http://schemas.microsoft.com/office/powerpoint/2010/main" val="39196184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A" dirty="0"/>
              <a:t>Передаємо простим місцевим відмінком там, де у лукомарійській динаміка: фактично «увійшла у світ у село Тойметсола в просту сім’ю».</a:t>
            </a:r>
          </a:p>
        </p:txBody>
      </p:sp>
      <p:sp>
        <p:nvSpPr>
          <p:cNvPr id="4" name="Slide Number Placeholder 3"/>
          <p:cNvSpPr>
            <a:spLocks noGrp="1"/>
          </p:cNvSpPr>
          <p:nvPr>
            <p:ph type="sldNum" sz="quarter" idx="5"/>
          </p:nvPr>
        </p:nvSpPr>
        <p:spPr/>
        <p:txBody>
          <a:bodyPr/>
          <a:lstStyle/>
          <a:p>
            <a:fld id="{B6EE92FA-2B12-0F47-9DDB-27B557225D8A}" type="slidenum">
              <a:rPr lang="en-UA" smtClean="0"/>
              <a:t>127</a:t>
            </a:fld>
            <a:endParaRPr lang="en-UA"/>
          </a:p>
        </p:txBody>
      </p:sp>
    </p:spTree>
    <p:extLst>
      <p:ext uri="{BB962C8B-B14F-4D97-AF65-F5344CB8AC3E}">
        <p14:creationId xmlns:p14="http://schemas.microsoft.com/office/powerpoint/2010/main" val="9164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uk-UA"/>
              <a:t>Зразок заголовка</a:t>
            </a:r>
          </a:p>
        </p:txBody>
      </p:sp>
      <p:sp>
        <p:nvSpPr>
          <p:cNvPr id="3" name="Пі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p>
        </p:txBody>
      </p:sp>
      <p:sp>
        <p:nvSpPr>
          <p:cNvPr id="4" name="Місце для дати 3"/>
          <p:cNvSpPr>
            <a:spLocks noGrp="1"/>
          </p:cNvSpPr>
          <p:nvPr>
            <p:ph type="dt" sz="half" idx="10"/>
          </p:nvPr>
        </p:nvSpPr>
        <p:spPr/>
        <p:txBody>
          <a:bodyPr/>
          <a:lstStyle/>
          <a:p>
            <a:fld id="{C90A66AE-81F5-474A-B74B-EE41E9320F19}" type="datetimeFigureOut">
              <a:rPr lang="uk-UA" smtClean="0"/>
              <a:t>14.06.24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C90A66AE-81F5-474A-B74B-EE41E9320F19}" type="datetimeFigureOut">
              <a:rPr lang="uk-UA" smtClean="0"/>
              <a:t>14.06.24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C90A66AE-81F5-474A-B74B-EE41E9320F19}" type="datetimeFigureOut">
              <a:rPr lang="uk-UA" smtClean="0"/>
              <a:t>14.06.24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C90A66AE-81F5-474A-B74B-EE41E9320F19}" type="datetimeFigureOut">
              <a:rPr lang="uk-UA" smtClean="0"/>
              <a:t>14.06.24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uk-UA"/>
              <a:t>Зразок заголовка</a:t>
            </a:r>
          </a:p>
        </p:txBody>
      </p:sp>
      <p:sp>
        <p:nvSpPr>
          <p:cNvPr id="3" name="Місце для тексту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Місце для дати 3"/>
          <p:cNvSpPr>
            <a:spLocks noGrp="1"/>
          </p:cNvSpPr>
          <p:nvPr>
            <p:ph type="dt" sz="half" idx="10"/>
          </p:nvPr>
        </p:nvSpPr>
        <p:spPr/>
        <p:txBody>
          <a:bodyPr/>
          <a:lstStyle/>
          <a:p>
            <a:fld id="{C90A66AE-81F5-474A-B74B-EE41E9320F19}" type="datetimeFigureOut">
              <a:rPr lang="uk-UA" smtClean="0"/>
              <a:t>14.06.24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C90A66AE-81F5-474A-B74B-EE41E9320F19}" type="datetimeFigureOut">
              <a:rPr lang="uk-UA" smtClean="0"/>
              <a:t>14.06.24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uk-UA"/>
              <a:t>Зразок заголовка</a:t>
            </a:r>
          </a:p>
        </p:txBody>
      </p:sp>
      <p:sp>
        <p:nvSpPr>
          <p:cNvPr id="3" name="Місце для тексту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Місце для вмісту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Місце для вмісту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C90A66AE-81F5-474A-B74B-EE41E9320F19}" type="datetimeFigureOut">
              <a:rPr lang="uk-UA" smtClean="0"/>
              <a:t>14.06.24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C90A66AE-81F5-474A-B74B-EE41E9320F19}" type="datetimeFigureOut">
              <a:rPr lang="uk-UA" smtClean="0"/>
              <a:t>14.06.24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C90A66AE-81F5-474A-B74B-EE41E9320F19}" type="datetimeFigureOut">
              <a:rPr lang="uk-UA" smtClean="0"/>
              <a:t>14.06.24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uk-UA"/>
              <a:t>Зразок заголовка</a:t>
            </a:r>
          </a:p>
        </p:txBody>
      </p:sp>
      <p:sp>
        <p:nvSpPr>
          <p:cNvPr id="3" name="Місце для вмісту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t>14.06.24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uk-UA"/>
              <a:t>Зразок заголовка</a:t>
            </a:r>
          </a:p>
        </p:txBody>
      </p:sp>
      <p:sp>
        <p:nvSpPr>
          <p:cNvPr id="3" name="Місце для зображення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Місце для дати 4"/>
          <p:cNvSpPr>
            <a:spLocks noGrp="1"/>
          </p:cNvSpPr>
          <p:nvPr>
            <p:ph type="dt" sz="half" idx="10"/>
          </p:nvPr>
        </p:nvSpPr>
        <p:spPr/>
        <p:txBody>
          <a:bodyPr/>
          <a:lstStyle/>
          <a:p>
            <a:fld id="{C90A66AE-81F5-474A-B74B-EE41E9320F19}" type="datetimeFigureOut">
              <a:rPr lang="uk-UA" smtClean="0"/>
              <a:t>14.06.24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A66AE-81F5-474A-B74B-EE41E9320F19}" type="datetimeFigureOut">
              <a:rPr lang="uk-UA" smtClean="0"/>
              <a:t>14.06.24</a:t>
            </a:fld>
            <a:endParaRPr lang="uk-UA"/>
          </a:p>
        </p:txBody>
      </p:sp>
      <p:sp>
        <p:nvSpPr>
          <p:cNvPr id="5" name="Місце для нижнього колонтитула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F593F-0D5B-4CF0-BEE2-6583C73E7271}"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2.xml"/><Relationship Id="rId4" Type="http://schemas.openxmlformats.org/officeDocument/2006/relationships/image" Target="../media/image6.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15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als.info/feature/39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en.wikipedia.org/wiki/File:Oceania_(centered_orthographic_projection).sv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xinhuanet.com/english/2020-08/04/c_139263389.ht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5.sv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6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528900"/>
            <a:ext cx="7772400" cy="1800200"/>
          </a:xfrm>
        </p:spPr>
        <p:txBody>
          <a:bodyPr>
            <a:normAutofit/>
          </a:bodyPr>
          <a:lstStyle/>
          <a:p>
            <a:pPr>
              <a:lnSpc>
                <a:spcPct val="114000"/>
              </a:lnSpc>
            </a:pPr>
            <a:r>
              <a:rPr lang="en-UA" sz="5200" dirty="0"/>
              <a:t>Граматичні категорії</a:t>
            </a:r>
            <a:br>
              <a:rPr lang="en-UA" sz="5200" dirty="0"/>
            </a:br>
            <a:r>
              <a:rPr lang="en-UA" sz="2400" i="1" dirty="0">
                <a:latin typeface="Calibri" panose="020F0502020204030204" pitchFamily="34" charset="0"/>
                <a:cs typeface="Calibri" panose="020F0502020204030204" pitchFamily="34" charset="0"/>
              </a:rPr>
              <a:t>Данило Мисак</a:t>
            </a:r>
            <a:endParaRPr lang="uk-UA" sz="24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052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Граматичні категорії: приклад</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16324"/>
          </a:xfrm>
        </p:spPr>
        <p:txBody>
          <a:bodyPr>
            <a:noAutofit/>
          </a:bodyPr>
          <a:lstStyle/>
          <a:p>
            <a:pPr marL="0" indent="0">
              <a:buNone/>
            </a:pPr>
            <a:r>
              <a:rPr lang="en-US" dirty="0" err="1"/>
              <a:t>Який</a:t>
            </a:r>
            <a:r>
              <a:rPr lang="en-US" dirty="0"/>
              <a:t> </a:t>
            </a:r>
            <a:r>
              <a:rPr lang="en-US" dirty="0" err="1">
                <a:solidFill>
                  <a:srgbClr val="C00000"/>
                </a:solidFill>
              </a:rPr>
              <a:t>час</a:t>
            </a:r>
            <a:r>
              <a:rPr lang="en-US" dirty="0"/>
              <a:t> </a:t>
            </a:r>
            <a:r>
              <a:rPr lang="en-US" dirty="0" err="1"/>
              <a:t>має</a:t>
            </a:r>
            <a:r>
              <a:rPr lang="en-US" dirty="0"/>
              <a:t> </a:t>
            </a:r>
            <a:r>
              <a:rPr lang="en-US" dirty="0" err="1"/>
              <a:t>дієслово</a:t>
            </a:r>
            <a:r>
              <a:rPr lang="en-US" dirty="0"/>
              <a:t> …</a:t>
            </a:r>
            <a:br>
              <a:rPr lang="en-US" dirty="0"/>
            </a:br>
            <a:r>
              <a:rPr lang="en-US" dirty="0" err="1"/>
              <a:t>у</a:t>
            </a:r>
            <a:r>
              <a:rPr lang="en-US" dirty="0"/>
              <a:t> </a:t>
            </a:r>
            <a:r>
              <a:rPr lang="en-US" dirty="0" err="1"/>
              <a:t>реченні</a:t>
            </a:r>
            <a:r>
              <a:rPr lang="en-US" dirty="0"/>
              <a:t> …?</a:t>
            </a:r>
          </a:p>
          <a:p>
            <a:pPr marL="0" indent="0">
              <a:buNone/>
            </a:pPr>
            <a:endParaRPr lang="en-US" sz="400" dirty="0"/>
          </a:p>
          <a:p>
            <a:pPr marL="0" indent="0">
              <a:buNone/>
            </a:pPr>
            <a:r>
              <a:rPr lang="en-US" dirty="0"/>
              <a:t>— </a:t>
            </a:r>
            <a:r>
              <a:rPr lang="en-US" dirty="0" err="1">
                <a:solidFill>
                  <a:schemeClr val="accent6">
                    <a:lumMod val="50000"/>
                  </a:schemeClr>
                </a:solidFill>
              </a:rPr>
              <a:t>минулий</a:t>
            </a:r>
            <a:endParaRPr lang="en-US" dirty="0">
              <a:solidFill>
                <a:schemeClr val="accent6">
                  <a:lumMod val="50000"/>
                </a:schemeClr>
              </a:solidFill>
            </a:endParaRPr>
          </a:p>
          <a:p>
            <a:pPr marL="0" indent="0">
              <a:buNone/>
            </a:pPr>
            <a:r>
              <a:rPr lang="en-US" dirty="0"/>
              <a:t>— </a:t>
            </a:r>
            <a:r>
              <a:rPr lang="en-US" dirty="0" err="1">
                <a:solidFill>
                  <a:schemeClr val="accent6">
                    <a:lumMod val="50000"/>
                  </a:schemeClr>
                </a:solidFill>
              </a:rPr>
              <a:t>теперішній</a:t>
            </a:r>
            <a:endParaRPr lang="en-US" dirty="0">
              <a:solidFill>
                <a:schemeClr val="accent6">
                  <a:lumMod val="50000"/>
                </a:schemeClr>
              </a:solidFill>
            </a:endParaRPr>
          </a:p>
          <a:p>
            <a:pPr marL="0" indent="0">
              <a:buNone/>
            </a:pPr>
            <a:r>
              <a:rPr lang="en-US" dirty="0"/>
              <a:t>— </a:t>
            </a:r>
            <a:r>
              <a:rPr lang="en-US" dirty="0" err="1">
                <a:solidFill>
                  <a:schemeClr val="accent6">
                    <a:lumMod val="50000"/>
                  </a:schemeClr>
                </a:solidFill>
              </a:rPr>
              <a:t>майбутній</a:t>
            </a:r>
            <a:endParaRPr lang="uk-UA" dirty="0">
              <a:solidFill>
                <a:schemeClr val="accent6">
                  <a:lumMod val="50000"/>
                </a:schemeClr>
              </a:solidFill>
            </a:endParaRPr>
          </a:p>
        </p:txBody>
      </p:sp>
    </p:spTree>
    <p:extLst>
      <p:ext uri="{BB962C8B-B14F-4D97-AF65-F5344CB8AC3E}">
        <p14:creationId xmlns:p14="http://schemas.microsoft.com/office/powerpoint/2010/main" val="189909576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3559930791"/>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1108912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090849930"/>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23599857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965210677"/>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18566330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2138586797"/>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108926797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541649432"/>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33871733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575630801"/>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31387534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3393959993"/>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31706135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475953103"/>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7305237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683916956"/>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r>
                        <a:rPr lang="en-UA" sz="2400" b="1" dirty="0">
                          <a:solidFill>
                            <a:srgbClr val="FF0000"/>
                          </a:solidFill>
                        </a:rPr>
                        <a:t>✗</a:t>
                      </a: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153219663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50327095"/>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r>
                        <a:rPr lang="en-UA" sz="2400" b="1" dirty="0">
                          <a:solidFill>
                            <a:srgbClr val="FF0000"/>
                          </a:solidFill>
                        </a:rPr>
                        <a:t>✗</a:t>
                      </a:r>
                      <a:endParaRPr lang="en-UA" sz="2400" b="0" dirty="0"/>
                    </a:p>
                  </a:txBody>
                  <a:tcPr anchor="ctr"/>
                </a:tc>
                <a:tc>
                  <a:txBody>
                    <a:bodyPr/>
                    <a:lstStyle/>
                    <a:p>
                      <a:pPr algn="ctr"/>
                      <a:r>
                        <a:rPr lang="en-UA" sz="2400" b="1" dirty="0">
                          <a:solidFill>
                            <a:srgbClr val="FF0000"/>
                          </a:solidFill>
                        </a:rPr>
                        <a:t>✗</a:t>
                      </a: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3136981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Граматичні категорії: приклад</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88332"/>
          </a:xfrm>
        </p:spPr>
        <p:txBody>
          <a:bodyPr>
            <a:noAutofit/>
          </a:bodyPr>
          <a:lstStyle/>
          <a:p>
            <a:pPr marL="0" indent="0">
              <a:buNone/>
            </a:pPr>
            <a:r>
              <a:rPr lang="en-US" dirty="0" err="1"/>
              <a:t>Який</a:t>
            </a:r>
            <a:r>
              <a:rPr lang="en-US" dirty="0"/>
              <a:t> </a:t>
            </a:r>
            <a:r>
              <a:rPr lang="en-US" dirty="0" err="1">
                <a:solidFill>
                  <a:srgbClr val="C00000"/>
                </a:solidFill>
              </a:rPr>
              <a:t>час</a:t>
            </a:r>
            <a:r>
              <a:rPr lang="en-US" dirty="0"/>
              <a:t> </a:t>
            </a:r>
            <a:r>
              <a:rPr lang="en-US" dirty="0" err="1"/>
              <a:t>має</a:t>
            </a:r>
            <a:r>
              <a:rPr lang="en-US" dirty="0"/>
              <a:t> </a:t>
            </a:r>
            <a:r>
              <a:rPr lang="en-US" dirty="0" err="1"/>
              <a:t>дієслово</a:t>
            </a:r>
            <a:r>
              <a:rPr lang="en-US" dirty="0"/>
              <a:t> «</a:t>
            </a:r>
            <a:r>
              <a:rPr lang="en-US" dirty="0" err="1"/>
              <a:t>йду</a:t>
            </a:r>
            <a:r>
              <a:rPr lang="en-US" dirty="0"/>
              <a:t>» </a:t>
            </a:r>
            <a:r>
              <a:rPr lang="en-US" dirty="0" err="1"/>
              <a:t>у</a:t>
            </a:r>
            <a:r>
              <a:rPr lang="en-US" dirty="0"/>
              <a:t> </a:t>
            </a:r>
            <a:r>
              <a:rPr lang="en-US" dirty="0" err="1"/>
              <a:t>реченні</a:t>
            </a:r>
            <a:r>
              <a:rPr lang="en-US" dirty="0"/>
              <a:t> «</a:t>
            </a:r>
            <a:r>
              <a:rPr lang="en-US" dirty="0" err="1"/>
              <a:t>Я</a:t>
            </a:r>
            <a:r>
              <a:rPr lang="en-US" dirty="0"/>
              <a:t> </a:t>
            </a:r>
            <a:r>
              <a:rPr lang="en-US" dirty="0" err="1"/>
              <a:t>йду</a:t>
            </a:r>
            <a:r>
              <a:rPr lang="en-US" dirty="0"/>
              <a:t> </a:t>
            </a:r>
            <a:r>
              <a:rPr lang="en-US" dirty="0" err="1"/>
              <a:t>до</a:t>
            </a:r>
            <a:r>
              <a:rPr lang="en-US" dirty="0"/>
              <a:t> </a:t>
            </a:r>
            <a:r>
              <a:rPr lang="en-US" dirty="0" err="1"/>
              <a:t>школи</a:t>
            </a:r>
            <a:r>
              <a:rPr lang="en-US" dirty="0"/>
              <a:t>»?</a:t>
            </a:r>
          </a:p>
          <a:p>
            <a:pPr marL="0" indent="0">
              <a:buNone/>
            </a:pPr>
            <a:endParaRPr lang="en-US" sz="400" dirty="0"/>
          </a:p>
          <a:p>
            <a:pPr marL="0" indent="0">
              <a:buNone/>
            </a:pPr>
            <a:r>
              <a:rPr lang="en-US" dirty="0"/>
              <a:t>— </a:t>
            </a:r>
            <a:r>
              <a:rPr lang="en-US" strike="sngStrike" dirty="0" err="1">
                <a:solidFill>
                  <a:schemeClr val="accent6">
                    <a:lumMod val="40000"/>
                    <a:lumOff val="60000"/>
                  </a:schemeClr>
                </a:solidFill>
              </a:rPr>
              <a:t>минулий</a:t>
            </a:r>
            <a:endParaRPr lang="en-US" strike="sngStrike" dirty="0">
              <a:solidFill>
                <a:schemeClr val="accent6">
                  <a:lumMod val="40000"/>
                  <a:lumOff val="60000"/>
                </a:schemeClr>
              </a:solidFill>
            </a:endParaRPr>
          </a:p>
          <a:p>
            <a:pPr marL="0" indent="0">
              <a:buNone/>
            </a:pPr>
            <a:r>
              <a:rPr lang="en-US" dirty="0"/>
              <a:t>— </a:t>
            </a:r>
            <a:r>
              <a:rPr lang="en-US" dirty="0" err="1">
                <a:solidFill>
                  <a:schemeClr val="accent6">
                    <a:lumMod val="50000"/>
                  </a:schemeClr>
                </a:solidFill>
              </a:rPr>
              <a:t>теперішній</a:t>
            </a:r>
            <a:endParaRPr lang="en-US" dirty="0">
              <a:solidFill>
                <a:schemeClr val="accent6">
                  <a:lumMod val="50000"/>
                </a:schemeClr>
              </a:solidFill>
            </a:endParaRPr>
          </a:p>
          <a:p>
            <a:pPr marL="0" indent="0">
              <a:buNone/>
            </a:pPr>
            <a:r>
              <a:rPr lang="en-US" dirty="0"/>
              <a:t>— </a:t>
            </a:r>
            <a:r>
              <a:rPr lang="en-US" strike="sngStrike" dirty="0" err="1">
                <a:solidFill>
                  <a:schemeClr val="accent6">
                    <a:lumMod val="40000"/>
                    <a:lumOff val="60000"/>
                  </a:schemeClr>
                </a:solidFill>
              </a:rPr>
              <a:t>майбутній</a:t>
            </a:r>
            <a:endParaRPr lang="uk-UA" strike="sngStrike" dirty="0">
              <a:solidFill>
                <a:schemeClr val="accent6">
                  <a:lumMod val="40000"/>
                  <a:lumOff val="60000"/>
                </a:schemeClr>
              </a:solidFill>
            </a:endParaRPr>
          </a:p>
        </p:txBody>
      </p:sp>
    </p:spTree>
    <p:extLst>
      <p:ext uri="{BB962C8B-B14F-4D97-AF65-F5344CB8AC3E}">
        <p14:creationId xmlns:p14="http://schemas.microsoft.com/office/powerpoint/2010/main" val="29874089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337863018"/>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solidFill>
                      <a:schemeClr val="accent6">
                        <a:lumMod val="60000"/>
                        <a:lumOff val="40000"/>
                      </a:schemeClr>
                    </a:solidFill>
                  </a:tcP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solidFill>
                      <a:schemeClr val="accent6">
                        <a:lumMod val="60000"/>
                        <a:lumOff val="40000"/>
                      </a:schemeClr>
                    </a:solidFill>
                  </a:tcP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r>
                        <a:rPr lang="en-UA" sz="2400" b="1" dirty="0">
                          <a:solidFill>
                            <a:srgbClr val="FF0000"/>
                          </a:solidFill>
                        </a:rPr>
                        <a:t>✗</a:t>
                      </a:r>
                      <a:endParaRPr lang="en-UA" sz="2400" b="0" dirty="0"/>
                    </a:p>
                  </a:txBody>
                  <a:tcPr anchor="ctr"/>
                </a:tc>
                <a:tc>
                  <a:txBody>
                    <a:bodyPr/>
                    <a:lstStyle/>
                    <a:p>
                      <a:pPr algn="ctr"/>
                      <a:r>
                        <a:rPr lang="en-UA" sz="2400" b="1" dirty="0">
                          <a:solidFill>
                            <a:srgbClr val="FF0000"/>
                          </a:solidFill>
                        </a:rPr>
                        <a:t>✗</a:t>
                      </a:r>
                      <a:endParaRPr lang="en-UA" sz="2400" b="0" dirty="0"/>
                    </a:p>
                  </a:txBody>
                  <a:tcPr anchor="ctr"/>
                </a:tc>
                <a:extLst>
                  <a:ext uri="{0D108BD9-81ED-4DB2-BD59-A6C34878D82A}">
                    <a16:rowId xmlns:a16="http://schemas.microsoft.com/office/drawing/2014/main" val="809496774"/>
                  </a:ext>
                </a:extLst>
              </a:tr>
            </a:tbl>
          </a:graphicData>
        </a:graphic>
      </p:graphicFrame>
      <p:sp>
        <p:nvSpPr>
          <p:cNvPr id="2" name="TextBox 1">
            <a:extLst>
              <a:ext uri="{FF2B5EF4-FFF2-40B4-BE49-F238E27FC236}">
                <a16:creationId xmlns:a16="http://schemas.microsoft.com/office/drawing/2014/main" id="{DC64C35E-FF74-F201-33FC-19368A96A364}"/>
              </a:ext>
            </a:extLst>
          </p:cNvPr>
          <p:cNvSpPr txBox="1"/>
          <p:nvPr/>
        </p:nvSpPr>
        <p:spPr>
          <a:xfrm>
            <a:off x="6778053" y="2407488"/>
            <a:ext cx="2042419" cy="461665"/>
          </a:xfrm>
          <a:prstGeom prst="rect">
            <a:avLst/>
          </a:prstGeom>
          <a:noFill/>
        </p:spPr>
        <p:txBody>
          <a:bodyPr wrap="none" rtlCol="0">
            <a:spAutoFit/>
          </a:bodyPr>
          <a:lstStyle/>
          <a:p>
            <a:r>
              <a:rPr lang="en-UA" sz="2400" dirty="0">
                <a:solidFill>
                  <a:schemeClr val="accent6"/>
                </a:solidFill>
              </a:rPr>
              <a:t>«синтаксичні»</a:t>
            </a:r>
          </a:p>
        </p:txBody>
      </p:sp>
    </p:spTree>
    <p:extLst>
      <p:ext uri="{BB962C8B-B14F-4D97-AF65-F5344CB8AC3E}">
        <p14:creationId xmlns:p14="http://schemas.microsoft.com/office/powerpoint/2010/main" val="11873048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3572664156"/>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solidFill>
                      <a:schemeClr val="accent6">
                        <a:lumMod val="60000"/>
                        <a:lumOff val="40000"/>
                      </a:schemeClr>
                    </a:solidFill>
                  </a:tcP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solidFill>
                      <a:schemeClr val="accent6">
                        <a:lumMod val="60000"/>
                        <a:lumOff val="40000"/>
                      </a:schemeClr>
                    </a:solidFill>
                  </a:tcP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r>
                        <a:rPr lang="en-UA" sz="2400" b="1" dirty="0">
                          <a:solidFill>
                            <a:srgbClr val="FF0000"/>
                          </a:solidFill>
                        </a:rPr>
                        <a:t>✗</a:t>
                      </a:r>
                      <a:endParaRPr lang="en-UA" sz="2400" b="0" dirty="0"/>
                    </a:p>
                  </a:txBody>
                  <a:tcPr anchor="ctr"/>
                </a:tc>
                <a:tc>
                  <a:txBody>
                    <a:bodyPr/>
                    <a:lstStyle/>
                    <a:p>
                      <a:pPr algn="ctr"/>
                      <a:r>
                        <a:rPr lang="en-UA" sz="2400" b="1" dirty="0">
                          <a:solidFill>
                            <a:srgbClr val="FF0000"/>
                          </a:solidFill>
                        </a:rPr>
                        <a:t>✗</a:t>
                      </a:r>
                      <a:endParaRPr lang="en-UA" sz="2400" b="0" dirty="0"/>
                    </a:p>
                  </a:txBody>
                  <a:tcPr anchor="ctr"/>
                </a:tc>
                <a:extLst>
                  <a:ext uri="{0D108BD9-81ED-4DB2-BD59-A6C34878D82A}">
                    <a16:rowId xmlns:a16="http://schemas.microsoft.com/office/drawing/2014/main" val="809496774"/>
                  </a:ext>
                </a:extLst>
              </a:tr>
            </a:tbl>
          </a:graphicData>
        </a:graphic>
      </p:graphicFrame>
      <p:sp>
        <p:nvSpPr>
          <p:cNvPr id="2" name="TextBox 1">
            <a:extLst>
              <a:ext uri="{FF2B5EF4-FFF2-40B4-BE49-F238E27FC236}">
                <a16:creationId xmlns:a16="http://schemas.microsoft.com/office/drawing/2014/main" id="{DC64C35E-FF74-F201-33FC-19368A96A364}"/>
              </a:ext>
            </a:extLst>
          </p:cNvPr>
          <p:cNvSpPr txBox="1"/>
          <p:nvPr/>
        </p:nvSpPr>
        <p:spPr>
          <a:xfrm>
            <a:off x="6778053" y="2407488"/>
            <a:ext cx="2042419" cy="461665"/>
          </a:xfrm>
          <a:prstGeom prst="rect">
            <a:avLst/>
          </a:prstGeom>
          <a:noFill/>
        </p:spPr>
        <p:txBody>
          <a:bodyPr wrap="none" rtlCol="0">
            <a:spAutoFit/>
          </a:bodyPr>
          <a:lstStyle/>
          <a:p>
            <a:r>
              <a:rPr lang="en-UA" sz="2400" dirty="0">
                <a:solidFill>
                  <a:schemeClr val="accent6"/>
                </a:solidFill>
              </a:rPr>
              <a:t>«синтаксичні»</a:t>
            </a:r>
          </a:p>
        </p:txBody>
      </p:sp>
      <p:sp>
        <p:nvSpPr>
          <p:cNvPr id="4" name="TextBox 3">
            <a:extLst>
              <a:ext uri="{FF2B5EF4-FFF2-40B4-BE49-F238E27FC236}">
                <a16:creationId xmlns:a16="http://schemas.microsoft.com/office/drawing/2014/main" id="{974000A5-55FB-9707-5184-28038CE7BC3D}"/>
              </a:ext>
            </a:extLst>
          </p:cNvPr>
          <p:cNvSpPr txBox="1"/>
          <p:nvPr/>
        </p:nvSpPr>
        <p:spPr>
          <a:xfrm>
            <a:off x="6778053" y="2983552"/>
            <a:ext cx="1967013" cy="461665"/>
          </a:xfrm>
          <a:prstGeom prst="rect">
            <a:avLst/>
          </a:prstGeom>
          <a:noFill/>
        </p:spPr>
        <p:txBody>
          <a:bodyPr wrap="none" rtlCol="0">
            <a:spAutoFit/>
          </a:bodyPr>
          <a:lstStyle/>
          <a:p>
            <a:r>
              <a:rPr lang="en-UA" sz="2400" dirty="0">
                <a:solidFill>
                  <a:schemeClr val="accent3"/>
                </a:solidFill>
              </a:rPr>
              <a:t>«семантичні»</a:t>
            </a:r>
          </a:p>
        </p:txBody>
      </p:sp>
    </p:spTree>
    <p:extLst>
      <p:ext uri="{BB962C8B-B14F-4D97-AF65-F5344CB8AC3E}">
        <p14:creationId xmlns:p14="http://schemas.microsoft.com/office/powerpoint/2010/main" val="10585237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893477675"/>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solidFill>
                      <a:schemeClr val="accent6">
                        <a:lumMod val="60000"/>
                        <a:lumOff val="40000"/>
                      </a:schemeClr>
                    </a:solidFill>
                  </a:tcP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6">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solidFill>
                      <a:schemeClr val="accent6">
                        <a:lumMod val="60000"/>
                        <a:lumOff val="40000"/>
                      </a:schemeClr>
                    </a:solidFill>
                  </a:tcP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solidFill>
                      <a:schemeClr val="accent3">
                        <a:lumMod val="60000"/>
                        <a:lumOff val="40000"/>
                      </a:schemeClr>
                    </a:solidFill>
                  </a:tcP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solidFill>
                      <a:schemeClr val="bg1">
                        <a:lumMod val="75000"/>
                      </a:schemeClr>
                    </a:solidFill>
                  </a:tcPr>
                </a:tc>
                <a:tc>
                  <a:txBody>
                    <a:bodyPr/>
                    <a:lstStyle/>
                    <a:p>
                      <a:pPr algn="ctr"/>
                      <a:r>
                        <a:rPr lang="en-UA" sz="2400" b="1" dirty="0">
                          <a:solidFill>
                            <a:srgbClr val="FF0000"/>
                          </a:solidFill>
                        </a:rPr>
                        <a:t>✗</a:t>
                      </a:r>
                      <a:endParaRPr lang="en-UA" sz="2400" b="0" dirty="0"/>
                    </a:p>
                  </a:txBody>
                  <a:tcPr anchor="ctr">
                    <a:solidFill>
                      <a:schemeClr val="bg1">
                        <a:lumMod val="75000"/>
                      </a:schemeClr>
                    </a:solidFill>
                  </a:tcPr>
                </a:tc>
                <a:tc>
                  <a:txBody>
                    <a:bodyPr/>
                    <a:lstStyle/>
                    <a:p>
                      <a:pPr algn="ctr"/>
                      <a:r>
                        <a:rPr lang="en-UA" sz="2400" b="1" dirty="0">
                          <a:solidFill>
                            <a:srgbClr val="FF0000"/>
                          </a:solidFill>
                        </a:rPr>
                        <a:t>✗</a:t>
                      </a:r>
                      <a:endParaRPr lang="en-UA" sz="2400" b="0" dirty="0"/>
                    </a:p>
                  </a:txBody>
                  <a:tcPr anchor="ctr">
                    <a:solidFill>
                      <a:schemeClr val="bg1">
                        <a:lumMod val="75000"/>
                      </a:schemeClr>
                    </a:solidFill>
                  </a:tcPr>
                </a:tc>
                <a:extLst>
                  <a:ext uri="{0D108BD9-81ED-4DB2-BD59-A6C34878D82A}">
                    <a16:rowId xmlns:a16="http://schemas.microsoft.com/office/drawing/2014/main" val="809496774"/>
                  </a:ext>
                </a:extLst>
              </a:tr>
            </a:tbl>
          </a:graphicData>
        </a:graphic>
      </p:graphicFrame>
      <p:sp>
        <p:nvSpPr>
          <p:cNvPr id="2" name="TextBox 1">
            <a:extLst>
              <a:ext uri="{FF2B5EF4-FFF2-40B4-BE49-F238E27FC236}">
                <a16:creationId xmlns:a16="http://schemas.microsoft.com/office/drawing/2014/main" id="{DC64C35E-FF74-F201-33FC-19368A96A364}"/>
              </a:ext>
            </a:extLst>
          </p:cNvPr>
          <p:cNvSpPr txBox="1"/>
          <p:nvPr/>
        </p:nvSpPr>
        <p:spPr>
          <a:xfrm>
            <a:off x="6778053" y="2407488"/>
            <a:ext cx="2042419" cy="461665"/>
          </a:xfrm>
          <a:prstGeom prst="rect">
            <a:avLst/>
          </a:prstGeom>
          <a:noFill/>
        </p:spPr>
        <p:txBody>
          <a:bodyPr wrap="none" rtlCol="0">
            <a:spAutoFit/>
          </a:bodyPr>
          <a:lstStyle/>
          <a:p>
            <a:r>
              <a:rPr lang="en-UA" sz="2400" dirty="0">
                <a:solidFill>
                  <a:schemeClr val="accent6"/>
                </a:solidFill>
              </a:rPr>
              <a:t>«синтаксичні»</a:t>
            </a:r>
          </a:p>
        </p:txBody>
      </p:sp>
      <p:sp>
        <p:nvSpPr>
          <p:cNvPr id="4" name="TextBox 3">
            <a:extLst>
              <a:ext uri="{FF2B5EF4-FFF2-40B4-BE49-F238E27FC236}">
                <a16:creationId xmlns:a16="http://schemas.microsoft.com/office/drawing/2014/main" id="{974000A5-55FB-9707-5184-28038CE7BC3D}"/>
              </a:ext>
            </a:extLst>
          </p:cNvPr>
          <p:cNvSpPr txBox="1"/>
          <p:nvPr/>
        </p:nvSpPr>
        <p:spPr>
          <a:xfrm>
            <a:off x="6778053" y="2983552"/>
            <a:ext cx="1967013" cy="461665"/>
          </a:xfrm>
          <a:prstGeom prst="rect">
            <a:avLst/>
          </a:prstGeom>
          <a:noFill/>
        </p:spPr>
        <p:txBody>
          <a:bodyPr wrap="none" rtlCol="0">
            <a:spAutoFit/>
          </a:bodyPr>
          <a:lstStyle/>
          <a:p>
            <a:r>
              <a:rPr lang="en-UA" sz="2400" dirty="0">
                <a:solidFill>
                  <a:schemeClr val="accent3"/>
                </a:solidFill>
              </a:rPr>
              <a:t>«семантичні»</a:t>
            </a:r>
          </a:p>
        </p:txBody>
      </p:sp>
      <p:sp>
        <p:nvSpPr>
          <p:cNvPr id="5" name="TextBox 4">
            <a:extLst>
              <a:ext uri="{FF2B5EF4-FFF2-40B4-BE49-F238E27FC236}">
                <a16:creationId xmlns:a16="http://schemas.microsoft.com/office/drawing/2014/main" id="{FDCEA047-5A7C-0006-9001-F522855AB3CE}"/>
              </a:ext>
            </a:extLst>
          </p:cNvPr>
          <p:cNvSpPr txBox="1"/>
          <p:nvPr/>
        </p:nvSpPr>
        <p:spPr>
          <a:xfrm>
            <a:off x="6781451" y="5863872"/>
            <a:ext cx="2008242" cy="461665"/>
          </a:xfrm>
          <a:prstGeom prst="rect">
            <a:avLst/>
          </a:prstGeom>
          <a:noFill/>
        </p:spPr>
        <p:txBody>
          <a:bodyPr wrap="none" rtlCol="0">
            <a:spAutoFit/>
          </a:bodyPr>
          <a:lstStyle/>
          <a:p>
            <a:r>
              <a:rPr lang="en-UA" sz="2400" dirty="0">
                <a:solidFill>
                  <a:schemeClr val="bg1">
                    <a:lumMod val="50000"/>
                  </a:schemeClr>
                </a:solidFill>
              </a:rPr>
              <a:t>«шифтерний»</a:t>
            </a:r>
          </a:p>
        </p:txBody>
      </p:sp>
    </p:spTree>
    <p:extLst>
      <p:ext uri="{BB962C8B-B14F-4D97-AF65-F5344CB8AC3E}">
        <p14:creationId xmlns:p14="http://schemas.microsoft.com/office/powerpoint/2010/main" val="174930273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комітатив</a:t>
            </a:r>
            <a:br>
              <a:rPr lang="en-UA" dirty="0"/>
            </a:br>
            <a:r>
              <a:rPr lang="en-UA" sz="2000" dirty="0"/>
              <a:t>comitative case</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Угорська</a:t>
            </a:r>
            <a:r>
              <a:rPr lang="en-US" sz="2400" i="1" dirty="0"/>
              <a:t>:</a:t>
            </a:r>
          </a:p>
          <a:p>
            <a:pPr marL="0" indent="0">
              <a:lnSpc>
                <a:spcPct val="150000"/>
              </a:lnSpc>
              <a:buNone/>
            </a:pPr>
            <a:r>
              <a:rPr lang="en-GB" sz="2400" dirty="0" err="1"/>
              <a:t>Gyerek</a:t>
            </a:r>
            <a:r>
              <a:rPr lang="en-GB" sz="2400" dirty="0" err="1">
                <a:solidFill>
                  <a:schemeClr val="accent2"/>
                </a:solidFill>
              </a:rPr>
              <a:t>estül</a:t>
            </a:r>
            <a:r>
              <a:rPr lang="en-GB" sz="2400" dirty="0"/>
              <a:t> </a:t>
            </a:r>
            <a:r>
              <a:rPr lang="en-GB" sz="2400" dirty="0" err="1"/>
              <a:t>mentek</a:t>
            </a:r>
            <a:r>
              <a:rPr lang="en-GB" sz="2400" dirty="0"/>
              <a:t> </a:t>
            </a:r>
            <a:r>
              <a:rPr lang="en-GB" sz="2400" dirty="0" err="1"/>
              <a:t>nyaralni</a:t>
            </a:r>
            <a:r>
              <a:rPr lang="en-GB" sz="2400" dirty="0"/>
              <a:t>.</a:t>
            </a:r>
            <a:endParaRPr lang="en-US" sz="2400" dirty="0">
              <a:solidFill>
                <a:schemeClr val="accent2"/>
              </a:solidFill>
            </a:endParaRPr>
          </a:p>
          <a:p>
            <a:pPr marL="0" indent="0">
              <a:spcBef>
                <a:spcPts val="0"/>
              </a:spcBef>
              <a:buNone/>
            </a:pPr>
            <a:r>
              <a:rPr lang="en-UA" sz="1400" dirty="0"/>
              <a:t>дитина-</a:t>
            </a:r>
            <a:r>
              <a:rPr lang="en-UA" sz="1400" dirty="0">
                <a:solidFill>
                  <a:schemeClr val="accent2"/>
                </a:solidFill>
              </a:rPr>
              <a:t>комітатив</a:t>
            </a:r>
            <a:r>
              <a:rPr lang="en-UA" sz="1400" dirty="0"/>
              <a:t>     поїхали           відпустка</a:t>
            </a:r>
          </a:p>
          <a:p>
            <a:pPr marL="0" indent="0">
              <a:lnSpc>
                <a:spcPct val="150000"/>
              </a:lnSpc>
              <a:buNone/>
            </a:pPr>
            <a:r>
              <a:rPr lang="en-GB" sz="2400" dirty="0" err="1"/>
              <a:t>Вони</a:t>
            </a:r>
            <a:r>
              <a:rPr lang="en-GB" sz="2400" dirty="0"/>
              <a:t> </a:t>
            </a:r>
            <a:r>
              <a:rPr lang="en-GB" sz="2400" dirty="0" err="1"/>
              <a:t>поїхали</a:t>
            </a:r>
            <a:r>
              <a:rPr lang="en-GB" sz="2400" dirty="0"/>
              <a:t> </a:t>
            </a:r>
            <a:r>
              <a:rPr lang="en-GB" sz="2400" dirty="0" err="1"/>
              <a:t>у</a:t>
            </a:r>
            <a:r>
              <a:rPr lang="en-GB" sz="2400" dirty="0"/>
              <a:t> </a:t>
            </a:r>
            <a:r>
              <a:rPr lang="en-GB" sz="2400" dirty="0" err="1"/>
              <a:t>відпустку</a:t>
            </a:r>
            <a:r>
              <a:rPr lang="en-GB" sz="2400" dirty="0"/>
              <a:t> </a:t>
            </a:r>
            <a:r>
              <a:rPr lang="en-GB" sz="2400" dirty="0" err="1">
                <a:solidFill>
                  <a:schemeClr val="accent2"/>
                </a:solidFill>
              </a:rPr>
              <a:t>із</a:t>
            </a:r>
            <a:r>
              <a:rPr lang="en-GB" sz="2400" dirty="0"/>
              <a:t> </a:t>
            </a:r>
            <a:r>
              <a:rPr lang="en-GB" sz="2400" dirty="0" err="1"/>
              <a:t>дитиною</a:t>
            </a:r>
            <a:r>
              <a:rPr lang="en-GB" sz="2400" dirty="0"/>
              <a:t> </a:t>
            </a:r>
            <a:r>
              <a:rPr lang="en-GB" sz="2400" dirty="0">
                <a:solidFill>
                  <a:schemeClr val="bg1">
                    <a:lumMod val="50000"/>
                  </a:schemeClr>
                </a:solidFill>
              </a:rPr>
              <a:t>(</a:t>
            </a:r>
            <a:r>
              <a:rPr lang="en-GB" sz="2400" dirty="0" err="1">
                <a:solidFill>
                  <a:schemeClr val="bg1">
                    <a:lumMod val="50000"/>
                  </a:schemeClr>
                </a:solidFill>
              </a:rPr>
              <a:t>або</a:t>
            </a:r>
            <a:r>
              <a:rPr lang="en-GB" sz="2400" dirty="0">
                <a:solidFill>
                  <a:schemeClr val="bg1">
                    <a:lumMod val="50000"/>
                  </a:schemeClr>
                </a:solidFill>
              </a:rPr>
              <a:t> </a:t>
            </a:r>
            <a:r>
              <a:rPr lang="en-GB" sz="2400" dirty="0" err="1">
                <a:solidFill>
                  <a:schemeClr val="bg1">
                    <a:lumMod val="50000"/>
                  </a:schemeClr>
                </a:solidFill>
              </a:rPr>
              <a:t>дітьми</a:t>
            </a:r>
            <a:r>
              <a:rPr lang="en-GB" sz="2400" dirty="0">
                <a:solidFill>
                  <a:schemeClr val="bg1">
                    <a:lumMod val="50000"/>
                  </a:schemeClr>
                </a:solidFill>
              </a:rPr>
              <a:t>)</a:t>
            </a:r>
            <a:r>
              <a:rPr lang="en-GB" sz="2400" dirty="0"/>
              <a:t>.</a:t>
            </a:r>
          </a:p>
        </p:txBody>
      </p:sp>
    </p:spTree>
    <p:extLst>
      <p:ext uri="{BB962C8B-B14F-4D97-AF65-F5344CB8AC3E}">
        <p14:creationId xmlns:p14="http://schemas.microsoft.com/office/powerpoint/2010/main" val="42069337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комітатив</a:t>
            </a:r>
            <a:br>
              <a:rPr lang="en-UA" dirty="0"/>
            </a:br>
            <a:r>
              <a:rPr lang="en-UA" sz="2000" dirty="0"/>
              <a:t>comitative case</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Угорська</a:t>
            </a:r>
            <a:r>
              <a:rPr lang="en-US" sz="2400" i="1" dirty="0"/>
              <a:t>:</a:t>
            </a:r>
          </a:p>
          <a:p>
            <a:pPr marL="0" indent="0">
              <a:lnSpc>
                <a:spcPct val="150000"/>
              </a:lnSpc>
              <a:buNone/>
            </a:pPr>
            <a:r>
              <a:rPr lang="en-GB" sz="2400" dirty="0" err="1"/>
              <a:t>Gyerek</a:t>
            </a:r>
            <a:r>
              <a:rPr lang="en-GB" sz="2400" dirty="0" err="1">
                <a:solidFill>
                  <a:schemeClr val="accent2"/>
                </a:solidFill>
              </a:rPr>
              <a:t>estül</a:t>
            </a:r>
            <a:r>
              <a:rPr lang="en-GB" sz="2400" dirty="0"/>
              <a:t> </a:t>
            </a:r>
            <a:r>
              <a:rPr lang="en-GB" sz="2400" dirty="0" err="1"/>
              <a:t>mentek</a:t>
            </a:r>
            <a:r>
              <a:rPr lang="en-GB" sz="2400" dirty="0"/>
              <a:t> </a:t>
            </a:r>
            <a:r>
              <a:rPr lang="en-GB" sz="2400" dirty="0" err="1"/>
              <a:t>nyaralni</a:t>
            </a:r>
            <a:r>
              <a:rPr lang="en-GB" sz="2400" dirty="0"/>
              <a:t>.</a:t>
            </a:r>
            <a:endParaRPr lang="en-US" sz="2400" dirty="0">
              <a:solidFill>
                <a:schemeClr val="accent2"/>
              </a:solidFill>
            </a:endParaRPr>
          </a:p>
          <a:p>
            <a:pPr marL="0" indent="0">
              <a:spcBef>
                <a:spcPts val="0"/>
              </a:spcBef>
              <a:buNone/>
            </a:pPr>
            <a:r>
              <a:rPr lang="en-UA" sz="1400" dirty="0"/>
              <a:t>дитина-</a:t>
            </a:r>
            <a:r>
              <a:rPr lang="en-UA" sz="1400" dirty="0">
                <a:solidFill>
                  <a:schemeClr val="accent2"/>
                </a:solidFill>
              </a:rPr>
              <a:t>комітатив</a:t>
            </a:r>
            <a:r>
              <a:rPr lang="en-UA" sz="1400" dirty="0"/>
              <a:t>     поїхали           відпустка</a:t>
            </a:r>
          </a:p>
          <a:p>
            <a:pPr marL="0" indent="0">
              <a:lnSpc>
                <a:spcPct val="150000"/>
              </a:lnSpc>
              <a:buNone/>
            </a:pPr>
            <a:r>
              <a:rPr lang="en-GB" sz="2400" dirty="0" err="1"/>
              <a:t>Вони</a:t>
            </a:r>
            <a:r>
              <a:rPr lang="en-GB" sz="2400" dirty="0"/>
              <a:t> </a:t>
            </a:r>
            <a:r>
              <a:rPr lang="en-GB" sz="2400" dirty="0" err="1"/>
              <a:t>поїхали</a:t>
            </a:r>
            <a:r>
              <a:rPr lang="en-GB" sz="2400" dirty="0"/>
              <a:t> </a:t>
            </a:r>
            <a:r>
              <a:rPr lang="en-GB" sz="2400" dirty="0" err="1"/>
              <a:t>у</a:t>
            </a:r>
            <a:r>
              <a:rPr lang="en-GB" sz="2400" dirty="0"/>
              <a:t> </a:t>
            </a:r>
            <a:r>
              <a:rPr lang="en-GB" sz="2400" dirty="0" err="1"/>
              <a:t>відпустку</a:t>
            </a:r>
            <a:r>
              <a:rPr lang="en-GB" sz="2400" dirty="0"/>
              <a:t> </a:t>
            </a:r>
            <a:r>
              <a:rPr lang="en-GB" sz="2400" dirty="0" err="1">
                <a:solidFill>
                  <a:schemeClr val="accent2"/>
                </a:solidFill>
              </a:rPr>
              <a:t>із</a:t>
            </a:r>
            <a:r>
              <a:rPr lang="en-GB" sz="2400" dirty="0"/>
              <a:t> </a:t>
            </a:r>
            <a:r>
              <a:rPr lang="en-GB" sz="2400" dirty="0" err="1"/>
              <a:t>дитиною</a:t>
            </a:r>
            <a:r>
              <a:rPr lang="en-GB" sz="2400" dirty="0"/>
              <a:t> </a:t>
            </a:r>
            <a:r>
              <a:rPr lang="en-GB" sz="2400" dirty="0">
                <a:solidFill>
                  <a:schemeClr val="bg1">
                    <a:lumMod val="50000"/>
                  </a:schemeClr>
                </a:solidFill>
              </a:rPr>
              <a:t>(</a:t>
            </a:r>
            <a:r>
              <a:rPr lang="en-GB" sz="2400" dirty="0" err="1">
                <a:solidFill>
                  <a:schemeClr val="bg1">
                    <a:lumMod val="50000"/>
                  </a:schemeClr>
                </a:solidFill>
              </a:rPr>
              <a:t>або</a:t>
            </a:r>
            <a:r>
              <a:rPr lang="en-GB" sz="2400" dirty="0">
                <a:solidFill>
                  <a:schemeClr val="bg1">
                    <a:lumMod val="50000"/>
                  </a:schemeClr>
                </a:solidFill>
              </a:rPr>
              <a:t> </a:t>
            </a:r>
            <a:r>
              <a:rPr lang="en-GB" sz="2400" dirty="0" err="1">
                <a:solidFill>
                  <a:schemeClr val="bg1">
                    <a:lumMod val="50000"/>
                  </a:schemeClr>
                </a:solidFill>
              </a:rPr>
              <a:t>дітьми</a:t>
            </a:r>
            <a:r>
              <a:rPr lang="en-GB" sz="2400" dirty="0">
                <a:solidFill>
                  <a:schemeClr val="bg1">
                    <a:lumMod val="50000"/>
                  </a:schemeClr>
                </a:solidFill>
              </a:rPr>
              <a:t>)</a:t>
            </a:r>
            <a:r>
              <a:rPr lang="en-GB" sz="2400" dirty="0"/>
              <a:t>.</a:t>
            </a:r>
          </a:p>
        </p:txBody>
      </p:sp>
      <p:sp>
        <p:nvSpPr>
          <p:cNvPr id="3" name="Місце для вмісту 2">
            <a:extLst>
              <a:ext uri="{FF2B5EF4-FFF2-40B4-BE49-F238E27FC236}">
                <a16:creationId xmlns:a16="http://schemas.microsoft.com/office/drawing/2014/main" id="{427726D1-F65F-3219-86B4-D3E81607FBC7}"/>
              </a:ext>
            </a:extLst>
          </p:cNvPr>
          <p:cNvSpPr txBox="1">
            <a:spLocks/>
          </p:cNvSpPr>
          <p:nvPr/>
        </p:nvSpPr>
        <p:spPr>
          <a:xfrm>
            <a:off x="755576" y="4149080"/>
            <a:ext cx="7776864" cy="2205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2400" b="1" i="1" dirty="0" err="1"/>
              <a:t>Чукотська</a:t>
            </a:r>
            <a:r>
              <a:rPr lang="en-US" sz="2400" i="1" dirty="0"/>
              <a:t> (Chukchi; </a:t>
            </a:r>
            <a:r>
              <a:rPr lang="en-US" sz="2400" i="1" dirty="0" err="1"/>
              <a:t>чукотсько-камчатська</a:t>
            </a:r>
            <a:r>
              <a:rPr lang="en-US" sz="2400" i="1" dirty="0"/>
              <a:t>, </a:t>
            </a:r>
            <a:r>
              <a:rPr lang="en-US" sz="2400" i="1" dirty="0" err="1"/>
              <a:t>Сибір</a:t>
            </a:r>
            <a:r>
              <a:rPr lang="en-US" sz="2400" i="1" dirty="0"/>
              <a:t>):</a:t>
            </a:r>
          </a:p>
          <a:p>
            <a:pPr marL="0" indent="0">
              <a:lnSpc>
                <a:spcPct val="150000"/>
              </a:lnSpc>
              <a:buFont typeface="Arial" pitchFamily="34" charset="0"/>
              <a:buNone/>
            </a:pPr>
            <a:r>
              <a:rPr lang="en-US" sz="2400" dirty="0" err="1"/>
              <a:t>А</a:t>
            </a:r>
            <a:r>
              <a:rPr lang="uk-UA" sz="2400" dirty="0"/>
              <a:t>'</a:t>
            </a:r>
            <a:r>
              <a:rPr lang="uk-UA" sz="2400" dirty="0" err="1"/>
              <a:t>ачек</a:t>
            </a:r>
            <a:r>
              <a:rPr lang="en-US" sz="2400" dirty="0"/>
              <a:t> </a:t>
            </a:r>
            <a:r>
              <a:rPr lang="uk-UA" sz="2400" dirty="0" err="1"/>
              <a:t>ңытоскычатгьэ</a:t>
            </a:r>
            <a:r>
              <a:rPr lang="en-US" sz="2400" dirty="0"/>
              <a:t> </a:t>
            </a:r>
            <a:r>
              <a:rPr lang="uk-UA" sz="2400" dirty="0" err="1">
                <a:solidFill>
                  <a:schemeClr val="accent2"/>
                </a:solidFill>
              </a:rPr>
              <a:t>га</a:t>
            </a:r>
            <a:r>
              <a:rPr lang="uk-UA" sz="2400" dirty="0" err="1"/>
              <a:t>мэлгар</a:t>
            </a:r>
            <a:r>
              <a:rPr lang="uk-UA" sz="2400" dirty="0" err="1">
                <a:solidFill>
                  <a:schemeClr val="accent2"/>
                </a:solidFill>
              </a:rPr>
              <a:t>ма</a:t>
            </a:r>
            <a:r>
              <a:rPr lang="en-US" sz="2400" dirty="0"/>
              <a:t>.</a:t>
            </a:r>
            <a:endParaRPr lang="en-US" sz="2400" dirty="0">
              <a:solidFill>
                <a:schemeClr val="accent2"/>
              </a:solidFill>
            </a:endParaRPr>
          </a:p>
          <a:p>
            <a:pPr marL="0" indent="0">
              <a:spcBef>
                <a:spcPts val="0"/>
              </a:spcBef>
              <a:buFont typeface="Arial" pitchFamily="34" charset="0"/>
              <a:buNone/>
            </a:pPr>
            <a:r>
              <a:rPr lang="en-UA" sz="1400" dirty="0"/>
              <a:t>хлопець       вибігти                                    </a:t>
            </a:r>
            <a:r>
              <a:rPr lang="en-UA" sz="1400" dirty="0">
                <a:solidFill>
                  <a:schemeClr val="accent2"/>
                </a:solidFill>
              </a:rPr>
              <a:t>комітатив</a:t>
            </a:r>
            <a:r>
              <a:rPr lang="en-UA" sz="1400" dirty="0"/>
              <a:t>-зброя-</a:t>
            </a:r>
            <a:r>
              <a:rPr lang="en-UA" sz="1400" dirty="0">
                <a:solidFill>
                  <a:schemeClr val="accent2"/>
                </a:solidFill>
              </a:rPr>
              <a:t>комітатив</a:t>
            </a:r>
          </a:p>
        </p:txBody>
      </p:sp>
      <p:cxnSp>
        <p:nvCxnSpPr>
          <p:cNvPr id="4" name="Straight Connector 3">
            <a:extLst>
              <a:ext uri="{FF2B5EF4-FFF2-40B4-BE49-F238E27FC236}">
                <a16:creationId xmlns:a16="http://schemas.microsoft.com/office/drawing/2014/main" id="{08D99B2A-9A20-8EB2-E0C4-35CBBE847EA2}"/>
              </a:ext>
            </a:extLst>
          </p:cNvPr>
          <p:cNvCxnSpPr/>
          <p:nvPr/>
        </p:nvCxnSpPr>
        <p:spPr>
          <a:xfrm>
            <a:off x="899592" y="3933056"/>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35711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комітатив</a:t>
            </a:r>
            <a:br>
              <a:rPr lang="en-UA" dirty="0"/>
            </a:br>
            <a:r>
              <a:rPr lang="en-UA" sz="2000" dirty="0"/>
              <a:t>comitative case</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Угорська</a:t>
            </a:r>
            <a:r>
              <a:rPr lang="en-US" sz="2400" i="1" dirty="0"/>
              <a:t>:</a:t>
            </a:r>
          </a:p>
          <a:p>
            <a:pPr marL="0" indent="0">
              <a:lnSpc>
                <a:spcPct val="150000"/>
              </a:lnSpc>
              <a:buNone/>
            </a:pPr>
            <a:r>
              <a:rPr lang="en-GB" sz="2400" dirty="0" err="1"/>
              <a:t>Gyerek</a:t>
            </a:r>
            <a:r>
              <a:rPr lang="en-GB" sz="2400" dirty="0" err="1">
                <a:solidFill>
                  <a:schemeClr val="accent2"/>
                </a:solidFill>
              </a:rPr>
              <a:t>estül</a:t>
            </a:r>
            <a:r>
              <a:rPr lang="en-GB" sz="2400" dirty="0"/>
              <a:t> </a:t>
            </a:r>
            <a:r>
              <a:rPr lang="en-GB" sz="2400" dirty="0" err="1"/>
              <a:t>mentek</a:t>
            </a:r>
            <a:r>
              <a:rPr lang="en-GB" sz="2400" dirty="0"/>
              <a:t> </a:t>
            </a:r>
            <a:r>
              <a:rPr lang="en-GB" sz="2400" dirty="0" err="1"/>
              <a:t>nyaralni</a:t>
            </a:r>
            <a:r>
              <a:rPr lang="en-GB" sz="2400" dirty="0"/>
              <a:t>.</a:t>
            </a:r>
            <a:endParaRPr lang="en-US" sz="2400" dirty="0">
              <a:solidFill>
                <a:schemeClr val="accent2"/>
              </a:solidFill>
            </a:endParaRPr>
          </a:p>
          <a:p>
            <a:pPr marL="0" indent="0">
              <a:spcBef>
                <a:spcPts val="0"/>
              </a:spcBef>
              <a:buNone/>
            </a:pPr>
            <a:r>
              <a:rPr lang="en-UA" sz="1400" dirty="0"/>
              <a:t>дитина-</a:t>
            </a:r>
            <a:r>
              <a:rPr lang="en-UA" sz="1400" dirty="0">
                <a:solidFill>
                  <a:schemeClr val="accent2"/>
                </a:solidFill>
              </a:rPr>
              <a:t>комітатив</a:t>
            </a:r>
            <a:r>
              <a:rPr lang="en-UA" sz="1400" dirty="0"/>
              <a:t>     поїхали           відпустка</a:t>
            </a:r>
          </a:p>
          <a:p>
            <a:pPr marL="0" indent="0">
              <a:lnSpc>
                <a:spcPct val="150000"/>
              </a:lnSpc>
              <a:buNone/>
            </a:pPr>
            <a:r>
              <a:rPr lang="en-GB" sz="2400" dirty="0" err="1"/>
              <a:t>Вони</a:t>
            </a:r>
            <a:r>
              <a:rPr lang="en-GB" sz="2400" dirty="0"/>
              <a:t> </a:t>
            </a:r>
            <a:r>
              <a:rPr lang="en-GB" sz="2400" dirty="0" err="1"/>
              <a:t>поїхали</a:t>
            </a:r>
            <a:r>
              <a:rPr lang="en-GB" sz="2400" dirty="0"/>
              <a:t> </a:t>
            </a:r>
            <a:r>
              <a:rPr lang="en-GB" sz="2400" dirty="0" err="1"/>
              <a:t>у</a:t>
            </a:r>
            <a:r>
              <a:rPr lang="en-GB" sz="2400" dirty="0"/>
              <a:t> </a:t>
            </a:r>
            <a:r>
              <a:rPr lang="en-GB" sz="2400" dirty="0" err="1"/>
              <a:t>відпустку</a:t>
            </a:r>
            <a:r>
              <a:rPr lang="en-GB" sz="2400" dirty="0"/>
              <a:t> </a:t>
            </a:r>
            <a:r>
              <a:rPr lang="en-GB" sz="2400" dirty="0" err="1">
                <a:solidFill>
                  <a:schemeClr val="accent2"/>
                </a:solidFill>
              </a:rPr>
              <a:t>із</a:t>
            </a:r>
            <a:r>
              <a:rPr lang="en-GB" sz="2400" dirty="0"/>
              <a:t> </a:t>
            </a:r>
            <a:r>
              <a:rPr lang="en-GB" sz="2400" dirty="0" err="1"/>
              <a:t>дитиною</a:t>
            </a:r>
            <a:r>
              <a:rPr lang="en-GB" sz="2400" dirty="0"/>
              <a:t> </a:t>
            </a:r>
            <a:r>
              <a:rPr lang="en-GB" sz="2400" dirty="0">
                <a:solidFill>
                  <a:schemeClr val="bg1">
                    <a:lumMod val="50000"/>
                  </a:schemeClr>
                </a:solidFill>
              </a:rPr>
              <a:t>(</a:t>
            </a:r>
            <a:r>
              <a:rPr lang="en-GB" sz="2400" dirty="0" err="1">
                <a:solidFill>
                  <a:schemeClr val="bg1">
                    <a:lumMod val="50000"/>
                  </a:schemeClr>
                </a:solidFill>
              </a:rPr>
              <a:t>або</a:t>
            </a:r>
            <a:r>
              <a:rPr lang="en-GB" sz="2400" dirty="0">
                <a:solidFill>
                  <a:schemeClr val="bg1">
                    <a:lumMod val="50000"/>
                  </a:schemeClr>
                </a:solidFill>
              </a:rPr>
              <a:t> </a:t>
            </a:r>
            <a:r>
              <a:rPr lang="en-GB" sz="2400" dirty="0" err="1">
                <a:solidFill>
                  <a:schemeClr val="bg1">
                    <a:lumMod val="50000"/>
                  </a:schemeClr>
                </a:solidFill>
              </a:rPr>
              <a:t>дітьми</a:t>
            </a:r>
            <a:r>
              <a:rPr lang="en-GB" sz="2400" dirty="0">
                <a:solidFill>
                  <a:schemeClr val="bg1">
                    <a:lumMod val="50000"/>
                  </a:schemeClr>
                </a:solidFill>
              </a:rPr>
              <a:t>)</a:t>
            </a:r>
            <a:r>
              <a:rPr lang="en-GB" sz="2400" dirty="0"/>
              <a:t>.</a:t>
            </a:r>
          </a:p>
        </p:txBody>
      </p:sp>
      <p:sp>
        <p:nvSpPr>
          <p:cNvPr id="3" name="Місце для вмісту 2">
            <a:extLst>
              <a:ext uri="{FF2B5EF4-FFF2-40B4-BE49-F238E27FC236}">
                <a16:creationId xmlns:a16="http://schemas.microsoft.com/office/drawing/2014/main" id="{427726D1-F65F-3219-86B4-D3E81607FBC7}"/>
              </a:ext>
            </a:extLst>
          </p:cNvPr>
          <p:cNvSpPr txBox="1">
            <a:spLocks/>
          </p:cNvSpPr>
          <p:nvPr/>
        </p:nvSpPr>
        <p:spPr>
          <a:xfrm>
            <a:off x="755576" y="4149080"/>
            <a:ext cx="7776864" cy="2205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2400" b="1" i="1" dirty="0" err="1"/>
              <a:t>Чукотська</a:t>
            </a:r>
            <a:r>
              <a:rPr lang="en-US" sz="2400" i="1" dirty="0"/>
              <a:t> (Chukchi; </a:t>
            </a:r>
            <a:r>
              <a:rPr lang="en-US" sz="2400" i="1" dirty="0" err="1"/>
              <a:t>чукотсько-камчатська</a:t>
            </a:r>
            <a:r>
              <a:rPr lang="en-US" sz="2400" i="1" dirty="0"/>
              <a:t>, </a:t>
            </a:r>
            <a:r>
              <a:rPr lang="en-US" sz="2400" i="1" dirty="0" err="1"/>
              <a:t>Сибір</a:t>
            </a:r>
            <a:r>
              <a:rPr lang="en-US" sz="2400" i="1" dirty="0"/>
              <a:t>):</a:t>
            </a:r>
          </a:p>
          <a:p>
            <a:pPr marL="0" indent="0">
              <a:lnSpc>
                <a:spcPct val="150000"/>
              </a:lnSpc>
              <a:buFont typeface="Arial" pitchFamily="34" charset="0"/>
              <a:buNone/>
            </a:pPr>
            <a:r>
              <a:rPr lang="en-US" sz="2400" dirty="0" err="1"/>
              <a:t>А</a:t>
            </a:r>
            <a:r>
              <a:rPr lang="uk-UA" sz="2400" dirty="0"/>
              <a:t>'</a:t>
            </a:r>
            <a:r>
              <a:rPr lang="uk-UA" sz="2400" dirty="0" err="1"/>
              <a:t>ачек</a:t>
            </a:r>
            <a:r>
              <a:rPr lang="en-US" sz="2400" dirty="0"/>
              <a:t> </a:t>
            </a:r>
            <a:r>
              <a:rPr lang="uk-UA" sz="2400" dirty="0" err="1"/>
              <a:t>ңытоскычатгьэ</a:t>
            </a:r>
            <a:r>
              <a:rPr lang="en-US" sz="2400" dirty="0"/>
              <a:t> </a:t>
            </a:r>
            <a:r>
              <a:rPr lang="uk-UA" sz="2400" dirty="0" err="1">
                <a:solidFill>
                  <a:schemeClr val="accent2"/>
                </a:solidFill>
              </a:rPr>
              <a:t>га</a:t>
            </a:r>
            <a:r>
              <a:rPr lang="uk-UA" sz="2400" dirty="0" err="1"/>
              <a:t>мэлгар</a:t>
            </a:r>
            <a:r>
              <a:rPr lang="uk-UA" sz="2400" dirty="0" err="1">
                <a:solidFill>
                  <a:schemeClr val="accent2"/>
                </a:solidFill>
              </a:rPr>
              <a:t>ма</a:t>
            </a:r>
            <a:r>
              <a:rPr lang="en-US" sz="2400" dirty="0"/>
              <a:t>.</a:t>
            </a:r>
            <a:endParaRPr lang="en-US" sz="2400" dirty="0">
              <a:solidFill>
                <a:schemeClr val="accent2"/>
              </a:solidFill>
            </a:endParaRPr>
          </a:p>
          <a:p>
            <a:pPr marL="0" indent="0">
              <a:spcBef>
                <a:spcPts val="0"/>
              </a:spcBef>
              <a:buFont typeface="Arial" pitchFamily="34" charset="0"/>
              <a:buNone/>
            </a:pPr>
            <a:r>
              <a:rPr lang="en-UA" sz="1400" dirty="0"/>
              <a:t>хлопець       вибігти                                    </a:t>
            </a:r>
            <a:r>
              <a:rPr lang="en-UA" sz="1400" dirty="0">
                <a:solidFill>
                  <a:schemeClr val="accent2"/>
                </a:solidFill>
              </a:rPr>
              <a:t>комітатив</a:t>
            </a:r>
            <a:r>
              <a:rPr lang="en-UA" sz="1400" dirty="0"/>
              <a:t>-зброя-</a:t>
            </a:r>
            <a:r>
              <a:rPr lang="en-UA" sz="1400" dirty="0">
                <a:solidFill>
                  <a:schemeClr val="accent2"/>
                </a:solidFill>
              </a:rPr>
              <a:t>комітатив</a:t>
            </a:r>
          </a:p>
          <a:p>
            <a:pPr marL="0" indent="0">
              <a:lnSpc>
                <a:spcPct val="150000"/>
              </a:lnSpc>
              <a:buFont typeface="Arial" pitchFamily="34" charset="0"/>
              <a:buNone/>
            </a:pPr>
            <a:r>
              <a:rPr lang="en-GB" sz="2400" dirty="0" err="1"/>
              <a:t>Хлопець</a:t>
            </a:r>
            <a:r>
              <a:rPr lang="en-GB" sz="2400" dirty="0"/>
              <a:t> </a:t>
            </a:r>
            <a:r>
              <a:rPr lang="en-GB" sz="2400" dirty="0" err="1"/>
              <a:t>вибіг</a:t>
            </a:r>
            <a:r>
              <a:rPr lang="en-GB" sz="2400" dirty="0"/>
              <a:t> </a:t>
            </a:r>
            <a:r>
              <a:rPr lang="en-GB" sz="2400" dirty="0" err="1">
                <a:solidFill>
                  <a:schemeClr val="accent2"/>
                </a:solidFill>
              </a:rPr>
              <a:t>зі</a:t>
            </a:r>
            <a:r>
              <a:rPr lang="en-GB" sz="2400" dirty="0"/>
              <a:t> </a:t>
            </a:r>
            <a:r>
              <a:rPr lang="en-GB" sz="2400" dirty="0" err="1"/>
              <a:t>зброєю</a:t>
            </a:r>
            <a:r>
              <a:rPr lang="en-GB" sz="2400" dirty="0"/>
              <a:t> (</a:t>
            </a:r>
            <a:r>
              <a:rPr lang="en-GB" sz="2400" dirty="0" err="1">
                <a:solidFill>
                  <a:schemeClr val="accent2"/>
                </a:solidFill>
              </a:rPr>
              <a:t>о</a:t>
            </a:r>
            <a:r>
              <a:rPr lang="en-GB" sz="2400" dirty="0" err="1"/>
              <a:t>збро</a:t>
            </a:r>
            <a:r>
              <a:rPr lang="en-GB" sz="2400" dirty="0" err="1">
                <a:solidFill>
                  <a:schemeClr val="accent2"/>
                </a:solidFill>
              </a:rPr>
              <a:t>єний</a:t>
            </a:r>
            <a:r>
              <a:rPr lang="en-GB" sz="2400" dirty="0"/>
              <a:t>).</a:t>
            </a:r>
          </a:p>
        </p:txBody>
      </p:sp>
      <p:cxnSp>
        <p:nvCxnSpPr>
          <p:cNvPr id="4" name="Straight Connector 3">
            <a:extLst>
              <a:ext uri="{FF2B5EF4-FFF2-40B4-BE49-F238E27FC236}">
                <a16:creationId xmlns:a16="http://schemas.microsoft.com/office/drawing/2014/main" id="{314F070B-3C7A-4C02-339E-D969AFFB22D6}"/>
              </a:ext>
            </a:extLst>
          </p:cNvPr>
          <p:cNvCxnSpPr/>
          <p:nvPr/>
        </p:nvCxnSpPr>
        <p:spPr>
          <a:xfrm>
            <a:off x="899592" y="3933056"/>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042783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абесив</a:t>
            </a:r>
            <a:br>
              <a:rPr lang="en-UA" dirty="0"/>
            </a:br>
            <a:r>
              <a:rPr lang="en-UA" sz="2000" dirty="0"/>
              <a:t>abessive</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Фінська</a:t>
            </a:r>
            <a:r>
              <a:rPr lang="en-US" sz="2400" i="1" dirty="0"/>
              <a:t>:</a:t>
            </a:r>
          </a:p>
          <a:p>
            <a:pPr marL="0" indent="0">
              <a:lnSpc>
                <a:spcPct val="150000"/>
              </a:lnSpc>
              <a:buNone/>
            </a:pPr>
            <a:r>
              <a:rPr lang="en-GB" sz="2400" dirty="0"/>
              <a:t>Hän  </a:t>
            </a:r>
            <a:r>
              <a:rPr lang="en-GB" sz="2400" dirty="0" err="1"/>
              <a:t>suuttui</a:t>
            </a:r>
            <a:r>
              <a:rPr lang="en-GB" sz="2400" dirty="0"/>
              <a:t>   </a:t>
            </a:r>
            <a:r>
              <a:rPr lang="en-GB" sz="2400" dirty="0" err="1"/>
              <a:t>syy</a:t>
            </a:r>
            <a:r>
              <a:rPr lang="en-GB" sz="2400" dirty="0" err="1">
                <a:solidFill>
                  <a:schemeClr val="accent2"/>
                </a:solidFill>
              </a:rPr>
              <a:t>ttä</a:t>
            </a:r>
            <a:r>
              <a:rPr lang="en-GB" sz="2400" dirty="0"/>
              <a:t>.</a:t>
            </a:r>
            <a:endParaRPr lang="en-US" sz="2400" dirty="0">
              <a:solidFill>
                <a:schemeClr val="accent2"/>
              </a:solidFill>
            </a:endParaRPr>
          </a:p>
          <a:p>
            <a:pPr marL="0" indent="0">
              <a:spcBef>
                <a:spcPts val="0"/>
              </a:spcBef>
              <a:buNone/>
            </a:pPr>
            <a:r>
              <a:rPr lang="en-UA" sz="1400" dirty="0"/>
              <a:t>він          розсердився   причина-</a:t>
            </a:r>
            <a:r>
              <a:rPr lang="en-UA" sz="1400" dirty="0">
                <a:solidFill>
                  <a:schemeClr val="accent2"/>
                </a:solidFill>
              </a:rPr>
              <a:t>абесив</a:t>
            </a:r>
            <a:endParaRPr lang="en-UA" sz="1400" dirty="0"/>
          </a:p>
          <a:p>
            <a:pPr marL="0" indent="0">
              <a:lnSpc>
                <a:spcPct val="150000"/>
              </a:lnSpc>
              <a:buNone/>
            </a:pPr>
            <a:r>
              <a:rPr lang="en-GB" sz="2400" dirty="0" err="1"/>
              <a:t>Він</a:t>
            </a:r>
            <a:r>
              <a:rPr lang="en-GB" sz="2400" dirty="0"/>
              <a:t> </a:t>
            </a:r>
            <a:r>
              <a:rPr lang="en-GB" sz="2400" dirty="0" err="1"/>
              <a:t>розсердився</a:t>
            </a:r>
            <a:r>
              <a:rPr lang="en-GB" sz="2400" dirty="0"/>
              <a:t> </a:t>
            </a:r>
            <a:r>
              <a:rPr lang="en-GB" sz="2400" dirty="0" err="1">
                <a:solidFill>
                  <a:schemeClr val="accent2"/>
                </a:solidFill>
              </a:rPr>
              <a:t>без</a:t>
            </a:r>
            <a:r>
              <a:rPr lang="en-GB" sz="2400" dirty="0"/>
              <a:t> </a:t>
            </a:r>
            <a:r>
              <a:rPr lang="en-GB" sz="2400" dirty="0" err="1"/>
              <a:t>причини</a:t>
            </a:r>
            <a:r>
              <a:rPr lang="en-GB" sz="2400" dirty="0"/>
              <a:t>.</a:t>
            </a:r>
          </a:p>
        </p:txBody>
      </p:sp>
    </p:spTree>
    <p:extLst>
      <p:ext uri="{BB962C8B-B14F-4D97-AF65-F5344CB8AC3E}">
        <p14:creationId xmlns:p14="http://schemas.microsoft.com/office/powerpoint/2010/main" val="84296265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абесив</a:t>
            </a:r>
            <a:br>
              <a:rPr lang="en-UA" dirty="0"/>
            </a:br>
            <a:r>
              <a:rPr lang="en-UA" sz="2000" dirty="0"/>
              <a:t>abessive</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Фінська</a:t>
            </a:r>
            <a:r>
              <a:rPr lang="en-US" sz="2400" i="1" dirty="0"/>
              <a:t>:</a:t>
            </a:r>
          </a:p>
          <a:p>
            <a:pPr marL="0" indent="0">
              <a:lnSpc>
                <a:spcPct val="150000"/>
              </a:lnSpc>
              <a:buNone/>
            </a:pPr>
            <a:r>
              <a:rPr lang="en-GB" sz="2400" dirty="0"/>
              <a:t>Hän  </a:t>
            </a:r>
            <a:r>
              <a:rPr lang="en-GB" sz="2400" dirty="0" err="1"/>
              <a:t>suuttui</a:t>
            </a:r>
            <a:r>
              <a:rPr lang="en-GB" sz="2400" dirty="0"/>
              <a:t>   </a:t>
            </a:r>
            <a:r>
              <a:rPr lang="en-GB" sz="2400" dirty="0" err="1"/>
              <a:t>syy</a:t>
            </a:r>
            <a:r>
              <a:rPr lang="en-GB" sz="2400" dirty="0" err="1">
                <a:solidFill>
                  <a:schemeClr val="accent2"/>
                </a:solidFill>
              </a:rPr>
              <a:t>ttä</a:t>
            </a:r>
            <a:r>
              <a:rPr lang="en-GB" sz="2400" dirty="0"/>
              <a:t>.</a:t>
            </a:r>
            <a:endParaRPr lang="en-US" sz="2400" dirty="0">
              <a:solidFill>
                <a:schemeClr val="accent2"/>
              </a:solidFill>
            </a:endParaRPr>
          </a:p>
          <a:p>
            <a:pPr marL="0" indent="0">
              <a:spcBef>
                <a:spcPts val="0"/>
              </a:spcBef>
              <a:buNone/>
            </a:pPr>
            <a:r>
              <a:rPr lang="en-UA" sz="1400" dirty="0"/>
              <a:t>він          розсердився   причина-</a:t>
            </a:r>
            <a:r>
              <a:rPr lang="en-UA" sz="1400" dirty="0">
                <a:solidFill>
                  <a:schemeClr val="accent2"/>
                </a:solidFill>
              </a:rPr>
              <a:t>абесив</a:t>
            </a:r>
            <a:endParaRPr lang="en-UA" sz="1400" dirty="0"/>
          </a:p>
          <a:p>
            <a:pPr marL="0" indent="0">
              <a:lnSpc>
                <a:spcPct val="150000"/>
              </a:lnSpc>
              <a:buNone/>
            </a:pPr>
            <a:r>
              <a:rPr lang="en-GB" sz="2400" dirty="0" err="1"/>
              <a:t>Він</a:t>
            </a:r>
            <a:r>
              <a:rPr lang="en-GB" sz="2400" dirty="0"/>
              <a:t> </a:t>
            </a:r>
            <a:r>
              <a:rPr lang="en-GB" sz="2400" dirty="0" err="1"/>
              <a:t>розсердився</a:t>
            </a:r>
            <a:r>
              <a:rPr lang="en-GB" sz="2400" dirty="0"/>
              <a:t> </a:t>
            </a:r>
            <a:r>
              <a:rPr lang="en-GB" sz="2400" dirty="0" err="1">
                <a:solidFill>
                  <a:schemeClr val="accent2"/>
                </a:solidFill>
              </a:rPr>
              <a:t>без</a:t>
            </a:r>
            <a:r>
              <a:rPr lang="en-GB" sz="2400" dirty="0"/>
              <a:t> </a:t>
            </a:r>
            <a:r>
              <a:rPr lang="en-GB" sz="2400" dirty="0" err="1"/>
              <a:t>причини</a:t>
            </a:r>
            <a:r>
              <a:rPr lang="en-GB" sz="2400" dirty="0"/>
              <a:t>.</a:t>
            </a:r>
          </a:p>
          <a:p>
            <a:pPr marL="0" indent="0">
              <a:lnSpc>
                <a:spcPct val="150000"/>
              </a:lnSpc>
              <a:spcBef>
                <a:spcPts val="3200"/>
              </a:spcBef>
              <a:buNone/>
            </a:pPr>
            <a:r>
              <a:rPr lang="en-GB" sz="2400" dirty="0" err="1"/>
              <a:t>Voitte</a:t>
            </a:r>
            <a:r>
              <a:rPr lang="en-GB" sz="2400" dirty="0"/>
              <a:t> </a:t>
            </a:r>
            <a:r>
              <a:rPr lang="en-GB" sz="2400" dirty="0" err="1"/>
              <a:t>pysäköidä</a:t>
            </a:r>
            <a:r>
              <a:rPr lang="en-GB" sz="2400" dirty="0"/>
              <a:t> </a:t>
            </a:r>
            <a:r>
              <a:rPr lang="en-GB" sz="2400" dirty="0" err="1"/>
              <a:t>maksu</a:t>
            </a:r>
            <a:r>
              <a:rPr lang="en-GB" sz="2400" dirty="0" err="1">
                <a:solidFill>
                  <a:schemeClr val="accent2"/>
                </a:solidFill>
              </a:rPr>
              <a:t>tta</a:t>
            </a:r>
            <a:r>
              <a:rPr lang="en-GB" sz="2400" dirty="0"/>
              <a:t>.</a:t>
            </a:r>
            <a:endParaRPr lang="en-US" sz="2400" dirty="0">
              <a:solidFill>
                <a:schemeClr val="accent2"/>
              </a:solidFill>
            </a:endParaRPr>
          </a:p>
          <a:p>
            <a:pPr marL="0" indent="0">
              <a:spcBef>
                <a:spcPts val="0"/>
              </a:spcBef>
              <a:buNone/>
            </a:pPr>
            <a:r>
              <a:rPr lang="en-UA" sz="1400" dirty="0"/>
              <a:t>можете      паркуватися         плата-</a:t>
            </a:r>
            <a:r>
              <a:rPr lang="en-UA" sz="1400" dirty="0">
                <a:solidFill>
                  <a:schemeClr val="accent2"/>
                </a:solidFill>
              </a:rPr>
              <a:t>абесив</a:t>
            </a:r>
            <a:endParaRPr lang="en-UA" sz="1400" dirty="0"/>
          </a:p>
        </p:txBody>
      </p:sp>
      <p:cxnSp>
        <p:nvCxnSpPr>
          <p:cNvPr id="5" name="Straight Connector 4">
            <a:extLst>
              <a:ext uri="{FF2B5EF4-FFF2-40B4-BE49-F238E27FC236}">
                <a16:creationId xmlns:a16="http://schemas.microsoft.com/office/drawing/2014/main" id="{60A9F9F8-D442-56BB-3E89-7B17D3E7BE39}"/>
              </a:ext>
            </a:extLst>
          </p:cNvPr>
          <p:cNvCxnSpPr/>
          <p:nvPr/>
        </p:nvCxnSpPr>
        <p:spPr>
          <a:xfrm>
            <a:off x="899592" y="3789040"/>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01699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абесив</a:t>
            </a:r>
            <a:br>
              <a:rPr lang="en-UA" dirty="0"/>
            </a:br>
            <a:r>
              <a:rPr lang="en-UA" sz="2000" dirty="0"/>
              <a:t>abessive</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Фінська</a:t>
            </a:r>
            <a:r>
              <a:rPr lang="en-US" sz="2400" i="1" dirty="0"/>
              <a:t>:</a:t>
            </a:r>
          </a:p>
          <a:p>
            <a:pPr marL="0" indent="0">
              <a:lnSpc>
                <a:spcPct val="150000"/>
              </a:lnSpc>
              <a:buNone/>
            </a:pPr>
            <a:r>
              <a:rPr lang="en-GB" sz="2400" dirty="0"/>
              <a:t>Hän  </a:t>
            </a:r>
            <a:r>
              <a:rPr lang="en-GB" sz="2400" dirty="0" err="1"/>
              <a:t>suuttui</a:t>
            </a:r>
            <a:r>
              <a:rPr lang="en-GB" sz="2400" dirty="0"/>
              <a:t>   </a:t>
            </a:r>
            <a:r>
              <a:rPr lang="en-GB" sz="2400" dirty="0" err="1"/>
              <a:t>syy</a:t>
            </a:r>
            <a:r>
              <a:rPr lang="en-GB" sz="2400" dirty="0" err="1">
                <a:solidFill>
                  <a:schemeClr val="accent2"/>
                </a:solidFill>
              </a:rPr>
              <a:t>ttä</a:t>
            </a:r>
            <a:r>
              <a:rPr lang="en-GB" sz="2400" dirty="0"/>
              <a:t>.</a:t>
            </a:r>
            <a:endParaRPr lang="en-US" sz="2400" dirty="0">
              <a:solidFill>
                <a:schemeClr val="accent2"/>
              </a:solidFill>
            </a:endParaRPr>
          </a:p>
          <a:p>
            <a:pPr marL="0" indent="0">
              <a:spcBef>
                <a:spcPts val="0"/>
              </a:spcBef>
              <a:buNone/>
            </a:pPr>
            <a:r>
              <a:rPr lang="en-UA" sz="1400" dirty="0"/>
              <a:t>він          розсердився   причина-</a:t>
            </a:r>
            <a:r>
              <a:rPr lang="en-UA" sz="1400" dirty="0">
                <a:solidFill>
                  <a:schemeClr val="accent2"/>
                </a:solidFill>
              </a:rPr>
              <a:t>абесив</a:t>
            </a:r>
            <a:endParaRPr lang="en-UA" sz="1400" dirty="0"/>
          </a:p>
          <a:p>
            <a:pPr marL="0" indent="0">
              <a:lnSpc>
                <a:spcPct val="150000"/>
              </a:lnSpc>
              <a:buNone/>
            </a:pPr>
            <a:r>
              <a:rPr lang="en-GB" sz="2400" dirty="0" err="1"/>
              <a:t>Він</a:t>
            </a:r>
            <a:r>
              <a:rPr lang="en-GB" sz="2400" dirty="0"/>
              <a:t> </a:t>
            </a:r>
            <a:r>
              <a:rPr lang="en-GB" sz="2400" dirty="0" err="1"/>
              <a:t>розсердився</a:t>
            </a:r>
            <a:r>
              <a:rPr lang="en-GB" sz="2400" dirty="0"/>
              <a:t> </a:t>
            </a:r>
            <a:r>
              <a:rPr lang="en-GB" sz="2400" dirty="0" err="1">
                <a:solidFill>
                  <a:schemeClr val="accent2"/>
                </a:solidFill>
              </a:rPr>
              <a:t>без</a:t>
            </a:r>
            <a:r>
              <a:rPr lang="en-GB" sz="2400" dirty="0"/>
              <a:t> </a:t>
            </a:r>
            <a:r>
              <a:rPr lang="en-GB" sz="2400" dirty="0" err="1"/>
              <a:t>причини</a:t>
            </a:r>
            <a:r>
              <a:rPr lang="en-GB" sz="2400" dirty="0"/>
              <a:t>.</a:t>
            </a:r>
          </a:p>
          <a:p>
            <a:pPr marL="0" indent="0">
              <a:lnSpc>
                <a:spcPct val="150000"/>
              </a:lnSpc>
              <a:spcBef>
                <a:spcPts val="3200"/>
              </a:spcBef>
              <a:buNone/>
            </a:pPr>
            <a:r>
              <a:rPr lang="en-GB" sz="2400" dirty="0" err="1"/>
              <a:t>Voitte</a:t>
            </a:r>
            <a:r>
              <a:rPr lang="en-GB" sz="2400" dirty="0"/>
              <a:t> </a:t>
            </a:r>
            <a:r>
              <a:rPr lang="en-GB" sz="2400" dirty="0" err="1"/>
              <a:t>pysäköidä</a:t>
            </a:r>
            <a:r>
              <a:rPr lang="en-GB" sz="2400" dirty="0"/>
              <a:t> </a:t>
            </a:r>
            <a:r>
              <a:rPr lang="en-GB" sz="2400" dirty="0" err="1"/>
              <a:t>maksu</a:t>
            </a:r>
            <a:r>
              <a:rPr lang="en-GB" sz="2400" dirty="0" err="1">
                <a:solidFill>
                  <a:schemeClr val="accent2"/>
                </a:solidFill>
              </a:rPr>
              <a:t>tta</a:t>
            </a:r>
            <a:r>
              <a:rPr lang="en-GB" sz="2400" dirty="0"/>
              <a:t>.</a:t>
            </a:r>
            <a:endParaRPr lang="en-US" sz="2400" dirty="0">
              <a:solidFill>
                <a:schemeClr val="accent2"/>
              </a:solidFill>
            </a:endParaRPr>
          </a:p>
          <a:p>
            <a:pPr marL="0" indent="0">
              <a:spcBef>
                <a:spcPts val="0"/>
              </a:spcBef>
              <a:buNone/>
            </a:pPr>
            <a:r>
              <a:rPr lang="en-UA" sz="1400" dirty="0"/>
              <a:t>можете      паркуватися         плата-</a:t>
            </a:r>
            <a:r>
              <a:rPr lang="en-UA" sz="1400" dirty="0">
                <a:solidFill>
                  <a:schemeClr val="accent2"/>
                </a:solidFill>
              </a:rPr>
              <a:t>абесив</a:t>
            </a:r>
            <a:endParaRPr lang="en-UA" sz="1400" dirty="0"/>
          </a:p>
          <a:p>
            <a:pPr marL="0" indent="0">
              <a:lnSpc>
                <a:spcPct val="150000"/>
              </a:lnSpc>
              <a:buNone/>
            </a:pPr>
            <a:r>
              <a:rPr lang="en-GB" sz="2400" dirty="0" err="1"/>
              <a:t>Ви</a:t>
            </a:r>
            <a:r>
              <a:rPr lang="en-GB" sz="2400" dirty="0"/>
              <a:t> </a:t>
            </a:r>
            <a:r>
              <a:rPr lang="en-GB" sz="2400" dirty="0" err="1"/>
              <a:t>можете</a:t>
            </a:r>
            <a:r>
              <a:rPr lang="en-GB" sz="2400" dirty="0"/>
              <a:t> </a:t>
            </a:r>
            <a:r>
              <a:rPr lang="en-GB" sz="2400" dirty="0" err="1"/>
              <a:t>припаркуватися</a:t>
            </a:r>
            <a:r>
              <a:rPr lang="en-GB" sz="2400" dirty="0"/>
              <a:t> </a:t>
            </a:r>
            <a:r>
              <a:rPr lang="en-GB" sz="2400" dirty="0" err="1">
                <a:solidFill>
                  <a:schemeClr val="accent2"/>
                </a:solidFill>
              </a:rPr>
              <a:t>без</a:t>
            </a:r>
            <a:r>
              <a:rPr lang="en-GB" sz="2400" dirty="0" err="1"/>
              <a:t>платно</a:t>
            </a:r>
            <a:r>
              <a:rPr lang="en-GB" sz="2400" dirty="0"/>
              <a:t>.</a:t>
            </a:r>
          </a:p>
        </p:txBody>
      </p:sp>
      <p:cxnSp>
        <p:nvCxnSpPr>
          <p:cNvPr id="5" name="Straight Connector 4">
            <a:extLst>
              <a:ext uri="{FF2B5EF4-FFF2-40B4-BE49-F238E27FC236}">
                <a16:creationId xmlns:a16="http://schemas.microsoft.com/office/drawing/2014/main" id="{60A9F9F8-D442-56BB-3E89-7B17D3E7BE39}"/>
              </a:ext>
            </a:extLst>
          </p:cNvPr>
          <p:cNvCxnSpPr/>
          <p:nvPr/>
        </p:nvCxnSpPr>
        <p:spPr>
          <a:xfrm>
            <a:off x="899592" y="3789040"/>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47834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компаратив</a:t>
            </a:r>
            <a:br>
              <a:rPr lang="en-UA" dirty="0"/>
            </a:br>
            <a:r>
              <a:rPr lang="en-UA" sz="2000" dirty="0"/>
              <a:t>comparative case</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1484784"/>
            <a:ext cx="7776864" cy="2205245"/>
          </a:xfrm>
        </p:spPr>
        <p:txBody>
          <a:bodyPr>
            <a:noAutofit/>
          </a:bodyPr>
          <a:lstStyle/>
          <a:p>
            <a:pPr marL="0" indent="0">
              <a:lnSpc>
                <a:spcPct val="150000"/>
              </a:lnSpc>
              <a:buFont typeface="Arial" pitchFamily="34" charset="0"/>
              <a:buNone/>
            </a:pPr>
            <a:r>
              <a:rPr lang="en-US" sz="2400" b="1" i="1" dirty="0" err="1"/>
              <a:t>Якутська</a:t>
            </a:r>
            <a:r>
              <a:rPr lang="en-US" sz="2400" i="1" dirty="0"/>
              <a:t> (Yakut; </a:t>
            </a:r>
            <a:r>
              <a:rPr lang="en-US" sz="2400" i="1" dirty="0" err="1"/>
              <a:t>тюркська</a:t>
            </a:r>
            <a:r>
              <a:rPr lang="en-US" sz="2400" i="1" dirty="0"/>
              <a:t>, </a:t>
            </a:r>
            <a:r>
              <a:rPr lang="en-US" sz="2400" i="1" dirty="0" err="1"/>
              <a:t>Далекий</a:t>
            </a:r>
            <a:r>
              <a:rPr lang="en-US" sz="2400" i="1" dirty="0"/>
              <a:t> </a:t>
            </a:r>
            <a:r>
              <a:rPr lang="en-US" sz="2400" i="1" dirty="0" err="1"/>
              <a:t>Схід</a:t>
            </a:r>
            <a:r>
              <a:rPr lang="en-US" sz="2400" i="1" dirty="0"/>
              <a:t>):</a:t>
            </a:r>
          </a:p>
          <a:p>
            <a:pPr marL="0" indent="0">
              <a:lnSpc>
                <a:spcPct val="150000"/>
              </a:lnSpc>
              <a:buNone/>
            </a:pPr>
            <a:r>
              <a:rPr lang="en-UA" sz="2400" dirty="0"/>
              <a:t>Б</a:t>
            </a:r>
            <a:r>
              <a:rPr lang="uk-UA" sz="2400" dirty="0"/>
              <a:t>у</a:t>
            </a:r>
            <a:r>
              <a:rPr lang="en-UA" sz="2400" dirty="0"/>
              <a:t>   </a:t>
            </a:r>
            <a:r>
              <a:rPr lang="uk-UA" sz="2400" dirty="0" err="1"/>
              <a:t>ыт</a:t>
            </a:r>
            <a:r>
              <a:rPr lang="en-UA" sz="2400" dirty="0"/>
              <a:t>   </a:t>
            </a:r>
            <a:r>
              <a:rPr lang="uk-UA" sz="2400" dirty="0" err="1"/>
              <a:t>ат</a:t>
            </a:r>
            <a:r>
              <a:rPr lang="uk-UA" sz="2400" dirty="0" err="1">
                <a:solidFill>
                  <a:schemeClr val="accent2"/>
                </a:solidFill>
              </a:rPr>
              <a:t>тааҕар</a:t>
            </a:r>
            <a:r>
              <a:rPr lang="en-UA" sz="2400" dirty="0"/>
              <a:t>   </a:t>
            </a:r>
            <a:r>
              <a:rPr lang="uk-UA" sz="2400" dirty="0" err="1"/>
              <a:t>түргэнник</a:t>
            </a:r>
            <a:r>
              <a:rPr lang="en-UA" sz="2400" dirty="0"/>
              <a:t> </a:t>
            </a:r>
            <a:r>
              <a:rPr lang="uk-UA" sz="2400" dirty="0" err="1"/>
              <a:t>сүүрэр</a:t>
            </a:r>
            <a:r>
              <a:rPr lang="en-GB" sz="2400" dirty="0"/>
              <a:t>.</a:t>
            </a:r>
            <a:endParaRPr lang="en-US" sz="2400" dirty="0">
              <a:solidFill>
                <a:schemeClr val="accent2"/>
              </a:solidFill>
            </a:endParaRPr>
          </a:p>
          <a:p>
            <a:pPr marL="0" indent="0">
              <a:spcBef>
                <a:spcPts val="0"/>
              </a:spcBef>
              <a:buNone/>
            </a:pPr>
            <a:r>
              <a:rPr lang="en-UA" sz="1400" dirty="0"/>
              <a:t>цей   собака  кінь-</a:t>
            </a:r>
            <a:r>
              <a:rPr lang="en-UA" sz="1400" dirty="0">
                <a:solidFill>
                  <a:schemeClr val="accent2"/>
                </a:solidFill>
              </a:rPr>
              <a:t>компаратив</a:t>
            </a:r>
            <a:r>
              <a:rPr lang="en-UA" sz="1400" dirty="0"/>
              <a:t>   швидко                   бігає</a:t>
            </a:r>
          </a:p>
          <a:p>
            <a:pPr marL="0" indent="0">
              <a:lnSpc>
                <a:spcPct val="150000"/>
              </a:lnSpc>
              <a:buNone/>
            </a:pPr>
            <a:r>
              <a:rPr lang="en-GB" sz="2400" dirty="0" err="1"/>
              <a:t>Цей</a:t>
            </a:r>
            <a:r>
              <a:rPr lang="en-GB" sz="2400" dirty="0"/>
              <a:t> </a:t>
            </a:r>
            <a:r>
              <a:rPr lang="en-GB" sz="2400" dirty="0" err="1"/>
              <a:t>собака</a:t>
            </a:r>
            <a:r>
              <a:rPr lang="en-GB" sz="2400" dirty="0"/>
              <a:t> </a:t>
            </a:r>
            <a:r>
              <a:rPr lang="en-GB" sz="2400" dirty="0" err="1"/>
              <a:t>бігає</a:t>
            </a:r>
            <a:r>
              <a:rPr lang="en-GB" sz="2400" dirty="0"/>
              <a:t> </a:t>
            </a:r>
            <a:r>
              <a:rPr lang="en-GB" sz="2400" dirty="0" err="1"/>
              <a:t>швид</a:t>
            </a:r>
            <a:r>
              <a:rPr lang="en-GB" sz="2400" dirty="0" err="1">
                <a:solidFill>
                  <a:schemeClr val="accent2"/>
                </a:solidFill>
              </a:rPr>
              <a:t>ше</a:t>
            </a:r>
            <a:r>
              <a:rPr lang="en-GB" sz="2400" dirty="0">
                <a:solidFill>
                  <a:schemeClr val="accent2"/>
                </a:solidFill>
              </a:rPr>
              <a:t> </a:t>
            </a:r>
            <a:r>
              <a:rPr lang="en-GB" sz="2400" dirty="0" err="1">
                <a:solidFill>
                  <a:schemeClr val="accent2"/>
                </a:solidFill>
              </a:rPr>
              <a:t>за</a:t>
            </a:r>
            <a:r>
              <a:rPr lang="en-GB" sz="2400" dirty="0"/>
              <a:t> </a:t>
            </a:r>
            <a:r>
              <a:rPr lang="en-GB" sz="2400" dirty="0" err="1"/>
              <a:t>коня</a:t>
            </a:r>
            <a:r>
              <a:rPr lang="en-GB" sz="2400" dirty="0"/>
              <a:t>.</a:t>
            </a:r>
          </a:p>
        </p:txBody>
      </p:sp>
    </p:spTree>
    <p:extLst>
      <p:ext uri="{BB962C8B-B14F-4D97-AF65-F5344CB8AC3E}">
        <p14:creationId xmlns:p14="http://schemas.microsoft.com/office/powerpoint/2010/main" val="1412967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Задачка</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403648" y="1421168"/>
            <a:ext cx="2088232" cy="5162193"/>
          </a:xfrm>
        </p:spPr>
        <p:txBody>
          <a:bodyPr>
            <a:noAutofit/>
          </a:bodyPr>
          <a:lstStyle/>
          <a:p>
            <a:pPr marL="0" indent="0" algn="r">
              <a:lnSpc>
                <a:spcPct val="150000"/>
              </a:lnSpc>
              <a:buNone/>
            </a:pPr>
            <a:r>
              <a:rPr lang="en-UA" dirty="0"/>
              <a:t>ч</a:t>
            </a:r>
            <a:r>
              <a:rPr lang="en-US" dirty="0" err="1"/>
              <a:t>исло</a:t>
            </a:r>
            <a:r>
              <a:rPr lang="en-US" dirty="0"/>
              <a:t> •</a:t>
            </a:r>
          </a:p>
          <a:p>
            <a:pPr marL="0" indent="0" algn="r">
              <a:lnSpc>
                <a:spcPct val="150000"/>
              </a:lnSpc>
              <a:buNone/>
            </a:pPr>
            <a:r>
              <a:rPr lang="en-US" dirty="0" err="1"/>
              <a:t>рід</a:t>
            </a:r>
            <a:r>
              <a:rPr lang="en-US" dirty="0"/>
              <a:t> •</a:t>
            </a:r>
          </a:p>
          <a:p>
            <a:pPr marL="0" indent="0" algn="r">
              <a:lnSpc>
                <a:spcPct val="150000"/>
              </a:lnSpc>
              <a:buNone/>
            </a:pPr>
            <a:r>
              <a:rPr lang="en-US" dirty="0" err="1"/>
              <a:t>відмінок</a:t>
            </a:r>
            <a:r>
              <a:rPr lang="en-US" dirty="0"/>
              <a:t> •</a:t>
            </a:r>
          </a:p>
          <a:p>
            <a:pPr marL="0" indent="0" algn="r">
              <a:lnSpc>
                <a:spcPct val="150000"/>
              </a:lnSpc>
              <a:buNone/>
            </a:pPr>
            <a:r>
              <a:rPr lang="en-US" dirty="0" err="1"/>
              <a:t>час</a:t>
            </a:r>
            <a:r>
              <a:rPr lang="en-US" dirty="0"/>
              <a:t> •</a:t>
            </a:r>
          </a:p>
          <a:p>
            <a:pPr marL="0" indent="0" algn="r">
              <a:lnSpc>
                <a:spcPct val="150000"/>
              </a:lnSpc>
              <a:buNone/>
            </a:pPr>
            <a:r>
              <a:rPr lang="en-US" dirty="0" err="1"/>
              <a:t>вид</a:t>
            </a:r>
            <a:r>
              <a:rPr lang="en-US" dirty="0"/>
              <a:t> •</a:t>
            </a:r>
          </a:p>
          <a:p>
            <a:pPr marL="0" indent="0" algn="r">
              <a:lnSpc>
                <a:spcPct val="150000"/>
              </a:lnSpc>
              <a:buNone/>
            </a:pPr>
            <a:r>
              <a:rPr lang="en-US" dirty="0" err="1"/>
              <a:t>спосіб</a:t>
            </a:r>
            <a:r>
              <a:rPr lang="en-US" dirty="0"/>
              <a:t> •</a:t>
            </a:r>
          </a:p>
        </p:txBody>
      </p:sp>
      <p:sp>
        <p:nvSpPr>
          <p:cNvPr id="4" name="Місце для вмісту 2">
            <a:extLst>
              <a:ext uri="{FF2B5EF4-FFF2-40B4-BE49-F238E27FC236}">
                <a16:creationId xmlns:a16="http://schemas.microsoft.com/office/drawing/2014/main" id="{DECEE3DD-4829-2BFF-B0CC-15CB0D9BFD12}"/>
              </a:ext>
            </a:extLst>
          </p:cNvPr>
          <p:cNvSpPr txBox="1">
            <a:spLocks/>
          </p:cNvSpPr>
          <p:nvPr/>
        </p:nvSpPr>
        <p:spPr>
          <a:xfrm>
            <a:off x="5387262" y="1412776"/>
            <a:ext cx="2857146" cy="51621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A" dirty="0"/>
              <a:t>• момент</a:t>
            </a:r>
            <a:r>
              <a:rPr lang="en-US" dirty="0"/>
              <a:t> </a:t>
            </a:r>
            <a:r>
              <a:rPr lang="en-US" dirty="0" err="1"/>
              <a:t>дії</a:t>
            </a:r>
            <a:endParaRPr lang="en-US" dirty="0"/>
          </a:p>
          <a:p>
            <a:pPr marL="0" indent="0">
              <a:lnSpc>
                <a:spcPct val="150000"/>
              </a:lnSpc>
              <a:buFont typeface="Arial" pitchFamily="34" charset="0"/>
              <a:buNone/>
            </a:pPr>
            <a:r>
              <a:rPr lang="en-US" dirty="0"/>
              <a:t>• </a:t>
            </a:r>
            <a:r>
              <a:rPr lang="en-US" dirty="0" err="1"/>
              <a:t>кількість</a:t>
            </a:r>
            <a:endParaRPr lang="en-US" dirty="0"/>
          </a:p>
          <a:p>
            <a:pPr marL="0" indent="0">
              <a:lnSpc>
                <a:spcPct val="150000"/>
              </a:lnSpc>
              <a:buFont typeface="Arial" pitchFamily="34" charset="0"/>
              <a:buNone/>
            </a:pPr>
            <a:r>
              <a:rPr lang="en-US" dirty="0"/>
              <a:t>• </a:t>
            </a:r>
            <a:r>
              <a:rPr lang="en-US" dirty="0" err="1"/>
              <a:t>ставлення</a:t>
            </a:r>
            <a:endParaRPr lang="en-US" dirty="0"/>
          </a:p>
          <a:p>
            <a:pPr marL="0" indent="0">
              <a:lnSpc>
                <a:spcPct val="150000"/>
              </a:lnSpc>
              <a:buFont typeface="Arial" pitchFamily="34" charset="0"/>
              <a:buNone/>
            </a:pPr>
            <a:r>
              <a:rPr lang="en-UA" dirty="0"/>
              <a:t>• с</a:t>
            </a:r>
            <a:r>
              <a:rPr lang="en-US" dirty="0" err="1"/>
              <a:t>тать</a:t>
            </a:r>
            <a:r>
              <a:rPr lang="en-US" dirty="0"/>
              <a:t> </a:t>
            </a:r>
            <a:r>
              <a:rPr lang="en-US" dirty="0" err="1"/>
              <a:t>чи</a:t>
            </a:r>
            <a:r>
              <a:rPr lang="en-US" dirty="0"/>
              <a:t> </a:t>
            </a:r>
            <a:r>
              <a:rPr lang="en-US" dirty="0" err="1"/>
              <a:t>клас</a:t>
            </a:r>
            <a:endParaRPr lang="en-US" dirty="0"/>
          </a:p>
          <a:p>
            <a:pPr marL="0" indent="0">
              <a:lnSpc>
                <a:spcPct val="150000"/>
              </a:lnSpc>
              <a:buFont typeface="Arial" pitchFamily="34" charset="0"/>
              <a:buNone/>
            </a:pPr>
            <a:r>
              <a:rPr lang="en-US" dirty="0"/>
              <a:t>• </a:t>
            </a:r>
            <a:r>
              <a:rPr lang="en-US" dirty="0" err="1"/>
              <a:t>протяжність</a:t>
            </a:r>
            <a:endParaRPr lang="en-US" dirty="0"/>
          </a:p>
          <a:p>
            <a:pPr marL="0" indent="0">
              <a:lnSpc>
                <a:spcPct val="150000"/>
              </a:lnSpc>
              <a:buFont typeface="Arial" pitchFamily="34" charset="0"/>
              <a:buNone/>
            </a:pPr>
            <a:r>
              <a:rPr lang="en-US" dirty="0"/>
              <a:t>• </a:t>
            </a:r>
            <a:r>
              <a:rPr lang="en-US" dirty="0" err="1"/>
              <a:t>роль</a:t>
            </a:r>
            <a:endParaRPr lang="en-US" dirty="0"/>
          </a:p>
        </p:txBody>
      </p:sp>
    </p:spTree>
    <p:extLst>
      <p:ext uri="{BB962C8B-B14F-4D97-AF65-F5344CB8AC3E}">
        <p14:creationId xmlns:p14="http://schemas.microsoft.com/office/powerpoint/2010/main" val="153131132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компаратив</a:t>
            </a:r>
            <a:br>
              <a:rPr lang="en-UA" dirty="0"/>
            </a:br>
            <a:r>
              <a:rPr lang="en-UA" sz="2000" dirty="0"/>
              <a:t>comparative case</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1484784"/>
            <a:ext cx="7776864" cy="2205245"/>
          </a:xfrm>
        </p:spPr>
        <p:txBody>
          <a:bodyPr>
            <a:noAutofit/>
          </a:bodyPr>
          <a:lstStyle/>
          <a:p>
            <a:pPr marL="0" indent="0">
              <a:lnSpc>
                <a:spcPct val="150000"/>
              </a:lnSpc>
              <a:buFont typeface="Arial" pitchFamily="34" charset="0"/>
              <a:buNone/>
            </a:pPr>
            <a:r>
              <a:rPr lang="en-US" sz="2400" b="1" i="1" dirty="0" err="1"/>
              <a:t>Якутська</a:t>
            </a:r>
            <a:r>
              <a:rPr lang="en-US" sz="2400" i="1" dirty="0"/>
              <a:t> (Yakut; </a:t>
            </a:r>
            <a:r>
              <a:rPr lang="en-US" sz="2400" i="1" dirty="0" err="1"/>
              <a:t>тюркська</a:t>
            </a:r>
            <a:r>
              <a:rPr lang="en-US" sz="2400" i="1" dirty="0"/>
              <a:t>, </a:t>
            </a:r>
            <a:r>
              <a:rPr lang="en-US" sz="2400" i="1" dirty="0" err="1"/>
              <a:t>Далекий</a:t>
            </a:r>
            <a:r>
              <a:rPr lang="en-US" sz="2400" i="1" dirty="0"/>
              <a:t> </a:t>
            </a:r>
            <a:r>
              <a:rPr lang="en-US" sz="2400" i="1" dirty="0" err="1"/>
              <a:t>Схід</a:t>
            </a:r>
            <a:r>
              <a:rPr lang="en-US" sz="2400" i="1" dirty="0"/>
              <a:t>):</a:t>
            </a:r>
          </a:p>
          <a:p>
            <a:pPr marL="0" indent="0">
              <a:lnSpc>
                <a:spcPct val="150000"/>
              </a:lnSpc>
              <a:buNone/>
            </a:pPr>
            <a:r>
              <a:rPr lang="en-UA" sz="2400" dirty="0"/>
              <a:t>Б</a:t>
            </a:r>
            <a:r>
              <a:rPr lang="uk-UA" sz="2400" dirty="0"/>
              <a:t>у</a:t>
            </a:r>
            <a:r>
              <a:rPr lang="en-UA" sz="2400" dirty="0"/>
              <a:t>   </a:t>
            </a:r>
            <a:r>
              <a:rPr lang="uk-UA" sz="2400" dirty="0" err="1"/>
              <a:t>ыт</a:t>
            </a:r>
            <a:r>
              <a:rPr lang="en-UA" sz="2400" dirty="0"/>
              <a:t>   </a:t>
            </a:r>
            <a:r>
              <a:rPr lang="uk-UA" sz="2400" dirty="0" err="1"/>
              <a:t>ат</a:t>
            </a:r>
            <a:r>
              <a:rPr lang="uk-UA" sz="2400" dirty="0" err="1">
                <a:solidFill>
                  <a:schemeClr val="accent2"/>
                </a:solidFill>
              </a:rPr>
              <a:t>тааҕар</a:t>
            </a:r>
            <a:r>
              <a:rPr lang="en-UA" sz="2400" dirty="0"/>
              <a:t>   </a:t>
            </a:r>
            <a:r>
              <a:rPr lang="uk-UA" sz="2400" dirty="0" err="1"/>
              <a:t>түргэнник</a:t>
            </a:r>
            <a:r>
              <a:rPr lang="en-UA" sz="2400" dirty="0"/>
              <a:t> </a:t>
            </a:r>
            <a:r>
              <a:rPr lang="uk-UA" sz="2400" dirty="0" err="1"/>
              <a:t>сүүрэр</a:t>
            </a:r>
            <a:r>
              <a:rPr lang="en-GB" sz="2400" dirty="0"/>
              <a:t>.</a:t>
            </a:r>
            <a:endParaRPr lang="en-US" sz="2400" dirty="0">
              <a:solidFill>
                <a:schemeClr val="accent2"/>
              </a:solidFill>
            </a:endParaRPr>
          </a:p>
          <a:p>
            <a:pPr marL="0" indent="0">
              <a:spcBef>
                <a:spcPts val="0"/>
              </a:spcBef>
              <a:buNone/>
            </a:pPr>
            <a:r>
              <a:rPr lang="en-UA" sz="1400" dirty="0"/>
              <a:t>цей   собака  кінь-</a:t>
            </a:r>
            <a:r>
              <a:rPr lang="en-UA" sz="1400" dirty="0">
                <a:solidFill>
                  <a:schemeClr val="accent2"/>
                </a:solidFill>
              </a:rPr>
              <a:t>компаратив</a:t>
            </a:r>
            <a:r>
              <a:rPr lang="en-UA" sz="1400" dirty="0"/>
              <a:t>   швидко                   бігає</a:t>
            </a:r>
          </a:p>
          <a:p>
            <a:pPr marL="0" indent="0">
              <a:lnSpc>
                <a:spcPct val="150000"/>
              </a:lnSpc>
              <a:buNone/>
            </a:pPr>
            <a:r>
              <a:rPr lang="en-GB" sz="2400" dirty="0" err="1"/>
              <a:t>Цей</a:t>
            </a:r>
            <a:r>
              <a:rPr lang="en-GB" sz="2400" dirty="0"/>
              <a:t> </a:t>
            </a:r>
            <a:r>
              <a:rPr lang="en-GB" sz="2400" dirty="0" err="1"/>
              <a:t>собака</a:t>
            </a:r>
            <a:r>
              <a:rPr lang="en-GB" sz="2400" dirty="0"/>
              <a:t> </a:t>
            </a:r>
            <a:r>
              <a:rPr lang="en-GB" sz="2400" dirty="0" err="1"/>
              <a:t>бігає</a:t>
            </a:r>
            <a:r>
              <a:rPr lang="en-GB" sz="2400" dirty="0"/>
              <a:t> </a:t>
            </a:r>
            <a:r>
              <a:rPr lang="en-GB" sz="2400" dirty="0" err="1"/>
              <a:t>швид</a:t>
            </a:r>
            <a:r>
              <a:rPr lang="en-GB" sz="2400" dirty="0" err="1">
                <a:solidFill>
                  <a:schemeClr val="accent2"/>
                </a:solidFill>
              </a:rPr>
              <a:t>ше</a:t>
            </a:r>
            <a:r>
              <a:rPr lang="en-GB" sz="2400" dirty="0">
                <a:solidFill>
                  <a:schemeClr val="accent2"/>
                </a:solidFill>
              </a:rPr>
              <a:t> </a:t>
            </a:r>
            <a:r>
              <a:rPr lang="en-GB" sz="2400" dirty="0" err="1">
                <a:solidFill>
                  <a:schemeClr val="accent2"/>
                </a:solidFill>
              </a:rPr>
              <a:t>за</a:t>
            </a:r>
            <a:r>
              <a:rPr lang="en-GB" sz="2400" dirty="0"/>
              <a:t> </a:t>
            </a:r>
            <a:r>
              <a:rPr lang="en-GB" sz="2400" dirty="0" err="1"/>
              <a:t>коня</a:t>
            </a:r>
            <a:r>
              <a:rPr lang="en-GB" sz="2400" dirty="0"/>
              <a:t>.</a:t>
            </a:r>
          </a:p>
        </p:txBody>
      </p:sp>
      <p:sp>
        <p:nvSpPr>
          <p:cNvPr id="3" name="Місце для вмісту 2">
            <a:extLst>
              <a:ext uri="{FF2B5EF4-FFF2-40B4-BE49-F238E27FC236}">
                <a16:creationId xmlns:a16="http://schemas.microsoft.com/office/drawing/2014/main" id="{427726D1-F65F-3219-86B4-D3E81607FBC7}"/>
              </a:ext>
            </a:extLst>
          </p:cNvPr>
          <p:cNvSpPr txBox="1">
            <a:spLocks/>
          </p:cNvSpPr>
          <p:nvPr/>
        </p:nvSpPr>
        <p:spPr>
          <a:xfrm>
            <a:off x="755576" y="4149080"/>
            <a:ext cx="7776864" cy="2205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2400" b="1" i="1" dirty="0" err="1"/>
              <a:t>Нівхська</a:t>
            </a:r>
            <a:r>
              <a:rPr lang="en-US" sz="2400" i="1" dirty="0"/>
              <a:t> (</a:t>
            </a:r>
            <a:r>
              <a:rPr lang="en-US" sz="2400" i="1" dirty="0" err="1"/>
              <a:t>Nivkh</a:t>
            </a:r>
            <a:r>
              <a:rPr lang="en-US" sz="2400" i="1" dirty="0"/>
              <a:t>; </a:t>
            </a:r>
            <a:r>
              <a:rPr lang="en-US" sz="2400" i="1" dirty="0" err="1"/>
              <a:t>ізолят</a:t>
            </a:r>
            <a:r>
              <a:rPr lang="en-US" sz="2400" i="1" dirty="0"/>
              <a:t>, </a:t>
            </a:r>
            <a:r>
              <a:rPr lang="en-US" sz="2400" i="1" dirty="0" err="1"/>
              <a:t>Далекий</a:t>
            </a:r>
            <a:r>
              <a:rPr lang="en-US" sz="2400" i="1" dirty="0"/>
              <a:t> </a:t>
            </a:r>
            <a:r>
              <a:rPr lang="en-US" sz="2400" i="1" dirty="0" err="1"/>
              <a:t>Схід</a:t>
            </a:r>
            <a:r>
              <a:rPr lang="en-US" sz="2400" i="1" dirty="0"/>
              <a:t>):</a:t>
            </a:r>
          </a:p>
          <a:p>
            <a:pPr marL="0" indent="0">
              <a:lnSpc>
                <a:spcPct val="150000"/>
              </a:lnSpc>
              <a:buFont typeface="Arial" pitchFamily="34" charset="0"/>
              <a:buNone/>
            </a:pPr>
            <a:r>
              <a:rPr lang="lv-LV" sz="2400" dirty="0" err="1"/>
              <a:t>Tlaņi</a:t>
            </a:r>
            <a:r>
              <a:rPr lang="lv-LV" sz="2400" dirty="0"/>
              <a:t>     </a:t>
            </a:r>
            <a:r>
              <a:rPr lang="lv-LV" sz="2400" dirty="0" err="1"/>
              <a:t>ķanņ</a:t>
            </a:r>
            <a:r>
              <a:rPr lang="lv-LV" sz="2400" dirty="0" err="1">
                <a:solidFill>
                  <a:schemeClr val="accent2"/>
                </a:solidFill>
              </a:rPr>
              <a:t>ak</a:t>
            </a:r>
            <a:r>
              <a:rPr lang="lv-LV" sz="2400" dirty="0"/>
              <a:t>       </a:t>
            </a:r>
            <a:r>
              <a:rPr lang="lv-LV" sz="2400" dirty="0" err="1"/>
              <a:t>eɣd</a:t>
            </a:r>
            <a:r>
              <a:rPr lang="en-US" sz="2400" dirty="0"/>
              <a:t>.</a:t>
            </a:r>
            <a:endParaRPr lang="en-US" sz="2400" dirty="0">
              <a:solidFill>
                <a:schemeClr val="accent2"/>
              </a:solidFill>
            </a:endParaRPr>
          </a:p>
          <a:p>
            <a:pPr marL="0" indent="0">
              <a:spcBef>
                <a:spcPts val="0"/>
              </a:spcBef>
              <a:buFont typeface="Arial" pitchFamily="34" charset="0"/>
              <a:buNone/>
            </a:pPr>
            <a:r>
              <a:rPr lang="en-UA" sz="1400" dirty="0"/>
              <a:t>олень       собака-</a:t>
            </a:r>
            <a:r>
              <a:rPr lang="en-UA" sz="1400" dirty="0">
                <a:solidFill>
                  <a:schemeClr val="accent2"/>
                </a:solidFill>
              </a:rPr>
              <a:t>компаратив</a:t>
            </a:r>
            <a:r>
              <a:rPr lang="en-UA" sz="1400" dirty="0"/>
              <a:t>   швидкий</a:t>
            </a:r>
          </a:p>
        </p:txBody>
      </p:sp>
      <p:cxnSp>
        <p:nvCxnSpPr>
          <p:cNvPr id="4" name="Straight Connector 3">
            <a:extLst>
              <a:ext uri="{FF2B5EF4-FFF2-40B4-BE49-F238E27FC236}">
                <a16:creationId xmlns:a16="http://schemas.microsoft.com/office/drawing/2014/main" id="{314F070B-3C7A-4C02-339E-D969AFFB22D6}"/>
              </a:ext>
            </a:extLst>
          </p:cNvPr>
          <p:cNvCxnSpPr/>
          <p:nvPr/>
        </p:nvCxnSpPr>
        <p:spPr>
          <a:xfrm>
            <a:off x="899592" y="3933056"/>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38739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компаратив</a:t>
            </a:r>
            <a:br>
              <a:rPr lang="en-UA" dirty="0"/>
            </a:br>
            <a:r>
              <a:rPr lang="en-UA" sz="2000" dirty="0"/>
              <a:t>comparative case</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1484784"/>
            <a:ext cx="7776864" cy="2205245"/>
          </a:xfrm>
        </p:spPr>
        <p:txBody>
          <a:bodyPr>
            <a:noAutofit/>
          </a:bodyPr>
          <a:lstStyle/>
          <a:p>
            <a:pPr marL="0" indent="0">
              <a:lnSpc>
                <a:spcPct val="150000"/>
              </a:lnSpc>
              <a:buFont typeface="Arial" pitchFamily="34" charset="0"/>
              <a:buNone/>
            </a:pPr>
            <a:r>
              <a:rPr lang="en-US" sz="2400" b="1" i="1" dirty="0" err="1"/>
              <a:t>Якутська</a:t>
            </a:r>
            <a:r>
              <a:rPr lang="en-US" sz="2400" i="1" dirty="0"/>
              <a:t> (Yakut; </a:t>
            </a:r>
            <a:r>
              <a:rPr lang="en-US" sz="2400" i="1" dirty="0" err="1"/>
              <a:t>тюркська</a:t>
            </a:r>
            <a:r>
              <a:rPr lang="en-US" sz="2400" i="1" dirty="0"/>
              <a:t>, </a:t>
            </a:r>
            <a:r>
              <a:rPr lang="en-US" sz="2400" i="1" dirty="0" err="1"/>
              <a:t>Далекий</a:t>
            </a:r>
            <a:r>
              <a:rPr lang="en-US" sz="2400" i="1" dirty="0"/>
              <a:t> </a:t>
            </a:r>
            <a:r>
              <a:rPr lang="en-US" sz="2400" i="1" dirty="0" err="1"/>
              <a:t>Схід</a:t>
            </a:r>
            <a:r>
              <a:rPr lang="en-US" sz="2400" i="1" dirty="0"/>
              <a:t>):</a:t>
            </a:r>
          </a:p>
          <a:p>
            <a:pPr marL="0" indent="0">
              <a:lnSpc>
                <a:spcPct val="150000"/>
              </a:lnSpc>
              <a:buNone/>
            </a:pPr>
            <a:r>
              <a:rPr lang="en-UA" sz="2400" dirty="0"/>
              <a:t>Б</a:t>
            </a:r>
            <a:r>
              <a:rPr lang="uk-UA" sz="2400" dirty="0"/>
              <a:t>у</a:t>
            </a:r>
            <a:r>
              <a:rPr lang="en-UA" sz="2400" dirty="0"/>
              <a:t>   </a:t>
            </a:r>
            <a:r>
              <a:rPr lang="uk-UA" sz="2400" dirty="0" err="1"/>
              <a:t>ыт</a:t>
            </a:r>
            <a:r>
              <a:rPr lang="en-UA" sz="2400" dirty="0"/>
              <a:t>   </a:t>
            </a:r>
            <a:r>
              <a:rPr lang="uk-UA" sz="2400" dirty="0" err="1"/>
              <a:t>ат</a:t>
            </a:r>
            <a:r>
              <a:rPr lang="uk-UA" sz="2400" dirty="0" err="1">
                <a:solidFill>
                  <a:schemeClr val="accent2"/>
                </a:solidFill>
              </a:rPr>
              <a:t>тааҕар</a:t>
            </a:r>
            <a:r>
              <a:rPr lang="en-UA" sz="2400" dirty="0"/>
              <a:t>   </a:t>
            </a:r>
            <a:r>
              <a:rPr lang="uk-UA" sz="2400" dirty="0" err="1"/>
              <a:t>түргэнник</a:t>
            </a:r>
            <a:r>
              <a:rPr lang="en-UA" sz="2400" dirty="0"/>
              <a:t> </a:t>
            </a:r>
            <a:r>
              <a:rPr lang="uk-UA" sz="2400" dirty="0" err="1"/>
              <a:t>сүүрэр</a:t>
            </a:r>
            <a:r>
              <a:rPr lang="en-GB" sz="2400" dirty="0"/>
              <a:t>.</a:t>
            </a:r>
            <a:endParaRPr lang="en-US" sz="2400" dirty="0">
              <a:solidFill>
                <a:schemeClr val="accent2"/>
              </a:solidFill>
            </a:endParaRPr>
          </a:p>
          <a:p>
            <a:pPr marL="0" indent="0">
              <a:spcBef>
                <a:spcPts val="0"/>
              </a:spcBef>
              <a:buNone/>
            </a:pPr>
            <a:r>
              <a:rPr lang="en-UA" sz="1400" dirty="0"/>
              <a:t>цей   собака  кінь-</a:t>
            </a:r>
            <a:r>
              <a:rPr lang="en-UA" sz="1400" dirty="0">
                <a:solidFill>
                  <a:schemeClr val="accent2"/>
                </a:solidFill>
              </a:rPr>
              <a:t>компаратив</a:t>
            </a:r>
            <a:r>
              <a:rPr lang="en-UA" sz="1400" dirty="0"/>
              <a:t>   швидко                   бігає</a:t>
            </a:r>
          </a:p>
          <a:p>
            <a:pPr marL="0" indent="0">
              <a:lnSpc>
                <a:spcPct val="150000"/>
              </a:lnSpc>
              <a:buNone/>
            </a:pPr>
            <a:r>
              <a:rPr lang="en-GB" sz="2400" dirty="0" err="1"/>
              <a:t>Цей</a:t>
            </a:r>
            <a:r>
              <a:rPr lang="en-GB" sz="2400" dirty="0"/>
              <a:t> </a:t>
            </a:r>
            <a:r>
              <a:rPr lang="en-GB" sz="2400" dirty="0" err="1"/>
              <a:t>собака</a:t>
            </a:r>
            <a:r>
              <a:rPr lang="en-GB" sz="2400" dirty="0"/>
              <a:t> </a:t>
            </a:r>
            <a:r>
              <a:rPr lang="en-GB" sz="2400" dirty="0" err="1"/>
              <a:t>бігає</a:t>
            </a:r>
            <a:r>
              <a:rPr lang="en-GB" sz="2400" dirty="0"/>
              <a:t> </a:t>
            </a:r>
            <a:r>
              <a:rPr lang="en-GB" sz="2400" dirty="0" err="1"/>
              <a:t>швид</a:t>
            </a:r>
            <a:r>
              <a:rPr lang="en-GB" sz="2400" dirty="0" err="1">
                <a:solidFill>
                  <a:schemeClr val="accent2"/>
                </a:solidFill>
              </a:rPr>
              <a:t>ше</a:t>
            </a:r>
            <a:r>
              <a:rPr lang="en-GB" sz="2400" dirty="0">
                <a:solidFill>
                  <a:schemeClr val="accent2"/>
                </a:solidFill>
              </a:rPr>
              <a:t> </a:t>
            </a:r>
            <a:r>
              <a:rPr lang="en-GB" sz="2400" dirty="0" err="1">
                <a:solidFill>
                  <a:schemeClr val="accent2"/>
                </a:solidFill>
              </a:rPr>
              <a:t>за</a:t>
            </a:r>
            <a:r>
              <a:rPr lang="en-GB" sz="2400" dirty="0"/>
              <a:t> </a:t>
            </a:r>
            <a:r>
              <a:rPr lang="en-GB" sz="2400" dirty="0" err="1"/>
              <a:t>коня</a:t>
            </a:r>
            <a:r>
              <a:rPr lang="en-GB" sz="2400" dirty="0"/>
              <a:t>.</a:t>
            </a:r>
          </a:p>
        </p:txBody>
      </p:sp>
      <p:sp>
        <p:nvSpPr>
          <p:cNvPr id="3" name="Місце для вмісту 2">
            <a:extLst>
              <a:ext uri="{FF2B5EF4-FFF2-40B4-BE49-F238E27FC236}">
                <a16:creationId xmlns:a16="http://schemas.microsoft.com/office/drawing/2014/main" id="{427726D1-F65F-3219-86B4-D3E81607FBC7}"/>
              </a:ext>
            </a:extLst>
          </p:cNvPr>
          <p:cNvSpPr txBox="1">
            <a:spLocks/>
          </p:cNvSpPr>
          <p:nvPr/>
        </p:nvSpPr>
        <p:spPr>
          <a:xfrm>
            <a:off x="755576" y="4149080"/>
            <a:ext cx="7776864" cy="2205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2400" b="1" i="1" dirty="0" err="1"/>
              <a:t>Нівхська</a:t>
            </a:r>
            <a:r>
              <a:rPr lang="en-US" sz="2400" i="1" dirty="0"/>
              <a:t> (</a:t>
            </a:r>
            <a:r>
              <a:rPr lang="en-US" sz="2400" i="1" dirty="0" err="1"/>
              <a:t>Nivkh</a:t>
            </a:r>
            <a:r>
              <a:rPr lang="en-US" sz="2400" i="1" dirty="0"/>
              <a:t>; </a:t>
            </a:r>
            <a:r>
              <a:rPr lang="en-US" sz="2400" i="1" dirty="0" err="1"/>
              <a:t>ізолят</a:t>
            </a:r>
            <a:r>
              <a:rPr lang="en-US" sz="2400" i="1" dirty="0"/>
              <a:t>, </a:t>
            </a:r>
            <a:r>
              <a:rPr lang="en-US" sz="2400" i="1" dirty="0" err="1"/>
              <a:t>Далекий</a:t>
            </a:r>
            <a:r>
              <a:rPr lang="en-US" sz="2400" i="1" dirty="0"/>
              <a:t> </a:t>
            </a:r>
            <a:r>
              <a:rPr lang="en-US" sz="2400" i="1" dirty="0" err="1"/>
              <a:t>Схід</a:t>
            </a:r>
            <a:r>
              <a:rPr lang="en-US" sz="2400" i="1" dirty="0"/>
              <a:t>):</a:t>
            </a:r>
          </a:p>
          <a:p>
            <a:pPr marL="0" indent="0">
              <a:lnSpc>
                <a:spcPct val="150000"/>
              </a:lnSpc>
              <a:buFont typeface="Arial" pitchFamily="34" charset="0"/>
              <a:buNone/>
            </a:pPr>
            <a:r>
              <a:rPr lang="lv-LV" sz="2400" dirty="0" err="1"/>
              <a:t>Tlaņi</a:t>
            </a:r>
            <a:r>
              <a:rPr lang="lv-LV" sz="2400" dirty="0"/>
              <a:t>     </a:t>
            </a:r>
            <a:r>
              <a:rPr lang="lv-LV" sz="2400" dirty="0" err="1"/>
              <a:t>ķanņ</a:t>
            </a:r>
            <a:r>
              <a:rPr lang="lv-LV" sz="2400" dirty="0" err="1">
                <a:solidFill>
                  <a:schemeClr val="accent2"/>
                </a:solidFill>
              </a:rPr>
              <a:t>ak</a:t>
            </a:r>
            <a:r>
              <a:rPr lang="lv-LV" sz="2400" dirty="0"/>
              <a:t>       </a:t>
            </a:r>
            <a:r>
              <a:rPr lang="lv-LV" sz="2400" dirty="0" err="1"/>
              <a:t>eɣd</a:t>
            </a:r>
            <a:r>
              <a:rPr lang="en-US" sz="2400" dirty="0"/>
              <a:t>.</a:t>
            </a:r>
            <a:endParaRPr lang="en-US" sz="2400" dirty="0">
              <a:solidFill>
                <a:schemeClr val="accent2"/>
              </a:solidFill>
            </a:endParaRPr>
          </a:p>
          <a:p>
            <a:pPr marL="0" indent="0">
              <a:spcBef>
                <a:spcPts val="0"/>
              </a:spcBef>
              <a:buFont typeface="Arial" pitchFamily="34" charset="0"/>
              <a:buNone/>
            </a:pPr>
            <a:r>
              <a:rPr lang="en-UA" sz="1400" dirty="0"/>
              <a:t>олень       собака-</a:t>
            </a:r>
            <a:r>
              <a:rPr lang="en-UA" sz="1400" dirty="0">
                <a:solidFill>
                  <a:schemeClr val="accent2"/>
                </a:solidFill>
              </a:rPr>
              <a:t>компаратив</a:t>
            </a:r>
            <a:r>
              <a:rPr lang="en-UA" sz="1400" dirty="0"/>
              <a:t>   швидкий</a:t>
            </a:r>
          </a:p>
          <a:p>
            <a:pPr marL="0" indent="0">
              <a:lnSpc>
                <a:spcPct val="150000"/>
              </a:lnSpc>
              <a:buFont typeface="Arial" pitchFamily="34" charset="0"/>
              <a:buNone/>
            </a:pPr>
            <a:r>
              <a:rPr lang="en-GB" sz="2400" dirty="0" err="1"/>
              <a:t>Олень</a:t>
            </a:r>
            <a:r>
              <a:rPr lang="en-GB" sz="2400" dirty="0"/>
              <a:t> </a:t>
            </a:r>
            <a:r>
              <a:rPr lang="en-GB" sz="2400" dirty="0" err="1"/>
              <a:t>швид</a:t>
            </a:r>
            <a:r>
              <a:rPr lang="en-GB" sz="2400" dirty="0" err="1">
                <a:solidFill>
                  <a:schemeClr val="accent2"/>
                </a:solidFill>
              </a:rPr>
              <a:t>ший</a:t>
            </a:r>
            <a:r>
              <a:rPr lang="en-GB" sz="2400" dirty="0">
                <a:solidFill>
                  <a:schemeClr val="accent2"/>
                </a:solidFill>
              </a:rPr>
              <a:t> </a:t>
            </a:r>
            <a:r>
              <a:rPr lang="en-GB" sz="2400" dirty="0" err="1">
                <a:solidFill>
                  <a:schemeClr val="accent2"/>
                </a:solidFill>
              </a:rPr>
              <a:t>за</a:t>
            </a:r>
            <a:r>
              <a:rPr lang="en-GB" sz="2400" dirty="0"/>
              <a:t> </a:t>
            </a:r>
            <a:r>
              <a:rPr lang="en-GB" sz="2400" dirty="0" err="1"/>
              <a:t>собаку</a:t>
            </a:r>
            <a:r>
              <a:rPr lang="en-GB" sz="2400" dirty="0"/>
              <a:t>.</a:t>
            </a:r>
          </a:p>
        </p:txBody>
      </p:sp>
      <p:cxnSp>
        <p:nvCxnSpPr>
          <p:cNvPr id="4" name="Straight Connector 3">
            <a:extLst>
              <a:ext uri="{FF2B5EF4-FFF2-40B4-BE49-F238E27FC236}">
                <a16:creationId xmlns:a16="http://schemas.microsoft.com/office/drawing/2014/main" id="{314F070B-3C7A-4C02-339E-D969AFFB22D6}"/>
              </a:ext>
            </a:extLst>
          </p:cNvPr>
          <p:cNvCxnSpPr/>
          <p:nvPr/>
        </p:nvCxnSpPr>
        <p:spPr>
          <a:xfrm>
            <a:off x="899592" y="3933056"/>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0944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транслатив</a:t>
            </a:r>
            <a:br>
              <a:rPr lang="en-UA" dirty="0"/>
            </a:br>
            <a:r>
              <a:rPr lang="en-UA" sz="2000" dirty="0"/>
              <a:t>translative case</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Угорська</a:t>
            </a:r>
            <a:r>
              <a:rPr lang="en-US" sz="2400" i="1" dirty="0"/>
              <a:t>:</a:t>
            </a:r>
          </a:p>
          <a:p>
            <a:pPr marL="0" indent="0">
              <a:lnSpc>
                <a:spcPct val="150000"/>
              </a:lnSpc>
              <a:buNone/>
            </a:pPr>
            <a:r>
              <a:rPr lang="en-GB" sz="2400" dirty="0" err="1"/>
              <a:t>Lót</a:t>
            </a:r>
            <a:r>
              <a:rPr lang="en-GB" sz="2400" dirty="0"/>
              <a:t>    </a:t>
            </a:r>
            <a:r>
              <a:rPr lang="en-GB" sz="2400" dirty="0" err="1"/>
              <a:t>feleség</a:t>
            </a:r>
            <a:r>
              <a:rPr lang="en-GB" sz="2400" dirty="0" err="1">
                <a:solidFill>
                  <a:schemeClr val="accent3">
                    <a:lumMod val="75000"/>
                  </a:schemeClr>
                </a:solidFill>
              </a:rPr>
              <a:t>e</a:t>
            </a:r>
            <a:r>
              <a:rPr lang="en-GB" sz="2400" dirty="0"/>
              <a:t>    </a:t>
            </a:r>
            <a:r>
              <a:rPr lang="en-GB" sz="2400" dirty="0" err="1"/>
              <a:t>só</a:t>
            </a:r>
            <a:r>
              <a:rPr lang="en-GB" sz="2400" dirty="0" err="1">
                <a:solidFill>
                  <a:schemeClr val="accent2"/>
                </a:solidFill>
              </a:rPr>
              <a:t>vá</a:t>
            </a:r>
            <a:r>
              <a:rPr lang="en-GB" sz="2400" dirty="0"/>
              <a:t>           </a:t>
            </a:r>
            <a:r>
              <a:rPr lang="en-GB" sz="2400" dirty="0" err="1"/>
              <a:t>változott</a:t>
            </a:r>
            <a:r>
              <a:rPr lang="en-GB" sz="2400" dirty="0"/>
              <a:t>.</a:t>
            </a:r>
            <a:endParaRPr lang="en-US" sz="2400" dirty="0">
              <a:solidFill>
                <a:schemeClr val="accent2"/>
              </a:solidFill>
            </a:endParaRPr>
          </a:p>
          <a:p>
            <a:pPr marL="0" indent="0">
              <a:spcBef>
                <a:spcPts val="0"/>
              </a:spcBef>
              <a:buNone/>
            </a:pPr>
            <a:r>
              <a:rPr lang="en-UA" sz="1400" dirty="0"/>
              <a:t>Лот          дружина-</a:t>
            </a:r>
            <a:r>
              <a:rPr lang="en-UA" sz="1400" dirty="0">
                <a:solidFill>
                  <a:schemeClr val="accent3">
                    <a:lumMod val="75000"/>
                  </a:schemeClr>
                </a:solidFill>
              </a:rPr>
              <a:t>його</a:t>
            </a:r>
            <a:r>
              <a:rPr lang="en-UA" sz="1400" dirty="0"/>
              <a:t>     сіль-</a:t>
            </a:r>
            <a:r>
              <a:rPr lang="en-UA" sz="1400" dirty="0">
                <a:solidFill>
                  <a:schemeClr val="accent2"/>
                </a:solidFill>
              </a:rPr>
              <a:t>транслатив</a:t>
            </a:r>
            <a:r>
              <a:rPr lang="en-UA" sz="1400" dirty="0"/>
              <a:t>    змінилася</a:t>
            </a:r>
          </a:p>
          <a:p>
            <a:pPr marL="0" indent="0">
              <a:lnSpc>
                <a:spcPct val="150000"/>
              </a:lnSpc>
              <a:buNone/>
            </a:pPr>
            <a:r>
              <a:rPr lang="en-GB" sz="2400" dirty="0" err="1"/>
              <a:t>Лот</a:t>
            </a:r>
            <a:r>
              <a:rPr lang="en-GB" sz="2400" dirty="0" err="1">
                <a:solidFill>
                  <a:schemeClr val="accent3"/>
                </a:solidFill>
              </a:rPr>
              <a:t>ова</a:t>
            </a:r>
            <a:r>
              <a:rPr lang="en-GB" sz="2400" dirty="0"/>
              <a:t> </a:t>
            </a:r>
            <a:r>
              <a:rPr lang="en-GB" sz="2400" dirty="0" err="1"/>
              <a:t>дружина</a:t>
            </a:r>
            <a:r>
              <a:rPr lang="en-GB" sz="2400" dirty="0"/>
              <a:t> </a:t>
            </a:r>
            <a:r>
              <a:rPr lang="en-GB" sz="2400" dirty="0" err="1"/>
              <a:t>обернулася</a:t>
            </a:r>
            <a:r>
              <a:rPr lang="en-GB" sz="2400" dirty="0"/>
              <a:t> </a:t>
            </a:r>
            <a:r>
              <a:rPr lang="en-GB" sz="2400" dirty="0" err="1">
                <a:solidFill>
                  <a:schemeClr val="accent2"/>
                </a:solidFill>
              </a:rPr>
              <a:t>на</a:t>
            </a:r>
            <a:r>
              <a:rPr lang="en-GB" sz="2400" dirty="0"/>
              <a:t> </a:t>
            </a:r>
            <a:r>
              <a:rPr lang="en-GB" sz="2400" dirty="0" err="1"/>
              <a:t>сіль</a:t>
            </a:r>
            <a:r>
              <a:rPr lang="en-GB" sz="2400" dirty="0"/>
              <a:t>.</a:t>
            </a:r>
          </a:p>
        </p:txBody>
      </p:sp>
    </p:spTree>
    <p:extLst>
      <p:ext uri="{BB962C8B-B14F-4D97-AF65-F5344CB8AC3E}">
        <p14:creationId xmlns:p14="http://schemas.microsoft.com/office/powerpoint/2010/main" val="275290308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транслатив</a:t>
            </a:r>
            <a:br>
              <a:rPr lang="en-UA" dirty="0"/>
            </a:br>
            <a:r>
              <a:rPr lang="en-UA" sz="2000" dirty="0"/>
              <a:t>translative case</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Угорська</a:t>
            </a:r>
            <a:r>
              <a:rPr lang="en-US" sz="2400" i="1" dirty="0"/>
              <a:t>:</a:t>
            </a:r>
          </a:p>
          <a:p>
            <a:pPr marL="0" indent="0">
              <a:lnSpc>
                <a:spcPct val="150000"/>
              </a:lnSpc>
              <a:buNone/>
            </a:pPr>
            <a:r>
              <a:rPr lang="en-GB" sz="2400" dirty="0" err="1"/>
              <a:t>Lót</a:t>
            </a:r>
            <a:r>
              <a:rPr lang="en-GB" sz="2400" dirty="0"/>
              <a:t>    </a:t>
            </a:r>
            <a:r>
              <a:rPr lang="en-GB" sz="2400" dirty="0" err="1"/>
              <a:t>feleség</a:t>
            </a:r>
            <a:r>
              <a:rPr lang="en-GB" sz="2400" dirty="0" err="1">
                <a:solidFill>
                  <a:schemeClr val="accent3">
                    <a:lumMod val="75000"/>
                  </a:schemeClr>
                </a:solidFill>
              </a:rPr>
              <a:t>e</a:t>
            </a:r>
            <a:r>
              <a:rPr lang="en-GB" sz="2400" dirty="0"/>
              <a:t>    </a:t>
            </a:r>
            <a:r>
              <a:rPr lang="en-GB" sz="2400" dirty="0" err="1"/>
              <a:t>só</a:t>
            </a:r>
            <a:r>
              <a:rPr lang="en-GB" sz="2400" dirty="0" err="1">
                <a:solidFill>
                  <a:schemeClr val="accent2"/>
                </a:solidFill>
              </a:rPr>
              <a:t>vá</a:t>
            </a:r>
            <a:r>
              <a:rPr lang="en-GB" sz="2400" dirty="0"/>
              <a:t>           </a:t>
            </a:r>
            <a:r>
              <a:rPr lang="en-GB" sz="2400" dirty="0" err="1"/>
              <a:t>változott</a:t>
            </a:r>
            <a:r>
              <a:rPr lang="en-GB" sz="2400" dirty="0"/>
              <a:t>.</a:t>
            </a:r>
            <a:endParaRPr lang="en-US" sz="2400" dirty="0">
              <a:solidFill>
                <a:schemeClr val="accent2"/>
              </a:solidFill>
            </a:endParaRPr>
          </a:p>
          <a:p>
            <a:pPr marL="0" indent="0">
              <a:spcBef>
                <a:spcPts val="0"/>
              </a:spcBef>
              <a:buNone/>
            </a:pPr>
            <a:r>
              <a:rPr lang="en-UA" sz="1400" dirty="0"/>
              <a:t>Лот          дружина-</a:t>
            </a:r>
            <a:r>
              <a:rPr lang="en-UA" sz="1400" dirty="0">
                <a:solidFill>
                  <a:schemeClr val="accent3">
                    <a:lumMod val="75000"/>
                  </a:schemeClr>
                </a:solidFill>
              </a:rPr>
              <a:t>його</a:t>
            </a:r>
            <a:r>
              <a:rPr lang="en-UA" sz="1400" dirty="0"/>
              <a:t>     сіль-</a:t>
            </a:r>
            <a:r>
              <a:rPr lang="en-UA" sz="1400" dirty="0">
                <a:solidFill>
                  <a:schemeClr val="accent2"/>
                </a:solidFill>
              </a:rPr>
              <a:t>транслатив</a:t>
            </a:r>
            <a:r>
              <a:rPr lang="en-UA" sz="1400" dirty="0"/>
              <a:t>    змінилася</a:t>
            </a:r>
          </a:p>
          <a:p>
            <a:pPr marL="0" indent="0">
              <a:lnSpc>
                <a:spcPct val="150000"/>
              </a:lnSpc>
              <a:buNone/>
            </a:pPr>
            <a:r>
              <a:rPr lang="en-GB" sz="2400" dirty="0" err="1"/>
              <a:t>Лот</a:t>
            </a:r>
            <a:r>
              <a:rPr lang="en-GB" sz="2400" dirty="0" err="1">
                <a:solidFill>
                  <a:schemeClr val="accent3"/>
                </a:solidFill>
              </a:rPr>
              <a:t>ова</a:t>
            </a:r>
            <a:r>
              <a:rPr lang="en-GB" sz="2400" dirty="0"/>
              <a:t> </a:t>
            </a:r>
            <a:r>
              <a:rPr lang="en-GB" sz="2400" dirty="0" err="1"/>
              <a:t>дружина</a:t>
            </a:r>
            <a:r>
              <a:rPr lang="en-GB" sz="2400" dirty="0"/>
              <a:t> </a:t>
            </a:r>
            <a:r>
              <a:rPr lang="en-GB" sz="2400" dirty="0" err="1"/>
              <a:t>обернулася</a:t>
            </a:r>
            <a:r>
              <a:rPr lang="en-GB" sz="2400" dirty="0"/>
              <a:t> </a:t>
            </a:r>
            <a:r>
              <a:rPr lang="en-GB" sz="2400" dirty="0" err="1">
                <a:solidFill>
                  <a:schemeClr val="accent2"/>
                </a:solidFill>
              </a:rPr>
              <a:t>на</a:t>
            </a:r>
            <a:r>
              <a:rPr lang="en-GB" sz="2400" dirty="0"/>
              <a:t> </a:t>
            </a:r>
            <a:r>
              <a:rPr lang="en-GB" sz="2400" dirty="0" err="1"/>
              <a:t>сіль</a:t>
            </a:r>
            <a:r>
              <a:rPr lang="en-GB" sz="2400" dirty="0"/>
              <a:t>.</a:t>
            </a:r>
          </a:p>
          <a:p>
            <a:pPr marL="0" indent="0">
              <a:lnSpc>
                <a:spcPct val="150000"/>
              </a:lnSpc>
              <a:spcBef>
                <a:spcPts val="3200"/>
              </a:spcBef>
              <a:buNone/>
            </a:pPr>
            <a:r>
              <a:rPr lang="en-GB" sz="2400" dirty="0" err="1"/>
              <a:t>Bolond</a:t>
            </a:r>
            <a:r>
              <a:rPr lang="en-GB" sz="2400" dirty="0" err="1">
                <a:solidFill>
                  <a:schemeClr val="accent2"/>
                </a:solidFill>
              </a:rPr>
              <a:t>dá</a:t>
            </a:r>
            <a:r>
              <a:rPr lang="en-GB" sz="2400" dirty="0"/>
              <a:t>     </a:t>
            </a:r>
            <a:r>
              <a:rPr lang="en-GB" sz="2400" dirty="0" err="1"/>
              <a:t>tett</a:t>
            </a:r>
            <a:r>
              <a:rPr lang="en-GB" sz="2400" dirty="0"/>
              <a:t>   </a:t>
            </a:r>
            <a:r>
              <a:rPr lang="en-GB" sz="2400" dirty="0" err="1"/>
              <a:t>engem</a:t>
            </a:r>
            <a:r>
              <a:rPr lang="en-GB" sz="2400" dirty="0"/>
              <a:t>.</a:t>
            </a:r>
            <a:endParaRPr lang="en-US" sz="2400" dirty="0">
              <a:solidFill>
                <a:schemeClr val="accent2"/>
              </a:solidFill>
            </a:endParaRPr>
          </a:p>
          <a:p>
            <a:pPr marL="0" indent="0">
              <a:spcBef>
                <a:spcPts val="0"/>
              </a:spcBef>
              <a:buNone/>
            </a:pPr>
            <a:r>
              <a:rPr lang="en-UA" sz="1400" dirty="0"/>
              <a:t>дурень-</a:t>
            </a:r>
            <a:r>
              <a:rPr lang="en-UA" sz="1400" dirty="0">
                <a:solidFill>
                  <a:schemeClr val="accent2"/>
                </a:solidFill>
              </a:rPr>
              <a:t>транслатив</a:t>
            </a:r>
            <a:r>
              <a:rPr lang="en-UA" sz="1400" dirty="0"/>
              <a:t>  зробив   мене</a:t>
            </a:r>
          </a:p>
        </p:txBody>
      </p:sp>
      <p:cxnSp>
        <p:nvCxnSpPr>
          <p:cNvPr id="9" name="Straight Connector 8">
            <a:extLst>
              <a:ext uri="{FF2B5EF4-FFF2-40B4-BE49-F238E27FC236}">
                <a16:creationId xmlns:a16="http://schemas.microsoft.com/office/drawing/2014/main" id="{7F4EFE71-C290-9000-1110-D525AF918505}"/>
              </a:ext>
            </a:extLst>
          </p:cNvPr>
          <p:cNvCxnSpPr/>
          <p:nvPr/>
        </p:nvCxnSpPr>
        <p:spPr>
          <a:xfrm>
            <a:off x="899592" y="3789040"/>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0933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транслатив</a:t>
            </a:r>
            <a:br>
              <a:rPr lang="en-UA" dirty="0"/>
            </a:br>
            <a:r>
              <a:rPr lang="en-UA" sz="2000" dirty="0"/>
              <a:t>translative case</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Угорська</a:t>
            </a:r>
            <a:r>
              <a:rPr lang="en-US" sz="2400" i="1" dirty="0"/>
              <a:t>:</a:t>
            </a:r>
          </a:p>
          <a:p>
            <a:pPr marL="0" indent="0">
              <a:lnSpc>
                <a:spcPct val="150000"/>
              </a:lnSpc>
              <a:buNone/>
            </a:pPr>
            <a:r>
              <a:rPr lang="en-GB" sz="2400" dirty="0" err="1"/>
              <a:t>Lót</a:t>
            </a:r>
            <a:r>
              <a:rPr lang="en-GB" sz="2400" dirty="0"/>
              <a:t>    </a:t>
            </a:r>
            <a:r>
              <a:rPr lang="en-GB" sz="2400" dirty="0" err="1"/>
              <a:t>feleség</a:t>
            </a:r>
            <a:r>
              <a:rPr lang="en-GB" sz="2400" dirty="0" err="1">
                <a:solidFill>
                  <a:schemeClr val="accent3">
                    <a:lumMod val="75000"/>
                  </a:schemeClr>
                </a:solidFill>
              </a:rPr>
              <a:t>e</a:t>
            </a:r>
            <a:r>
              <a:rPr lang="en-GB" sz="2400" dirty="0"/>
              <a:t>    </a:t>
            </a:r>
            <a:r>
              <a:rPr lang="en-GB" sz="2400" dirty="0" err="1"/>
              <a:t>só</a:t>
            </a:r>
            <a:r>
              <a:rPr lang="en-GB" sz="2400" dirty="0" err="1">
                <a:solidFill>
                  <a:schemeClr val="accent2"/>
                </a:solidFill>
              </a:rPr>
              <a:t>vá</a:t>
            </a:r>
            <a:r>
              <a:rPr lang="en-GB" sz="2400" dirty="0"/>
              <a:t>           </a:t>
            </a:r>
            <a:r>
              <a:rPr lang="en-GB" sz="2400" dirty="0" err="1"/>
              <a:t>változott</a:t>
            </a:r>
            <a:r>
              <a:rPr lang="en-GB" sz="2400" dirty="0"/>
              <a:t>.</a:t>
            </a:r>
            <a:endParaRPr lang="en-US" sz="2400" dirty="0">
              <a:solidFill>
                <a:schemeClr val="accent2"/>
              </a:solidFill>
            </a:endParaRPr>
          </a:p>
          <a:p>
            <a:pPr marL="0" indent="0">
              <a:spcBef>
                <a:spcPts val="0"/>
              </a:spcBef>
              <a:buNone/>
            </a:pPr>
            <a:r>
              <a:rPr lang="en-UA" sz="1400" dirty="0"/>
              <a:t>Лот          дружина-</a:t>
            </a:r>
            <a:r>
              <a:rPr lang="en-UA" sz="1400" dirty="0">
                <a:solidFill>
                  <a:schemeClr val="accent3">
                    <a:lumMod val="75000"/>
                  </a:schemeClr>
                </a:solidFill>
              </a:rPr>
              <a:t>його</a:t>
            </a:r>
            <a:r>
              <a:rPr lang="en-UA" sz="1400" dirty="0"/>
              <a:t>     сіль-</a:t>
            </a:r>
            <a:r>
              <a:rPr lang="en-UA" sz="1400" dirty="0">
                <a:solidFill>
                  <a:schemeClr val="accent2"/>
                </a:solidFill>
              </a:rPr>
              <a:t>транслатив</a:t>
            </a:r>
            <a:r>
              <a:rPr lang="en-UA" sz="1400" dirty="0"/>
              <a:t>    змінилася</a:t>
            </a:r>
          </a:p>
          <a:p>
            <a:pPr marL="0" indent="0">
              <a:lnSpc>
                <a:spcPct val="150000"/>
              </a:lnSpc>
              <a:buNone/>
            </a:pPr>
            <a:r>
              <a:rPr lang="en-GB" sz="2400" dirty="0" err="1"/>
              <a:t>Лот</a:t>
            </a:r>
            <a:r>
              <a:rPr lang="en-GB" sz="2400" dirty="0" err="1">
                <a:solidFill>
                  <a:schemeClr val="accent3"/>
                </a:solidFill>
              </a:rPr>
              <a:t>ова</a:t>
            </a:r>
            <a:r>
              <a:rPr lang="en-GB" sz="2400" dirty="0"/>
              <a:t> </a:t>
            </a:r>
            <a:r>
              <a:rPr lang="en-GB" sz="2400" dirty="0" err="1"/>
              <a:t>дружина</a:t>
            </a:r>
            <a:r>
              <a:rPr lang="en-GB" sz="2400" dirty="0"/>
              <a:t> </a:t>
            </a:r>
            <a:r>
              <a:rPr lang="en-GB" sz="2400" dirty="0" err="1"/>
              <a:t>обернулася</a:t>
            </a:r>
            <a:r>
              <a:rPr lang="en-GB" sz="2400" dirty="0"/>
              <a:t> </a:t>
            </a:r>
            <a:r>
              <a:rPr lang="en-GB" sz="2400" dirty="0" err="1">
                <a:solidFill>
                  <a:schemeClr val="accent2"/>
                </a:solidFill>
              </a:rPr>
              <a:t>на</a:t>
            </a:r>
            <a:r>
              <a:rPr lang="en-GB" sz="2400" dirty="0"/>
              <a:t> </a:t>
            </a:r>
            <a:r>
              <a:rPr lang="en-GB" sz="2400" dirty="0" err="1"/>
              <a:t>сіль</a:t>
            </a:r>
            <a:r>
              <a:rPr lang="en-GB" sz="2400" dirty="0"/>
              <a:t>.</a:t>
            </a:r>
          </a:p>
          <a:p>
            <a:pPr marL="0" indent="0">
              <a:lnSpc>
                <a:spcPct val="150000"/>
              </a:lnSpc>
              <a:spcBef>
                <a:spcPts val="3200"/>
              </a:spcBef>
              <a:buNone/>
            </a:pPr>
            <a:r>
              <a:rPr lang="en-GB" sz="2400" dirty="0" err="1"/>
              <a:t>Bolond</a:t>
            </a:r>
            <a:r>
              <a:rPr lang="en-GB" sz="2400" dirty="0" err="1">
                <a:solidFill>
                  <a:schemeClr val="accent2"/>
                </a:solidFill>
              </a:rPr>
              <a:t>dá</a:t>
            </a:r>
            <a:r>
              <a:rPr lang="en-GB" sz="2400" dirty="0"/>
              <a:t>     </a:t>
            </a:r>
            <a:r>
              <a:rPr lang="en-GB" sz="2400" dirty="0" err="1"/>
              <a:t>tett</a:t>
            </a:r>
            <a:r>
              <a:rPr lang="en-GB" sz="2400" dirty="0"/>
              <a:t>   </a:t>
            </a:r>
            <a:r>
              <a:rPr lang="en-GB" sz="2400" dirty="0" err="1"/>
              <a:t>engem</a:t>
            </a:r>
            <a:r>
              <a:rPr lang="en-GB" sz="2400" dirty="0"/>
              <a:t>.</a:t>
            </a:r>
            <a:endParaRPr lang="en-US" sz="2400" dirty="0">
              <a:solidFill>
                <a:schemeClr val="accent2"/>
              </a:solidFill>
            </a:endParaRPr>
          </a:p>
          <a:p>
            <a:pPr marL="0" indent="0">
              <a:spcBef>
                <a:spcPts val="0"/>
              </a:spcBef>
              <a:buNone/>
            </a:pPr>
            <a:r>
              <a:rPr lang="en-UA" sz="1400" dirty="0"/>
              <a:t>дурень-</a:t>
            </a:r>
            <a:r>
              <a:rPr lang="en-UA" sz="1400" dirty="0">
                <a:solidFill>
                  <a:schemeClr val="accent2"/>
                </a:solidFill>
              </a:rPr>
              <a:t>транслатив</a:t>
            </a:r>
            <a:r>
              <a:rPr lang="en-UA" sz="1400" dirty="0"/>
              <a:t>  зробив   мене</a:t>
            </a:r>
          </a:p>
          <a:p>
            <a:pPr marL="0" indent="0">
              <a:lnSpc>
                <a:spcPct val="150000"/>
              </a:lnSpc>
              <a:buNone/>
            </a:pPr>
            <a:r>
              <a:rPr lang="en-GB" sz="2400" dirty="0" err="1"/>
              <a:t>Він</a:t>
            </a:r>
            <a:r>
              <a:rPr lang="en-GB" sz="2400" dirty="0"/>
              <a:t> </a:t>
            </a:r>
            <a:r>
              <a:rPr lang="en-GB" sz="2400" dirty="0" err="1"/>
              <a:t>мене</a:t>
            </a:r>
            <a:r>
              <a:rPr lang="en-GB" sz="2400" dirty="0"/>
              <a:t> </a:t>
            </a:r>
            <a:r>
              <a:rPr lang="en-GB" sz="2400" dirty="0" err="1">
                <a:solidFill>
                  <a:schemeClr val="accent2"/>
                </a:solidFill>
              </a:rPr>
              <a:t>об</a:t>
            </a:r>
            <a:r>
              <a:rPr lang="en-GB" sz="2400" dirty="0" err="1"/>
              <a:t>дур</a:t>
            </a:r>
            <a:r>
              <a:rPr lang="en-GB" sz="2400" dirty="0" err="1">
                <a:solidFill>
                  <a:schemeClr val="accent2"/>
                </a:solidFill>
              </a:rPr>
              <a:t>ив</a:t>
            </a:r>
            <a:r>
              <a:rPr lang="en-GB" sz="2400" dirty="0"/>
              <a:t>.</a:t>
            </a:r>
          </a:p>
        </p:txBody>
      </p:sp>
      <p:cxnSp>
        <p:nvCxnSpPr>
          <p:cNvPr id="9" name="Straight Connector 8">
            <a:extLst>
              <a:ext uri="{FF2B5EF4-FFF2-40B4-BE49-F238E27FC236}">
                <a16:creationId xmlns:a16="http://schemas.microsoft.com/office/drawing/2014/main" id="{7F4EFE71-C290-9000-1110-D525AF918505}"/>
              </a:ext>
            </a:extLst>
          </p:cNvPr>
          <p:cNvCxnSpPr/>
          <p:nvPr/>
        </p:nvCxnSpPr>
        <p:spPr>
          <a:xfrm>
            <a:off x="899592" y="3789040"/>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01415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латив</a:t>
            </a:r>
            <a:br>
              <a:rPr lang="en-UA" dirty="0"/>
            </a:br>
            <a:r>
              <a:rPr lang="en-UA" sz="2000" dirty="0"/>
              <a:t>lative case</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Лукомарійська</a:t>
            </a:r>
            <a:r>
              <a:rPr lang="en-US" sz="2400" i="1" dirty="0"/>
              <a:t> (Meadow Mari; </a:t>
            </a:r>
            <a:r>
              <a:rPr lang="en-US" sz="2400" i="1" dirty="0" err="1"/>
              <a:t>уральська</a:t>
            </a:r>
            <a:r>
              <a:rPr lang="en-US" sz="2400" i="1" dirty="0"/>
              <a:t>, </a:t>
            </a:r>
            <a:r>
              <a:rPr lang="en-US" sz="2400" i="1" dirty="0" err="1"/>
              <a:t>Надволжя</a:t>
            </a:r>
            <a:r>
              <a:rPr lang="en-US" sz="2400" i="1" dirty="0"/>
              <a:t>):</a:t>
            </a:r>
          </a:p>
          <a:p>
            <a:pPr marL="0" indent="0">
              <a:lnSpc>
                <a:spcPct val="150000"/>
              </a:lnSpc>
              <a:buNone/>
            </a:pPr>
            <a:r>
              <a:rPr lang="uk-UA" sz="2400" dirty="0" err="1"/>
              <a:t>Сумкатым</a:t>
            </a:r>
            <a:r>
              <a:rPr lang="en-UA" sz="2400" dirty="0"/>
              <a:t> </a:t>
            </a:r>
            <a:r>
              <a:rPr lang="uk-UA" sz="2400" dirty="0" err="1"/>
              <a:t>пӱкен</a:t>
            </a:r>
            <a:r>
              <a:rPr lang="uk-UA" sz="2400" dirty="0" err="1">
                <a:solidFill>
                  <a:schemeClr val="accent2"/>
                </a:solidFill>
              </a:rPr>
              <a:t>еш</a:t>
            </a:r>
            <a:r>
              <a:rPr lang="en-UA" sz="2400" dirty="0"/>
              <a:t> </a:t>
            </a:r>
            <a:r>
              <a:rPr lang="uk-UA" sz="2400" dirty="0" err="1"/>
              <a:t>пыште</a:t>
            </a:r>
            <a:r>
              <a:rPr lang="en-UA" sz="2400" dirty="0"/>
              <a:t> </a:t>
            </a:r>
            <a:r>
              <a:rPr lang="uk-UA" sz="2400" dirty="0"/>
              <a:t>да</a:t>
            </a:r>
            <a:r>
              <a:rPr lang="en-UA" sz="2400" dirty="0"/>
              <a:t> </a:t>
            </a:r>
            <a:r>
              <a:rPr lang="uk-UA" sz="2400" dirty="0" err="1"/>
              <a:t>диван</a:t>
            </a:r>
            <a:r>
              <a:rPr lang="uk-UA" sz="2400" dirty="0" err="1">
                <a:solidFill>
                  <a:schemeClr val="accent2"/>
                </a:solidFill>
              </a:rPr>
              <a:t>еш</a:t>
            </a:r>
            <a:r>
              <a:rPr lang="en-UA" sz="2400" dirty="0"/>
              <a:t> </a:t>
            </a:r>
            <a:r>
              <a:rPr lang="uk-UA" sz="2400" dirty="0" err="1"/>
              <a:t>шич</a:t>
            </a:r>
            <a:r>
              <a:rPr lang="en-GB" sz="2400" dirty="0"/>
              <a:t>.</a:t>
            </a:r>
            <a:endParaRPr lang="en-US" sz="2400" dirty="0">
              <a:solidFill>
                <a:schemeClr val="accent2"/>
              </a:solidFill>
            </a:endParaRPr>
          </a:p>
          <a:p>
            <a:pPr marL="0" indent="0">
              <a:spcBef>
                <a:spcPts val="0"/>
              </a:spcBef>
              <a:buNone/>
            </a:pPr>
            <a:r>
              <a:rPr lang="en-UA" sz="1400" dirty="0"/>
              <a:t>твою сумку              стілець-</a:t>
            </a:r>
            <a:r>
              <a:rPr lang="en-UA" sz="1400" dirty="0">
                <a:solidFill>
                  <a:schemeClr val="accent2"/>
                </a:solidFill>
              </a:rPr>
              <a:t>латив</a:t>
            </a:r>
            <a:r>
              <a:rPr lang="en-UA" sz="1400" dirty="0"/>
              <a:t>    поклади       та     диван-</a:t>
            </a:r>
            <a:r>
              <a:rPr lang="en-UA" sz="1400" dirty="0">
                <a:solidFill>
                  <a:schemeClr val="accent2"/>
                </a:solidFill>
              </a:rPr>
              <a:t>латив</a:t>
            </a:r>
            <a:r>
              <a:rPr lang="en-UA" sz="1400" dirty="0"/>
              <a:t>        сядь</a:t>
            </a:r>
          </a:p>
          <a:p>
            <a:pPr marL="0" indent="0">
              <a:lnSpc>
                <a:spcPct val="150000"/>
              </a:lnSpc>
              <a:buNone/>
            </a:pPr>
            <a:r>
              <a:rPr lang="en-GB" sz="2400" dirty="0" err="1"/>
              <a:t>Поклади</a:t>
            </a:r>
            <a:r>
              <a:rPr lang="en-GB" sz="2400" dirty="0"/>
              <a:t> </a:t>
            </a:r>
            <a:r>
              <a:rPr lang="en-GB" sz="2400" dirty="0" err="1"/>
              <a:t>свою</a:t>
            </a:r>
            <a:r>
              <a:rPr lang="en-GB" sz="2400" dirty="0"/>
              <a:t> </a:t>
            </a:r>
            <a:r>
              <a:rPr lang="en-GB" sz="2400" dirty="0" err="1"/>
              <a:t>сумку</a:t>
            </a:r>
            <a:r>
              <a:rPr lang="en-GB" sz="2400" dirty="0"/>
              <a:t> </a:t>
            </a:r>
            <a:r>
              <a:rPr lang="en-GB" sz="2400" dirty="0" err="1">
                <a:solidFill>
                  <a:schemeClr val="accent2"/>
                </a:solidFill>
              </a:rPr>
              <a:t>на</a:t>
            </a:r>
            <a:r>
              <a:rPr lang="en-GB" sz="2400" dirty="0"/>
              <a:t> </a:t>
            </a:r>
            <a:r>
              <a:rPr lang="en-GB" sz="2400" dirty="0" err="1"/>
              <a:t>стілець</a:t>
            </a:r>
            <a:r>
              <a:rPr lang="en-GB" sz="2400" dirty="0"/>
              <a:t> </a:t>
            </a:r>
            <a:r>
              <a:rPr lang="en-GB" sz="2400" dirty="0" err="1"/>
              <a:t>і</a:t>
            </a:r>
            <a:r>
              <a:rPr lang="en-GB" sz="2400" dirty="0"/>
              <a:t> </a:t>
            </a:r>
            <a:r>
              <a:rPr lang="en-GB" sz="2400" dirty="0" err="1"/>
              <a:t>сядь</a:t>
            </a:r>
            <a:r>
              <a:rPr lang="en-GB" sz="2400" dirty="0"/>
              <a:t> </a:t>
            </a:r>
            <a:r>
              <a:rPr lang="en-GB" sz="2400" dirty="0" err="1">
                <a:solidFill>
                  <a:schemeClr val="accent2"/>
                </a:solidFill>
              </a:rPr>
              <a:t>на</a:t>
            </a:r>
            <a:r>
              <a:rPr lang="en-GB" sz="2400" dirty="0"/>
              <a:t> </a:t>
            </a:r>
            <a:r>
              <a:rPr lang="en-GB" sz="2400" dirty="0" err="1"/>
              <a:t>диван</a:t>
            </a:r>
            <a:r>
              <a:rPr lang="en-GB" sz="2400" dirty="0"/>
              <a:t>.</a:t>
            </a:r>
          </a:p>
        </p:txBody>
      </p:sp>
    </p:spTree>
    <p:extLst>
      <p:ext uri="{BB962C8B-B14F-4D97-AF65-F5344CB8AC3E}">
        <p14:creationId xmlns:p14="http://schemas.microsoft.com/office/powerpoint/2010/main" val="36252897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латив</a:t>
            </a:r>
            <a:br>
              <a:rPr lang="en-UA" dirty="0"/>
            </a:br>
            <a:r>
              <a:rPr lang="en-UA" sz="2000" dirty="0"/>
              <a:t>lative case</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Лукомарійська</a:t>
            </a:r>
            <a:r>
              <a:rPr lang="en-US" sz="2400" i="1" dirty="0"/>
              <a:t> (Meadow Mari; </a:t>
            </a:r>
            <a:r>
              <a:rPr lang="en-US" sz="2400" i="1" dirty="0" err="1"/>
              <a:t>уральська</a:t>
            </a:r>
            <a:r>
              <a:rPr lang="en-US" sz="2400" i="1" dirty="0"/>
              <a:t>, </a:t>
            </a:r>
            <a:r>
              <a:rPr lang="en-US" sz="2400" i="1" dirty="0" err="1"/>
              <a:t>Надволжя</a:t>
            </a:r>
            <a:r>
              <a:rPr lang="en-US" sz="2400" i="1" dirty="0"/>
              <a:t>):</a:t>
            </a:r>
          </a:p>
          <a:p>
            <a:pPr marL="0" indent="0">
              <a:lnSpc>
                <a:spcPct val="150000"/>
              </a:lnSpc>
              <a:buNone/>
            </a:pPr>
            <a:r>
              <a:rPr lang="uk-UA" sz="2400" dirty="0" err="1"/>
              <a:t>Сумкатым</a:t>
            </a:r>
            <a:r>
              <a:rPr lang="en-UA" sz="2400" dirty="0"/>
              <a:t> </a:t>
            </a:r>
            <a:r>
              <a:rPr lang="uk-UA" sz="2400" dirty="0" err="1"/>
              <a:t>пӱкен</a:t>
            </a:r>
            <a:r>
              <a:rPr lang="uk-UA" sz="2400" dirty="0" err="1">
                <a:solidFill>
                  <a:schemeClr val="accent2"/>
                </a:solidFill>
              </a:rPr>
              <a:t>еш</a:t>
            </a:r>
            <a:r>
              <a:rPr lang="en-UA" sz="2400" dirty="0"/>
              <a:t> </a:t>
            </a:r>
            <a:r>
              <a:rPr lang="uk-UA" sz="2400" dirty="0" err="1"/>
              <a:t>пыште</a:t>
            </a:r>
            <a:r>
              <a:rPr lang="en-UA" sz="2400" dirty="0"/>
              <a:t> </a:t>
            </a:r>
            <a:r>
              <a:rPr lang="uk-UA" sz="2400" dirty="0"/>
              <a:t>да</a:t>
            </a:r>
            <a:r>
              <a:rPr lang="en-UA" sz="2400" dirty="0"/>
              <a:t> </a:t>
            </a:r>
            <a:r>
              <a:rPr lang="uk-UA" sz="2400" dirty="0" err="1"/>
              <a:t>диван</a:t>
            </a:r>
            <a:r>
              <a:rPr lang="uk-UA" sz="2400" dirty="0" err="1">
                <a:solidFill>
                  <a:schemeClr val="accent2"/>
                </a:solidFill>
              </a:rPr>
              <a:t>еш</a:t>
            </a:r>
            <a:r>
              <a:rPr lang="en-UA" sz="2400" dirty="0"/>
              <a:t> </a:t>
            </a:r>
            <a:r>
              <a:rPr lang="uk-UA" sz="2400" dirty="0" err="1"/>
              <a:t>шич</a:t>
            </a:r>
            <a:r>
              <a:rPr lang="en-GB" sz="2400" dirty="0"/>
              <a:t>.</a:t>
            </a:r>
            <a:endParaRPr lang="en-US" sz="2400" dirty="0">
              <a:solidFill>
                <a:schemeClr val="accent2"/>
              </a:solidFill>
            </a:endParaRPr>
          </a:p>
          <a:p>
            <a:pPr marL="0" indent="0">
              <a:spcBef>
                <a:spcPts val="0"/>
              </a:spcBef>
              <a:buNone/>
            </a:pPr>
            <a:r>
              <a:rPr lang="en-UA" sz="1400" dirty="0"/>
              <a:t>твою сумку              стілець-</a:t>
            </a:r>
            <a:r>
              <a:rPr lang="en-UA" sz="1400" dirty="0">
                <a:solidFill>
                  <a:schemeClr val="accent2"/>
                </a:solidFill>
              </a:rPr>
              <a:t>латив</a:t>
            </a:r>
            <a:r>
              <a:rPr lang="en-UA" sz="1400" dirty="0"/>
              <a:t>    поклади       та     диван-</a:t>
            </a:r>
            <a:r>
              <a:rPr lang="en-UA" sz="1400" dirty="0">
                <a:solidFill>
                  <a:schemeClr val="accent2"/>
                </a:solidFill>
              </a:rPr>
              <a:t>латив</a:t>
            </a:r>
            <a:r>
              <a:rPr lang="en-UA" sz="1400" dirty="0"/>
              <a:t>        сядь</a:t>
            </a:r>
          </a:p>
          <a:p>
            <a:pPr marL="0" indent="0">
              <a:lnSpc>
                <a:spcPct val="150000"/>
              </a:lnSpc>
              <a:buNone/>
            </a:pPr>
            <a:r>
              <a:rPr lang="en-GB" sz="2400" dirty="0" err="1"/>
              <a:t>Поклади</a:t>
            </a:r>
            <a:r>
              <a:rPr lang="en-GB" sz="2400" dirty="0"/>
              <a:t> </a:t>
            </a:r>
            <a:r>
              <a:rPr lang="en-GB" sz="2400" dirty="0" err="1"/>
              <a:t>свою</a:t>
            </a:r>
            <a:r>
              <a:rPr lang="en-GB" sz="2400" dirty="0"/>
              <a:t> </a:t>
            </a:r>
            <a:r>
              <a:rPr lang="en-GB" sz="2400" dirty="0" err="1"/>
              <a:t>сумку</a:t>
            </a:r>
            <a:r>
              <a:rPr lang="en-GB" sz="2400" dirty="0"/>
              <a:t> </a:t>
            </a:r>
            <a:r>
              <a:rPr lang="en-GB" sz="2400" dirty="0" err="1">
                <a:solidFill>
                  <a:schemeClr val="accent2"/>
                </a:solidFill>
              </a:rPr>
              <a:t>на</a:t>
            </a:r>
            <a:r>
              <a:rPr lang="en-GB" sz="2400" dirty="0"/>
              <a:t> </a:t>
            </a:r>
            <a:r>
              <a:rPr lang="en-GB" sz="2400" dirty="0" err="1"/>
              <a:t>стілець</a:t>
            </a:r>
            <a:r>
              <a:rPr lang="en-GB" sz="2400" dirty="0"/>
              <a:t> </a:t>
            </a:r>
            <a:r>
              <a:rPr lang="en-GB" sz="2400" dirty="0" err="1"/>
              <a:t>і</a:t>
            </a:r>
            <a:r>
              <a:rPr lang="en-GB" sz="2400" dirty="0"/>
              <a:t> </a:t>
            </a:r>
            <a:r>
              <a:rPr lang="en-GB" sz="2400" dirty="0" err="1"/>
              <a:t>сядь</a:t>
            </a:r>
            <a:r>
              <a:rPr lang="en-GB" sz="2400" dirty="0"/>
              <a:t> </a:t>
            </a:r>
            <a:r>
              <a:rPr lang="en-GB" sz="2400" dirty="0" err="1">
                <a:solidFill>
                  <a:schemeClr val="accent2"/>
                </a:solidFill>
              </a:rPr>
              <a:t>на</a:t>
            </a:r>
            <a:r>
              <a:rPr lang="en-GB" sz="2400" dirty="0"/>
              <a:t> </a:t>
            </a:r>
            <a:r>
              <a:rPr lang="en-GB" sz="2400" dirty="0" err="1"/>
              <a:t>диван</a:t>
            </a:r>
            <a:r>
              <a:rPr lang="en-GB" sz="2400" dirty="0"/>
              <a:t>.</a:t>
            </a:r>
          </a:p>
          <a:p>
            <a:pPr marL="0" indent="0">
              <a:lnSpc>
                <a:spcPct val="150000"/>
              </a:lnSpc>
              <a:spcBef>
                <a:spcPts val="3200"/>
              </a:spcBef>
              <a:buNone/>
            </a:pPr>
            <a:r>
              <a:rPr lang="uk-UA" sz="2400" dirty="0" err="1"/>
              <a:t>Ковам</a:t>
            </a:r>
            <a:r>
              <a:rPr lang="en-UA" sz="2400" dirty="0"/>
              <a:t> </a:t>
            </a:r>
            <a:r>
              <a:rPr lang="uk-UA" sz="2400" dirty="0" err="1"/>
              <a:t>Тойметсола</a:t>
            </a:r>
            <a:r>
              <a:rPr lang="en-UA" sz="2400" dirty="0"/>
              <a:t> </a:t>
            </a:r>
            <a:r>
              <a:rPr lang="uk-UA" sz="2400" dirty="0" err="1"/>
              <a:t>ял</a:t>
            </a:r>
            <a:r>
              <a:rPr lang="uk-UA" sz="2400" dirty="0" err="1">
                <a:solidFill>
                  <a:schemeClr val="accent2"/>
                </a:solidFill>
              </a:rPr>
              <a:t>еш</a:t>
            </a:r>
            <a:r>
              <a:rPr lang="en-UA" sz="2400" dirty="0"/>
              <a:t>    </a:t>
            </a:r>
            <a:r>
              <a:rPr lang="uk-UA" sz="2400" dirty="0" err="1"/>
              <a:t>кресаньык</a:t>
            </a:r>
            <a:r>
              <a:rPr lang="en-UA" sz="2400" dirty="0"/>
              <a:t> </a:t>
            </a:r>
            <a:r>
              <a:rPr lang="uk-UA" sz="2400" dirty="0" err="1"/>
              <a:t>еш</a:t>
            </a:r>
            <a:r>
              <a:rPr lang="uk-UA" sz="2400" dirty="0" err="1">
                <a:solidFill>
                  <a:schemeClr val="accent2"/>
                </a:solidFill>
              </a:rPr>
              <a:t>еш</a:t>
            </a:r>
            <a:r>
              <a:rPr lang="en-UA" sz="2400" dirty="0"/>
              <a:t>   </a:t>
            </a:r>
            <a:r>
              <a:rPr lang="uk-UA" sz="2400" dirty="0" err="1"/>
              <a:t>шочын</a:t>
            </a:r>
            <a:r>
              <a:rPr lang="en-GB" sz="2400" dirty="0"/>
              <a:t>.</a:t>
            </a:r>
            <a:endParaRPr lang="en-US" sz="2400" dirty="0">
              <a:solidFill>
                <a:schemeClr val="accent2"/>
              </a:solidFill>
            </a:endParaRPr>
          </a:p>
          <a:p>
            <a:pPr marL="0" indent="0">
              <a:spcBef>
                <a:spcPts val="0"/>
              </a:spcBef>
              <a:buNone/>
            </a:pPr>
            <a:r>
              <a:rPr lang="en-UA" sz="1400" dirty="0"/>
              <a:t>моя бабуся  Тойметсола                 село-</a:t>
            </a:r>
            <a:r>
              <a:rPr lang="en-UA" sz="1400" dirty="0">
                <a:solidFill>
                  <a:schemeClr val="accent2"/>
                </a:solidFill>
              </a:rPr>
              <a:t>латив</a:t>
            </a:r>
            <a:r>
              <a:rPr lang="en-UA" sz="1400" dirty="0"/>
              <a:t>   простолюдин           </a:t>
            </a:r>
            <a:r>
              <a:rPr lang="en-US" sz="1400" dirty="0" err="1"/>
              <a:t>сім’я</a:t>
            </a:r>
            <a:r>
              <a:rPr lang="uk-UA" sz="1400" dirty="0"/>
              <a:t>-</a:t>
            </a:r>
            <a:r>
              <a:rPr lang="uk-UA" sz="1400" dirty="0" err="1">
                <a:solidFill>
                  <a:schemeClr val="accent2"/>
                </a:solidFill>
              </a:rPr>
              <a:t>латив</a:t>
            </a:r>
            <a:r>
              <a:rPr lang="en-UA" sz="1400" dirty="0">
                <a:solidFill>
                  <a:schemeClr val="accent2"/>
                </a:solidFill>
              </a:rPr>
              <a:t>  </a:t>
            </a:r>
            <a:r>
              <a:rPr lang="en-UA" sz="1400" dirty="0"/>
              <a:t>народилася</a:t>
            </a:r>
          </a:p>
        </p:txBody>
      </p:sp>
      <p:cxnSp>
        <p:nvCxnSpPr>
          <p:cNvPr id="9" name="Straight Connector 8">
            <a:extLst>
              <a:ext uri="{FF2B5EF4-FFF2-40B4-BE49-F238E27FC236}">
                <a16:creationId xmlns:a16="http://schemas.microsoft.com/office/drawing/2014/main" id="{7F4EFE71-C290-9000-1110-D525AF918505}"/>
              </a:ext>
            </a:extLst>
          </p:cNvPr>
          <p:cNvCxnSpPr/>
          <p:nvPr/>
        </p:nvCxnSpPr>
        <p:spPr>
          <a:xfrm>
            <a:off x="899592" y="3789040"/>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1277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латив</a:t>
            </a:r>
            <a:br>
              <a:rPr lang="en-UA" dirty="0"/>
            </a:br>
            <a:r>
              <a:rPr lang="en-UA" sz="2000" dirty="0"/>
              <a:t>lative case</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Лукомарійська</a:t>
            </a:r>
            <a:r>
              <a:rPr lang="en-US" sz="2400" i="1" dirty="0"/>
              <a:t> (Meadow Mari; </a:t>
            </a:r>
            <a:r>
              <a:rPr lang="en-US" sz="2400" i="1" dirty="0" err="1"/>
              <a:t>уральська</a:t>
            </a:r>
            <a:r>
              <a:rPr lang="en-US" sz="2400" i="1" dirty="0"/>
              <a:t>, </a:t>
            </a:r>
            <a:r>
              <a:rPr lang="en-US" sz="2400" i="1" dirty="0" err="1"/>
              <a:t>Надволжя</a:t>
            </a:r>
            <a:r>
              <a:rPr lang="en-US" sz="2400" i="1" dirty="0"/>
              <a:t>):</a:t>
            </a:r>
          </a:p>
          <a:p>
            <a:pPr marL="0" indent="0">
              <a:lnSpc>
                <a:spcPct val="150000"/>
              </a:lnSpc>
              <a:buNone/>
            </a:pPr>
            <a:r>
              <a:rPr lang="uk-UA" sz="2400" dirty="0" err="1"/>
              <a:t>Сумкатым</a:t>
            </a:r>
            <a:r>
              <a:rPr lang="en-UA" sz="2400" dirty="0"/>
              <a:t> </a:t>
            </a:r>
            <a:r>
              <a:rPr lang="uk-UA" sz="2400" dirty="0" err="1"/>
              <a:t>пӱкен</a:t>
            </a:r>
            <a:r>
              <a:rPr lang="uk-UA" sz="2400" dirty="0" err="1">
                <a:solidFill>
                  <a:schemeClr val="accent2"/>
                </a:solidFill>
              </a:rPr>
              <a:t>еш</a:t>
            </a:r>
            <a:r>
              <a:rPr lang="en-UA" sz="2400" dirty="0"/>
              <a:t> </a:t>
            </a:r>
            <a:r>
              <a:rPr lang="uk-UA" sz="2400" dirty="0" err="1"/>
              <a:t>пыште</a:t>
            </a:r>
            <a:r>
              <a:rPr lang="en-UA" sz="2400" dirty="0"/>
              <a:t> </a:t>
            </a:r>
            <a:r>
              <a:rPr lang="uk-UA" sz="2400" dirty="0"/>
              <a:t>да</a:t>
            </a:r>
            <a:r>
              <a:rPr lang="en-UA" sz="2400" dirty="0"/>
              <a:t> </a:t>
            </a:r>
            <a:r>
              <a:rPr lang="uk-UA" sz="2400" dirty="0" err="1"/>
              <a:t>диван</a:t>
            </a:r>
            <a:r>
              <a:rPr lang="uk-UA" sz="2400" dirty="0" err="1">
                <a:solidFill>
                  <a:schemeClr val="accent2"/>
                </a:solidFill>
              </a:rPr>
              <a:t>еш</a:t>
            </a:r>
            <a:r>
              <a:rPr lang="en-UA" sz="2400" dirty="0"/>
              <a:t> </a:t>
            </a:r>
            <a:r>
              <a:rPr lang="uk-UA" sz="2400" dirty="0" err="1"/>
              <a:t>шич</a:t>
            </a:r>
            <a:r>
              <a:rPr lang="en-GB" sz="2400" dirty="0"/>
              <a:t>.</a:t>
            </a:r>
            <a:endParaRPr lang="en-US" sz="2400" dirty="0">
              <a:solidFill>
                <a:schemeClr val="accent2"/>
              </a:solidFill>
            </a:endParaRPr>
          </a:p>
          <a:p>
            <a:pPr marL="0" indent="0">
              <a:spcBef>
                <a:spcPts val="0"/>
              </a:spcBef>
              <a:buNone/>
            </a:pPr>
            <a:r>
              <a:rPr lang="en-UA" sz="1400" dirty="0"/>
              <a:t>твою сумку              стілець-</a:t>
            </a:r>
            <a:r>
              <a:rPr lang="en-UA" sz="1400" dirty="0">
                <a:solidFill>
                  <a:schemeClr val="accent2"/>
                </a:solidFill>
              </a:rPr>
              <a:t>латив</a:t>
            </a:r>
            <a:r>
              <a:rPr lang="en-UA" sz="1400" dirty="0"/>
              <a:t>    поклади       та     диван-</a:t>
            </a:r>
            <a:r>
              <a:rPr lang="en-UA" sz="1400" dirty="0">
                <a:solidFill>
                  <a:schemeClr val="accent2"/>
                </a:solidFill>
              </a:rPr>
              <a:t>латив</a:t>
            </a:r>
            <a:r>
              <a:rPr lang="en-UA" sz="1400" dirty="0"/>
              <a:t>        сядь</a:t>
            </a:r>
          </a:p>
          <a:p>
            <a:pPr marL="0" indent="0">
              <a:lnSpc>
                <a:spcPct val="150000"/>
              </a:lnSpc>
              <a:buNone/>
            </a:pPr>
            <a:r>
              <a:rPr lang="en-GB" sz="2400" dirty="0" err="1"/>
              <a:t>Поклади</a:t>
            </a:r>
            <a:r>
              <a:rPr lang="en-GB" sz="2400" dirty="0"/>
              <a:t> </a:t>
            </a:r>
            <a:r>
              <a:rPr lang="en-GB" sz="2400" dirty="0" err="1"/>
              <a:t>свою</a:t>
            </a:r>
            <a:r>
              <a:rPr lang="en-GB" sz="2400" dirty="0"/>
              <a:t> </a:t>
            </a:r>
            <a:r>
              <a:rPr lang="en-GB" sz="2400" dirty="0" err="1"/>
              <a:t>сумку</a:t>
            </a:r>
            <a:r>
              <a:rPr lang="en-GB" sz="2400" dirty="0"/>
              <a:t> </a:t>
            </a:r>
            <a:r>
              <a:rPr lang="en-GB" sz="2400" dirty="0" err="1">
                <a:solidFill>
                  <a:schemeClr val="accent2"/>
                </a:solidFill>
              </a:rPr>
              <a:t>на</a:t>
            </a:r>
            <a:r>
              <a:rPr lang="en-GB" sz="2400" dirty="0"/>
              <a:t> </a:t>
            </a:r>
            <a:r>
              <a:rPr lang="en-GB" sz="2400" dirty="0" err="1"/>
              <a:t>стілець</a:t>
            </a:r>
            <a:r>
              <a:rPr lang="en-GB" sz="2400" dirty="0"/>
              <a:t> </a:t>
            </a:r>
            <a:r>
              <a:rPr lang="en-GB" sz="2400" dirty="0" err="1"/>
              <a:t>і</a:t>
            </a:r>
            <a:r>
              <a:rPr lang="en-GB" sz="2400" dirty="0"/>
              <a:t> </a:t>
            </a:r>
            <a:r>
              <a:rPr lang="en-GB" sz="2400" dirty="0" err="1"/>
              <a:t>сядь</a:t>
            </a:r>
            <a:r>
              <a:rPr lang="en-GB" sz="2400" dirty="0"/>
              <a:t> </a:t>
            </a:r>
            <a:r>
              <a:rPr lang="en-GB" sz="2400" dirty="0" err="1">
                <a:solidFill>
                  <a:schemeClr val="accent2"/>
                </a:solidFill>
              </a:rPr>
              <a:t>на</a:t>
            </a:r>
            <a:r>
              <a:rPr lang="en-GB" sz="2400" dirty="0"/>
              <a:t> </a:t>
            </a:r>
            <a:r>
              <a:rPr lang="en-GB" sz="2400" dirty="0" err="1"/>
              <a:t>диван</a:t>
            </a:r>
            <a:r>
              <a:rPr lang="en-GB" sz="2400" dirty="0"/>
              <a:t>.</a:t>
            </a:r>
          </a:p>
          <a:p>
            <a:pPr marL="0" indent="0">
              <a:lnSpc>
                <a:spcPct val="150000"/>
              </a:lnSpc>
              <a:spcBef>
                <a:spcPts val="3200"/>
              </a:spcBef>
              <a:buNone/>
            </a:pPr>
            <a:r>
              <a:rPr lang="uk-UA" sz="2400" dirty="0" err="1"/>
              <a:t>Ковам</a:t>
            </a:r>
            <a:r>
              <a:rPr lang="en-UA" sz="2400" dirty="0"/>
              <a:t> </a:t>
            </a:r>
            <a:r>
              <a:rPr lang="uk-UA" sz="2400" dirty="0" err="1"/>
              <a:t>Тойметсола</a:t>
            </a:r>
            <a:r>
              <a:rPr lang="en-UA" sz="2400" dirty="0"/>
              <a:t> </a:t>
            </a:r>
            <a:r>
              <a:rPr lang="uk-UA" sz="2400" dirty="0" err="1"/>
              <a:t>ял</a:t>
            </a:r>
            <a:r>
              <a:rPr lang="uk-UA" sz="2400" dirty="0" err="1">
                <a:solidFill>
                  <a:schemeClr val="accent2"/>
                </a:solidFill>
              </a:rPr>
              <a:t>еш</a:t>
            </a:r>
            <a:r>
              <a:rPr lang="en-UA" sz="2400" dirty="0"/>
              <a:t>    </a:t>
            </a:r>
            <a:r>
              <a:rPr lang="uk-UA" sz="2400" dirty="0" err="1"/>
              <a:t>кресаньык</a:t>
            </a:r>
            <a:r>
              <a:rPr lang="en-UA" sz="2400" dirty="0"/>
              <a:t> </a:t>
            </a:r>
            <a:r>
              <a:rPr lang="uk-UA" sz="2400" dirty="0" err="1"/>
              <a:t>еш</a:t>
            </a:r>
            <a:r>
              <a:rPr lang="uk-UA" sz="2400" dirty="0" err="1">
                <a:solidFill>
                  <a:schemeClr val="accent2"/>
                </a:solidFill>
              </a:rPr>
              <a:t>еш</a:t>
            </a:r>
            <a:r>
              <a:rPr lang="en-UA" sz="2400" dirty="0"/>
              <a:t>   </a:t>
            </a:r>
            <a:r>
              <a:rPr lang="uk-UA" sz="2400" dirty="0" err="1"/>
              <a:t>шочын</a:t>
            </a:r>
            <a:r>
              <a:rPr lang="en-GB" sz="2400" dirty="0"/>
              <a:t>.</a:t>
            </a:r>
            <a:endParaRPr lang="en-US" sz="2400" dirty="0">
              <a:solidFill>
                <a:schemeClr val="accent2"/>
              </a:solidFill>
            </a:endParaRPr>
          </a:p>
          <a:p>
            <a:pPr marL="0" indent="0">
              <a:spcBef>
                <a:spcPts val="0"/>
              </a:spcBef>
              <a:buNone/>
            </a:pPr>
            <a:r>
              <a:rPr lang="en-UA" sz="1400" dirty="0"/>
              <a:t>моя бабуся  Тойметсола                 село-</a:t>
            </a:r>
            <a:r>
              <a:rPr lang="en-UA" sz="1400" dirty="0">
                <a:solidFill>
                  <a:schemeClr val="accent2"/>
                </a:solidFill>
              </a:rPr>
              <a:t>латив</a:t>
            </a:r>
            <a:r>
              <a:rPr lang="en-UA" sz="1400" dirty="0"/>
              <a:t>   простолюдин           </a:t>
            </a:r>
            <a:r>
              <a:rPr lang="en-US" sz="1400" dirty="0" err="1"/>
              <a:t>сім’я</a:t>
            </a:r>
            <a:r>
              <a:rPr lang="uk-UA" sz="1400" dirty="0"/>
              <a:t>-</a:t>
            </a:r>
            <a:r>
              <a:rPr lang="uk-UA" sz="1400" dirty="0" err="1">
                <a:solidFill>
                  <a:schemeClr val="accent2"/>
                </a:solidFill>
              </a:rPr>
              <a:t>латив</a:t>
            </a:r>
            <a:r>
              <a:rPr lang="en-UA" sz="1400" dirty="0">
                <a:solidFill>
                  <a:schemeClr val="accent2"/>
                </a:solidFill>
              </a:rPr>
              <a:t>  </a:t>
            </a:r>
            <a:r>
              <a:rPr lang="en-UA" sz="1400" dirty="0"/>
              <a:t>народилася</a:t>
            </a:r>
          </a:p>
          <a:p>
            <a:pPr marL="0" indent="0">
              <a:lnSpc>
                <a:spcPct val="150000"/>
              </a:lnSpc>
              <a:buNone/>
            </a:pPr>
            <a:r>
              <a:rPr lang="en-GB" sz="2400" dirty="0" err="1"/>
              <a:t>Моя</a:t>
            </a:r>
            <a:r>
              <a:rPr lang="en-GB" sz="2400" dirty="0"/>
              <a:t> </a:t>
            </a:r>
            <a:r>
              <a:rPr lang="en-GB" sz="2400" dirty="0" err="1"/>
              <a:t>бабуся</a:t>
            </a:r>
            <a:r>
              <a:rPr lang="en-GB" sz="2400" dirty="0"/>
              <a:t> </a:t>
            </a:r>
            <a:r>
              <a:rPr lang="en-GB" sz="2400" dirty="0" err="1"/>
              <a:t>народилася</a:t>
            </a:r>
            <a:r>
              <a:rPr lang="en-GB" sz="2400" dirty="0"/>
              <a:t> </a:t>
            </a:r>
            <a:r>
              <a:rPr lang="en-GB" sz="2400" dirty="0" err="1">
                <a:solidFill>
                  <a:schemeClr val="accent2"/>
                </a:solidFill>
              </a:rPr>
              <a:t>у</a:t>
            </a:r>
            <a:r>
              <a:rPr lang="en-GB" sz="2400" dirty="0"/>
              <a:t> </a:t>
            </a:r>
            <a:r>
              <a:rPr lang="en-GB" sz="2400" dirty="0" err="1"/>
              <a:t>селі</a:t>
            </a:r>
            <a:r>
              <a:rPr lang="en-GB" sz="2400" dirty="0"/>
              <a:t> </a:t>
            </a:r>
            <a:r>
              <a:rPr lang="en-GB" sz="2400" dirty="0" err="1"/>
              <a:t>Тойметсола</a:t>
            </a:r>
            <a:r>
              <a:rPr lang="en-GB" sz="2400" dirty="0"/>
              <a:t> </a:t>
            </a:r>
            <a:r>
              <a:rPr lang="en-GB" sz="2400" dirty="0" err="1">
                <a:solidFill>
                  <a:schemeClr val="accent2"/>
                </a:solidFill>
              </a:rPr>
              <a:t>в</a:t>
            </a:r>
            <a:r>
              <a:rPr lang="en-GB" sz="2400" dirty="0"/>
              <a:t> </a:t>
            </a:r>
            <a:r>
              <a:rPr lang="en-GB" sz="2400" dirty="0" err="1"/>
              <a:t>простій</a:t>
            </a:r>
            <a:r>
              <a:rPr lang="en-GB" sz="2400" dirty="0"/>
              <a:t> </a:t>
            </a:r>
            <a:r>
              <a:rPr lang="en-GB" sz="2400" dirty="0" err="1"/>
              <a:t>сім’ї</a:t>
            </a:r>
            <a:r>
              <a:rPr lang="en-GB" sz="2400" dirty="0"/>
              <a:t>.</a:t>
            </a:r>
          </a:p>
        </p:txBody>
      </p:sp>
      <p:cxnSp>
        <p:nvCxnSpPr>
          <p:cNvPr id="9" name="Straight Connector 8">
            <a:extLst>
              <a:ext uri="{FF2B5EF4-FFF2-40B4-BE49-F238E27FC236}">
                <a16:creationId xmlns:a16="http://schemas.microsoft.com/office/drawing/2014/main" id="{7F4EFE71-C290-9000-1110-D525AF918505}"/>
              </a:ext>
            </a:extLst>
          </p:cNvPr>
          <p:cNvCxnSpPr/>
          <p:nvPr/>
        </p:nvCxnSpPr>
        <p:spPr>
          <a:xfrm>
            <a:off x="899592" y="3789040"/>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33800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аблатив</a:t>
            </a:r>
            <a:br>
              <a:rPr lang="en-UA" dirty="0"/>
            </a:br>
            <a:r>
              <a:rPr lang="en-UA" sz="2000" dirty="0"/>
              <a:t>ablative case</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Маньчжурська</a:t>
            </a:r>
            <a:r>
              <a:rPr lang="en-US" sz="2400" i="1" dirty="0"/>
              <a:t> (Manchu; </a:t>
            </a:r>
            <a:r>
              <a:rPr lang="en-US" sz="2400" i="1" dirty="0" err="1"/>
              <a:t>тунгуська</a:t>
            </a:r>
            <a:r>
              <a:rPr lang="en-US" sz="2400" i="1" dirty="0"/>
              <a:t>, </a:t>
            </a:r>
            <a:r>
              <a:rPr lang="en-US" sz="2400" i="1" dirty="0" err="1"/>
              <a:t>Китай</a:t>
            </a:r>
            <a:r>
              <a:rPr lang="en-US" sz="2400" i="1" dirty="0"/>
              <a:t>):</a:t>
            </a:r>
          </a:p>
          <a:p>
            <a:pPr marL="0" indent="0">
              <a:lnSpc>
                <a:spcPct val="150000"/>
              </a:lnSpc>
              <a:buNone/>
            </a:pPr>
            <a:r>
              <a:rPr lang="en-US" sz="2400" dirty="0" err="1"/>
              <a:t>Boo</a:t>
            </a:r>
            <a:r>
              <a:rPr lang="en-US" sz="2400" dirty="0" err="1">
                <a:solidFill>
                  <a:schemeClr val="accent2"/>
                </a:solidFill>
              </a:rPr>
              <a:t>ci</a:t>
            </a:r>
            <a:r>
              <a:rPr lang="en-US" sz="2400" dirty="0"/>
              <a:t>           </a:t>
            </a:r>
            <a:r>
              <a:rPr lang="en-US" sz="2400" dirty="0" err="1"/>
              <a:t>tucike</a:t>
            </a:r>
            <a:r>
              <a:rPr lang="en-GB" sz="2400" dirty="0"/>
              <a:t>.</a:t>
            </a:r>
            <a:endParaRPr lang="en-US" sz="2400" dirty="0">
              <a:solidFill>
                <a:schemeClr val="accent2"/>
              </a:solidFill>
            </a:endParaRPr>
          </a:p>
          <a:p>
            <a:pPr marL="0" indent="0">
              <a:spcBef>
                <a:spcPts val="0"/>
              </a:spcBef>
              <a:buNone/>
            </a:pPr>
            <a:r>
              <a:rPr lang="en-UA" sz="1400" dirty="0"/>
              <a:t>будинок-</a:t>
            </a:r>
            <a:r>
              <a:rPr lang="en-UA" sz="1400" dirty="0">
                <a:solidFill>
                  <a:schemeClr val="accent2"/>
                </a:solidFill>
              </a:rPr>
              <a:t>аблатив</a:t>
            </a:r>
            <a:r>
              <a:rPr lang="en-UA" sz="1400" dirty="0"/>
              <a:t>    відійшов</a:t>
            </a:r>
          </a:p>
          <a:p>
            <a:pPr marL="0" indent="0">
              <a:lnSpc>
                <a:spcPct val="150000"/>
              </a:lnSpc>
              <a:buNone/>
            </a:pPr>
            <a:r>
              <a:rPr lang="en-GB" sz="2400" dirty="0"/>
              <a:t>(</a:t>
            </a:r>
            <a:r>
              <a:rPr lang="en-GB" sz="2400" dirty="0" err="1"/>
              <a:t>Хтось</a:t>
            </a:r>
            <a:r>
              <a:rPr lang="en-GB" sz="2400" dirty="0"/>
              <a:t>) </a:t>
            </a:r>
            <a:r>
              <a:rPr lang="en-GB" sz="2400" dirty="0" err="1"/>
              <a:t>відійшов</a:t>
            </a:r>
            <a:r>
              <a:rPr lang="en-GB" sz="2400" dirty="0"/>
              <a:t> </a:t>
            </a:r>
            <a:r>
              <a:rPr lang="en-GB" sz="2400" dirty="0" err="1">
                <a:solidFill>
                  <a:schemeClr val="accent2"/>
                </a:solidFill>
              </a:rPr>
              <a:t>від</a:t>
            </a:r>
            <a:r>
              <a:rPr lang="en-GB" sz="2400" dirty="0"/>
              <a:t> </a:t>
            </a:r>
            <a:r>
              <a:rPr lang="en-GB" sz="2400" dirty="0" err="1"/>
              <a:t>будинку</a:t>
            </a:r>
            <a:r>
              <a:rPr lang="en-GB" sz="2400" dirty="0"/>
              <a:t>.</a:t>
            </a:r>
          </a:p>
        </p:txBody>
      </p:sp>
    </p:spTree>
    <p:extLst>
      <p:ext uri="{BB962C8B-B14F-4D97-AF65-F5344CB8AC3E}">
        <p14:creationId xmlns:p14="http://schemas.microsoft.com/office/powerpoint/2010/main" val="2104300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аблатив</a:t>
            </a:r>
            <a:br>
              <a:rPr lang="en-UA" dirty="0"/>
            </a:br>
            <a:r>
              <a:rPr lang="en-UA" sz="2000" dirty="0"/>
              <a:t>ablative case</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Маньчжурська</a:t>
            </a:r>
            <a:r>
              <a:rPr lang="en-US" sz="2400" i="1" dirty="0"/>
              <a:t> (Manchu; </a:t>
            </a:r>
            <a:r>
              <a:rPr lang="en-US" sz="2400" i="1" dirty="0" err="1"/>
              <a:t>тунгуська</a:t>
            </a:r>
            <a:r>
              <a:rPr lang="en-US" sz="2400" i="1" dirty="0"/>
              <a:t>, </a:t>
            </a:r>
            <a:r>
              <a:rPr lang="en-US" sz="2400" i="1" dirty="0" err="1"/>
              <a:t>Китай</a:t>
            </a:r>
            <a:r>
              <a:rPr lang="en-US" sz="2400" i="1" dirty="0"/>
              <a:t>):</a:t>
            </a:r>
          </a:p>
          <a:p>
            <a:pPr marL="0" indent="0">
              <a:lnSpc>
                <a:spcPct val="150000"/>
              </a:lnSpc>
              <a:buNone/>
            </a:pPr>
            <a:r>
              <a:rPr lang="en-US" sz="2400" dirty="0" err="1"/>
              <a:t>Boo</a:t>
            </a:r>
            <a:r>
              <a:rPr lang="en-US" sz="2400" dirty="0" err="1">
                <a:solidFill>
                  <a:schemeClr val="accent2"/>
                </a:solidFill>
              </a:rPr>
              <a:t>ci</a:t>
            </a:r>
            <a:r>
              <a:rPr lang="en-US" sz="2400" dirty="0"/>
              <a:t>           </a:t>
            </a:r>
            <a:r>
              <a:rPr lang="en-US" sz="2400" dirty="0" err="1"/>
              <a:t>tucike</a:t>
            </a:r>
            <a:r>
              <a:rPr lang="en-GB" sz="2400" dirty="0"/>
              <a:t>.</a:t>
            </a:r>
            <a:endParaRPr lang="en-US" sz="2400" dirty="0">
              <a:solidFill>
                <a:schemeClr val="accent2"/>
              </a:solidFill>
            </a:endParaRPr>
          </a:p>
          <a:p>
            <a:pPr marL="0" indent="0">
              <a:spcBef>
                <a:spcPts val="0"/>
              </a:spcBef>
              <a:buNone/>
            </a:pPr>
            <a:r>
              <a:rPr lang="en-UA" sz="1400" dirty="0"/>
              <a:t>будинок-</a:t>
            </a:r>
            <a:r>
              <a:rPr lang="en-UA" sz="1400" dirty="0">
                <a:solidFill>
                  <a:schemeClr val="accent2"/>
                </a:solidFill>
              </a:rPr>
              <a:t>аблатив</a:t>
            </a:r>
            <a:r>
              <a:rPr lang="en-UA" sz="1400" dirty="0"/>
              <a:t>    відійшов</a:t>
            </a:r>
          </a:p>
          <a:p>
            <a:pPr marL="0" indent="0">
              <a:lnSpc>
                <a:spcPct val="150000"/>
              </a:lnSpc>
              <a:buNone/>
            </a:pPr>
            <a:r>
              <a:rPr lang="en-GB" sz="2400" dirty="0"/>
              <a:t>(</a:t>
            </a:r>
            <a:r>
              <a:rPr lang="en-GB" sz="2400" dirty="0" err="1"/>
              <a:t>Хтось</a:t>
            </a:r>
            <a:r>
              <a:rPr lang="en-GB" sz="2400" dirty="0"/>
              <a:t>) </a:t>
            </a:r>
            <a:r>
              <a:rPr lang="en-GB" sz="2400" dirty="0" err="1"/>
              <a:t>відійшов</a:t>
            </a:r>
            <a:r>
              <a:rPr lang="en-GB" sz="2400" dirty="0"/>
              <a:t> </a:t>
            </a:r>
            <a:r>
              <a:rPr lang="en-GB" sz="2400" dirty="0" err="1">
                <a:solidFill>
                  <a:schemeClr val="accent2"/>
                </a:solidFill>
              </a:rPr>
              <a:t>від</a:t>
            </a:r>
            <a:r>
              <a:rPr lang="en-GB" sz="2400" dirty="0"/>
              <a:t> </a:t>
            </a:r>
            <a:r>
              <a:rPr lang="en-GB" sz="2400" dirty="0" err="1"/>
              <a:t>будинку</a:t>
            </a:r>
            <a:r>
              <a:rPr lang="en-GB" sz="2400" dirty="0"/>
              <a:t>.</a:t>
            </a:r>
          </a:p>
        </p:txBody>
      </p:sp>
      <p:sp>
        <p:nvSpPr>
          <p:cNvPr id="3" name="Місце для вмісту 2">
            <a:extLst>
              <a:ext uri="{FF2B5EF4-FFF2-40B4-BE49-F238E27FC236}">
                <a16:creationId xmlns:a16="http://schemas.microsoft.com/office/drawing/2014/main" id="{E64DFF59-0F53-0A8B-A080-5BDFD47C6ECF}"/>
              </a:ext>
            </a:extLst>
          </p:cNvPr>
          <p:cNvSpPr txBox="1">
            <a:spLocks/>
          </p:cNvSpPr>
          <p:nvPr/>
        </p:nvSpPr>
        <p:spPr>
          <a:xfrm>
            <a:off x="755576" y="4149080"/>
            <a:ext cx="7776864" cy="2205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2400" b="1" i="1" dirty="0" err="1"/>
              <a:t>Турецька</a:t>
            </a:r>
            <a:r>
              <a:rPr lang="en-US" sz="2400" i="1" dirty="0"/>
              <a:t>:</a:t>
            </a:r>
          </a:p>
          <a:p>
            <a:pPr marL="0" indent="0">
              <a:lnSpc>
                <a:spcPct val="150000"/>
              </a:lnSpc>
              <a:buFont typeface="Arial" pitchFamily="34" charset="0"/>
              <a:buNone/>
            </a:pPr>
            <a:r>
              <a:rPr lang="lv-LV" sz="2400" dirty="0" err="1"/>
              <a:t>Kitapları</a:t>
            </a:r>
            <a:r>
              <a:rPr lang="lv-LV" sz="2400" dirty="0"/>
              <a:t> </a:t>
            </a:r>
            <a:r>
              <a:rPr lang="lv-LV" sz="2400" dirty="0" err="1"/>
              <a:t>masa</a:t>
            </a:r>
            <a:r>
              <a:rPr lang="lv-LV" sz="2400" dirty="0" err="1">
                <a:solidFill>
                  <a:schemeClr val="accent2"/>
                </a:solidFill>
              </a:rPr>
              <a:t>dan</a:t>
            </a:r>
            <a:r>
              <a:rPr lang="lv-LV" sz="2400" dirty="0"/>
              <a:t> </a:t>
            </a:r>
            <a:r>
              <a:rPr lang="lv-LV" sz="2400" dirty="0" err="1"/>
              <a:t>aldım</a:t>
            </a:r>
            <a:r>
              <a:rPr lang="en-US" sz="2400" dirty="0"/>
              <a:t>.</a:t>
            </a:r>
            <a:endParaRPr lang="en-US" sz="2400" dirty="0">
              <a:solidFill>
                <a:schemeClr val="accent2"/>
              </a:solidFill>
            </a:endParaRPr>
          </a:p>
          <a:p>
            <a:pPr marL="0" indent="0">
              <a:spcBef>
                <a:spcPts val="0"/>
              </a:spcBef>
              <a:buFont typeface="Arial" pitchFamily="34" charset="0"/>
              <a:buNone/>
            </a:pPr>
            <a:r>
              <a:rPr lang="en-UA" sz="1400" dirty="0"/>
              <a:t>книжки              стіл-</a:t>
            </a:r>
            <a:r>
              <a:rPr lang="en-UA" sz="1400" dirty="0">
                <a:solidFill>
                  <a:schemeClr val="accent2"/>
                </a:solidFill>
              </a:rPr>
              <a:t>аблатив</a:t>
            </a:r>
            <a:r>
              <a:rPr lang="en-UA" sz="1400" dirty="0"/>
              <a:t>      узяв</a:t>
            </a:r>
          </a:p>
        </p:txBody>
      </p:sp>
      <p:cxnSp>
        <p:nvCxnSpPr>
          <p:cNvPr id="4" name="Straight Connector 3">
            <a:extLst>
              <a:ext uri="{FF2B5EF4-FFF2-40B4-BE49-F238E27FC236}">
                <a16:creationId xmlns:a16="http://schemas.microsoft.com/office/drawing/2014/main" id="{9DB1A315-AA28-5E75-F926-37CC14AB3DF0}"/>
              </a:ext>
            </a:extLst>
          </p:cNvPr>
          <p:cNvCxnSpPr/>
          <p:nvPr/>
        </p:nvCxnSpPr>
        <p:spPr>
          <a:xfrm>
            <a:off x="899592" y="3933056"/>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099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Задачка</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403648" y="1421168"/>
            <a:ext cx="2088232" cy="5162193"/>
          </a:xfrm>
        </p:spPr>
        <p:txBody>
          <a:bodyPr>
            <a:noAutofit/>
          </a:bodyPr>
          <a:lstStyle/>
          <a:p>
            <a:pPr marL="0" indent="0" algn="r">
              <a:lnSpc>
                <a:spcPct val="150000"/>
              </a:lnSpc>
              <a:buNone/>
            </a:pPr>
            <a:r>
              <a:rPr lang="en-UA" dirty="0"/>
              <a:t>ч</a:t>
            </a:r>
            <a:r>
              <a:rPr lang="en-US" dirty="0" err="1"/>
              <a:t>исло</a:t>
            </a:r>
            <a:r>
              <a:rPr lang="en-US" dirty="0"/>
              <a:t> •</a:t>
            </a:r>
          </a:p>
          <a:p>
            <a:pPr marL="0" indent="0" algn="r">
              <a:lnSpc>
                <a:spcPct val="150000"/>
              </a:lnSpc>
              <a:buNone/>
            </a:pPr>
            <a:r>
              <a:rPr lang="en-US" dirty="0" err="1"/>
              <a:t>рід</a:t>
            </a:r>
            <a:r>
              <a:rPr lang="en-US" dirty="0"/>
              <a:t> •</a:t>
            </a:r>
          </a:p>
          <a:p>
            <a:pPr marL="0" indent="0" algn="r">
              <a:lnSpc>
                <a:spcPct val="150000"/>
              </a:lnSpc>
              <a:buNone/>
            </a:pPr>
            <a:r>
              <a:rPr lang="en-US" dirty="0" err="1"/>
              <a:t>відмінок</a:t>
            </a:r>
            <a:r>
              <a:rPr lang="en-US" dirty="0"/>
              <a:t> •</a:t>
            </a:r>
          </a:p>
          <a:p>
            <a:pPr marL="0" indent="0" algn="r">
              <a:lnSpc>
                <a:spcPct val="150000"/>
              </a:lnSpc>
              <a:buNone/>
            </a:pPr>
            <a:r>
              <a:rPr lang="en-US" dirty="0" err="1"/>
              <a:t>час</a:t>
            </a:r>
            <a:r>
              <a:rPr lang="en-US" dirty="0"/>
              <a:t> •</a:t>
            </a:r>
          </a:p>
          <a:p>
            <a:pPr marL="0" indent="0" algn="r">
              <a:lnSpc>
                <a:spcPct val="150000"/>
              </a:lnSpc>
              <a:buNone/>
            </a:pPr>
            <a:r>
              <a:rPr lang="en-US" dirty="0" err="1"/>
              <a:t>вид</a:t>
            </a:r>
            <a:r>
              <a:rPr lang="en-US" dirty="0"/>
              <a:t> •</a:t>
            </a:r>
          </a:p>
          <a:p>
            <a:pPr marL="0" indent="0" algn="r">
              <a:lnSpc>
                <a:spcPct val="150000"/>
              </a:lnSpc>
              <a:buNone/>
            </a:pPr>
            <a:r>
              <a:rPr lang="en-US" dirty="0" err="1"/>
              <a:t>спосіб</a:t>
            </a:r>
            <a:r>
              <a:rPr lang="en-US" dirty="0"/>
              <a:t> •</a:t>
            </a:r>
          </a:p>
        </p:txBody>
      </p:sp>
      <p:sp>
        <p:nvSpPr>
          <p:cNvPr id="4" name="Місце для вмісту 2">
            <a:extLst>
              <a:ext uri="{FF2B5EF4-FFF2-40B4-BE49-F238E27FC236}">
                <a16:creationId xmlns:a16="http://schemas.microsoft.com/office/drawing/2014/main" id="{DECEE3DD-4829-2BFF-B0CC-15CB0D9BFD12}"/>
              </a:ext>
            </a:extLst>
          </p:cNvPr>
          <p:cNvSpPr txBox="1">
            <a:spLocks/>
          </p:cNvSpPr>
          <p:nvPr/>
        </p:nvSpPr>
        <p:spPr>
          <a:xfrm>
            <a:off x="5387262" y="1412776"/>
            <a:ext cx="2857146" cy="51621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A" dirty="0"/>
              <a:t>• момент</a:t>
            </a:r>
            <a:r>
              <a:rPr lang="en-US" dirty="0"/>
              <a:t> </a:t>
            </a:r>
            <a:r>
              <a:rPr lang="en-US" dirty="0" err="1"/>
              <a:t>дії</a:t>
            </a:r>
            <a:endParaRPr lang="en-US" dirty="0"/>
          </a:p>
          <a:p>
            <a:pPr marL="0" indent="0">
              <a:lnSpc>
                <a:spcPct val="150000"/>
              </a:lnSpc>
              <a:buFont typeface="Arial" pitchFamily="34" charset="0"/>
              <a:buNone/>
            </a:pPr>
            <a:r>
              <a:rPr lang="en-US" dirty="0"/>
              <a:t>• </a:t>
            </a:r>
            <a:r>
              <a:rPr lang="en-US" dirty="0" err="1"/>
              <a:t>кількість</a:t>
            </a:r>
            <a:endParaRPr lang="en-US" dirty="0"/>
          </a:p>
          <a:p>
            <a:pPr marL="0" indent="0">
              <a:lnSpc>
                <a:spcPct val="150000"/>
              </a:lnSpc>
              <a:buFont typeface="Arial" pitchFamily="34" charset="0"/>
              <a:buNone/>
            </a:pPr>
            <a:r>
              <a:rPr lang="en-US" dirty="0"/>
              <a:t>• </a:t>
            </a:r>
            <a:r>
              <a:rPr lang="en-US" dirty="0" err="1"/>
              <a:t>ставлення</a:t>
            </a:r>
            <a:endParaRPr lang="en-US" dirty="0"/>
          </a:p>
          <a:p>
            <a:pPr marL="0" indent="0">
              <a:lnSpc>
                <a:spcPct val="150000"/>
              </a:lnSpc>
              <a:buFont typeface="Arial" pitchFamily="34" charset="0"/>
              <a:buNone/>
            </a:pPr>
            <a:r>
              <a:rPr lang="en-UA" dirty="0"/>
              <a:t>• с</a:t>
            </a:r>
            <a:r>
              <a:rPr lang="en-US" dirty="0" err="1"/>
              <a:t>тать</a:t>
            </a:r>
            <a:r>
              <a:rPr lang="en-US" dirty="0"/>
              <a:t> </a:t>
            </a:r>
            <a:r>
              <a:rPr lang="en-US" dirty="0" err="1"/>
              <a:t>чи</a:t>
            </a:r>
            <a:r>
              <a:rPr lang="en-US" dirty="0"/>
              <a:t> </a:t>
            </a:r>
            <a:r>
              <a:rPr lang="en-US" dirty="0" err="1"/>
              <a:t>клас</a:t>
            </a:r>
            <a:endParaRPr lang="en-US" dirty="0"/>
          </a:p>
          <a:p>
            <a:pPr marL="0" indent="0">
              <a:lnSpc>
                <a:spcPct val="150000"/>
              </a:lnSpc>
              <a:buFont typeface="Arial" pitchFamily="34" charset="0"/>
              <a:buNone/>
            </a:pPr>
            <a:r>
              <a:rPr lang="en-US" dirty="0"/>
              <a:t>• </a:t>
            </a:r>
            <a:r>
              <a:rPr lang="en-US" dirty="0" err="1"/>
              <a:t>протяжність</a:t>
            </a:r>
            <a:endParaRPr lang="en-US" dirty="0"/>
          </a:p>
          <a:p>
            <a:pPr marL="0" indent="0">
              <a:lnSpc>
                <a:spcPct val="150000"/>
              </a:lnSpc>
              <a:buFont typeface="Arial" pitchFamily="34" charset="0"/>
              <a:buNone/>
            </a:pPr>
            <a:r>
              <a:rPr lang="en-US" dirty="0"/>
              <a:t>• </a:t>
            </a:r>
            <a:r>
              <a:rPr lang="en-US" dirty="0" err="1"/>
              <a:t>роль</a:t>
            </a:r>
            <a:endParaRPr lang="en-US" dirty="0"/>
          </a:p>
        </p:txBody>
      </p:sp>
      <p:cxnSp>
        <p:nvCxnSpPr>
          <p:cNvPr id="12" name="Straight Connector 11">
            <a:extLst>
              <a:ext uri="{FF2B5EF4-FFF2-40B4-BE49-F238E27FC236}">
                <a16:creationId xmlns:a16="http://schemas.microsoft.com/office/drawing/2014/main" id="{EBA3BCBF-11E3-5299-5D94-5CD809B8E2FC}"/>
              </a:ext>
            </a:extLst>
          </p:cNvPr>
          <p:cNvCxnSpPr>
            <a:cxnSpLocks/>
          </p:cNvCxnSpPr>
          <p:nvPr/>
        </p:nvCxnSpPr>
        <p:spPr>
          <a:xfrm>
            <a:off x="3275856" y="1891281"/>
            <a:ext cx="2304256" cy="817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0D21DF-037F-318A-9BEB-377E67EDAF83}"/>
              </a:ext>
            </a:extLst>
          </p:cNvPr>
          <p:cNvCxnSpPr>
            <a:cxnSpLocks/>
          </p:cNvCxnSpPr>
          <p:nvPr/>
        </p:nvCxnSpPr>
        <p:spPr>
          <a:xfrm>
            <a:off x="3287443" y="2708920"/>
            <a:ext cx="2292669" cy="165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53AB0D-5E96-5085-2070-999A193735FB}"/>
              </a:ext>
            </a:extLst>
          </p:cNvPr>
          <p:cNvCxnSpPr>
            <a:cxnSpLocks/>
          </p:cNvCxnSpPr>
          <p:nvPr/>
        </p:nvCxnSpPr>
        <p:spPr>
          <a:xfrm>
            <a:off x="3314125" y="3547465"/>
            <a:ext cx="2265987" cy="2473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4C342-293F-7153-ABC0-B6CA7FD7B73D}"/>
              </a:ext>
            </a:extLst>
          </p:cNvPr>
          <p:cNvCxnSpPr>
            <a:cxnSpLocks/>
          </p:cNvCxnSpPr>
          <p:nvPr/>
        </p:nvCxnSpPr>
        <p:spPr>
          <a:xfrm flipV="1">
            <a:off x="3287443" y="1887751"/>
            <a:ext cx="2292669" cy="2477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E1E979-4511-463C-D56B-55EAFA1840B8}"/>
              </a:ext>
            </a:extLst>
          </p:cNvPr>
          <p:cNvCxnSpPr>
            <a:cxnSpLocks/>
          </p:cNvCxnSpPr>
          <p:nvPr/>
        </p:nvCxnSpPr>
        <p:spPr>
          <a:xfrm>
            <a:off x="3314125" y="5203649"/>
            <a:ext cx="22775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91E8D30-EAFA-09A0-806E-88EFDA4B2532}"/>
              </a:ext>
            </a:extLst>
          </p:cNvPr>
          <p:cNvCxnSpPr>
            <a:cxnSpLocks/>
          </p:cNvCxnSpPr>
          <p:nvPr/>
        </p:nvCxnSpPr>
        <p:spPr>
          <a:xfrm flipV="1">
            <a:off x="3314125" y="3537012"/>
            <a:ext cx="2265987" cy="2505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4116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аблатив</a:t>
            </a:r>
            <a:br>
              <a:rPr lang="en-UA" dirty="0"/>
            </a:br>
            <a:r>
              <a:rPr lang="en-UA" sz="2000" dirty="0"/>
              <a:t>ablative case</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755576" y="1484784"/>
            <a:ext cx="7776864" cy="2205245"/>
          </a:xfrm>
        </p:spPr>
        <p:txBody>
          <a:bodyPr>
            <a:noAutofit/>
          </a:bodyPr>
          <a:lstStyle/>
          <a:p>
            <a:pPr marL="0" indent="0">
              <a:lnSpc>
                <a:spcPct val="150000"/>
              </a:lnSpc>
              <a:buNone/>
            </a:pPr>
            <a:r>
              <a:rPr lang="en-US" sz="2400" b="1" i="1" dirty="0" err="1"/>
              <a:t>Маньчжурська</a:t>
            </a:r>
            <a:r>
              <a:rPr lang="en-US" sz="2400" i="1" dirty="0"/>
              <a:t> (Manchu; </a:t>
            </a:r>
            <a:r>
              <a:rPr lang="en-US" sz="2400" i="1" dirty="0" err="1"/>
              <a:t>тунгуська</a:t>
            </a:r>
            <a:r>
              <a:rPr lang="en-US" sz="2400" i="1" dirty="0"/>
              <a:t>, </a:t>
            </a:r>
            <a:r>
              <a:rPr lang="en-US" sz="2400" i="1" dirty="0" err="1"/>
              <a:t>Китай</a:t>
            </a:r>
            <a:r>
              <a:rPr lang="en-US" sz="2400" i="1" dirty="0"/>
              <a:t>):</a:t>
            </a:r>
          </a:p>
          <a:p>
            <a:pPr marL="0" indent="0">
              <a:lnSpc>
                <a:spcPct val="150000"/>
              </a:lnSpc>
              <a:buNone/>
            </a:pPr>
            <a:r>
              <a:rPr lang="en-US" sz="2400" dirty="0" err="1"/>
              <a:t>Boo</a:t>
            </a:r>
            <a:r>
              <a:rPr lang="en-US" sz="2400" dirty="0" err="1">
                <a:solidFill>
                  <a:schemeClr val="accent2"/>
                </a:solidFill>
              </a:rPr>
              <a:t>ci</a:t>
            </a:r>
            <a:r>
              <a:rPr lang="en-US" sz="2400" dirty="0"/>
              <a:t>           </a:t>
            </a:r>
            <a:r>
              <a:rPr lang="en-US" sz="2400" dirty="0" err="1"/>
              <a:t>tucike</a:t>
            </a:r>
            <a:r>
              <a:rPr lang="en-GB" sz="2400" dirty="0"/>
              <a:t>.</a:t>
            </a:r>
            <a:endParaRPr lang="en-US" sz="2400" dirty="0">
              <a:solidFill>
                <a:schemeClr val="accent2"/>
              </a:solidFill>
            </a:endParaRPr>
          </a:p>
          <a:p>
            <a:pPr marL="0" indent="0">
              <a:spcBef>
                <a:spcPts val="0"/>
              </a:spcBef>
              <a:buNone/>
            </a:pPr>
            <a:r>
              <a:rPr lang="en-UA" sz="1400" dirty="0"/>
              <a:t>будинок-</a:t>
            </a:r>
            <a:r>
              <a:rPr lang="en-UA" sz="1400" dirty="0">
                <a:solidFill>
                  <a:schemeClr val="accent2"/>
                </a:solidFill>
              </a:rPr>
              <a:t>аблатив</a:t>
            </a:r>
            <a:r>
              <a:rPr lang="en-UA" sz="1400" dirty="0"/>
              <a:t>    відійшов</a:t>
            </a:r>
          </a:p>
          <a:p>
            <a:pPr marL="0" indent="0">
              <a:lnSpc>
                <a:spcPct val="150000"/>
              </a:lnSpc>
              <a:buNone/>
            </a:pPr>
            <a:r>
              <a:rPr lang="en-GB" sz="2400" dirty="0"/>
              <a:t>(</a:t>
            </a:r>
            <a:r>
              <a:rPr lang="en-GB" sz="2400" dirty="0" err="1"/>
              <a:t>Хтось</a:t>
            </a:r>
            <a:r>
              <a:rPr lang="en-GB" sz="2400" dirty="0"/>
              <a:t>) </a:t>
            </a:r>
            <a:r>
              <a:rPr lang="en-GB" sz="2400" dirty="0" err="1"/>
              <a:t>відійшов</a:t>
            </a:r>
            <a:r>
              <a:rPr lang="en-GB" sz="2400" dirty="0"/>
              <a:t> </a:t>
            </a:r>
            <a:r>
              <a:rPr lang="en-GB" sz="2400" dirty="0" err="1">
                <a:solidFill>
                  <a:schemeClr val="accent2"/>
                </a:solidFill>
              </a:rPr>
              <a:t>від</a:t>
            </a:r>
            <a:r>
              <a:rPr lang="en-GB" sz="2400" dirty="0"/>
              <a:t> </a:t>
            </a:r>
            <a:r>
              <a:rPr lang="en-GB" sz="2400" dirty="0" err="1"/>
              <a:t>будинку</a:t>
            </a:r>
            <a:r>
              <a:rPr lang="en-GB" sz="2400" dirty="0"/>
              <a:t>.</a:t>
            </a:r>
          </a:p>
        </p:txBody>
      </p:sp>
      <p:sp>
        <p:nvSpPr>
          <p:cNvPr id="3" name="Місце для вмісту 2">
            <a:extLst>
              <a:ext uri="{FF2B5EF4-FFF2-40B4-BE49-F238E27FC236}">
                <a16:creationId xmlns:a16="http://schemas.microsoft.com/office/drawing/2014/main" id="{E64DFF59-0F53-0A8B-A080-5BDFD47C6ECF}"/>
              </a:ext>
            </a:extLst>
          </p:cNvPr>
          <p:cNvSpPr txBox="1">
            <a:spLocks/>
          </p:cNvSpPr>
          <p:nvPr/>
        </p:nvSpPr>
        <p:spPr>
          <a:xfrm>
            <a:off x="755576" y="4149080"/>
            <a:ext cx="7776864" cy="220524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S" sz="2400" b="1" i="1" dirty="0" err="1"/>
              <a:t>Турецька</a:t>
            </a:r>
            <a:r>
              <a:rPr lang="en-US" sz="2400" i="1" dirty="0"/>
              <a:t>:</a:t>
            </a:r>
          </a:p>
          <a:p>
            <a:pPr marL="0" indent="0">
              <a:lnSpc>
                <a:spcPct val="150000"/>
              </a:lnSpc>
              <a:buFont typeface="Arial" pitchFamily="34" charset="0"/>
              <a:buNone/>
            </a:pPr>
            <a:r>
              <a:rPr lang="lv-LV" sz="2400" dirty="0" err="1"/>
              <a:t>Kitapları</a:t>
            </a:r>
            <a:r>
              <a:rPr lang="lv-LV" sz="2400" dirty="0"/>
              <a:t> </a:t>
            </a:r>
            <a:r>
              <a:rPr lang="lv-LV" sz="2400" dirty="0" err="1"/>
              <a:t>masa</a:t>
            </a:r>
            <a:r>
              <a:rPr lang="lv-LV" sz="2400" dirty="0" err="1">
                <a:solidFill>
                  <a:schemeClr val="accent2"/>
                </a:solidFill>
              </a:rPr>
              <a:t>dan</a:t>
            </a:r>
            <a:r>
              <a:rPr lang="lv-LV" sz="2400" dirty="0"/>
              <a:t> </a:t>
            </a:r>
            <a:r>
              <a:rPr lang="lv-LV" sz="2400" dirty="0" err="1"/>
              <a:t>aldım</a:t>
            </a:r>
            <a:r>
              <a:rPr lang="en-US" sz="2400" dirty="0"/>
              <a:t>.</a:t>
            </a:r>
            <a:endParaRPr lang="en-US" sz="2400" dirty="0">
              <a:solidFill>
                <a:schemeClr val="accent2"/>
              </a:solidFill>
            </a:endParaRPr>
          </a:p>
          <a:p>
            <a:pPr marL="0" indent="0">
              <a:spcBef>
                <a:spcPts val="0"/>
              </a:spcBef>
              <a:buFont typeface="Arial" pitchFamily="34" charset="0"/>
              <a:buNone/>
            </a:pPr>
            <a:r>
              <a:rPr lang="en-UA" sz="1400" dirty="0"/>
              <a:t>книжки              стіл-</a:t>
            </a:r>
            <a:r>
              <a:rPr lang="en-UA" sz="1400" dirty="0">
                <a:solidFill>
                  <a:schemeClr val="accent2"/>
                </a:solidFill>
              </a:rPr>
              <a:t>аблатив</a:t>
            </a:r>
            <a:r>
              <a:rPr lang="en-UA" sz="1400" dirty="0"/>
              <a:t>      узяв</a:t>
            </a:r>
          </a:p>
          <a:p>
            <a:pPr marL="0" indent="0">
              <a:lnSpc>
                <a:spcPct val="150000"/>
              </a:lnSpc>
              <a:buFont typeface="Arial" pitchFamily="34" charset="0"/>
              <a:buNone/>
            </a:pPr>
            <a:r>
              <a:rPr lang="en-GB" sz="2400" dirty="0" err="1"/>
              <a:t>Я</a:t>
            </a:r>
            <a:r>
              <a:rPr lang="en-GB" sz="2400" dirty="0"/>
              <a:t> </a:t>
            </a:r>
            <a:r>
              <a:rPr lang="en-GB" sz="2400" dirty="0" err="1"/>
              <a:t>взяв</a:t>
            </a:r>
            <a:r>
              <a:rPr lang="en-GB" sz="2400" dirty="0"/>
              <a:t> </a:t>
            </a:r>
            <a:r>
              <a:rPr lang="en-GB" sz="2400" dirty="0" err="1"/>
              <a:t>книжки</a:t>
            </a:r>
            <a:r>
              <a:rPr lang="en-GB" sz="2400" dirty="0"/>
              <a:t> </a:t>
            </a:r>
            <a:r>
              <a:rPr lang="en-GB" sz="2400" dirty="0" err="1">
                <a:solidFill>
                  <a:schemeClr val="accent2"/>
                </a:solidFill>
              </a:rPr>
              <a:t>зі</a:t>
            </a:r>
            <a:r>
              <a:rPr lang="en-GB" sz="2400" dirty="0"/>
              <a:t> </a:t>
            </a:r>
            <a:r>
              <a:rPr lang="en-GB" sz="2400" dirty="0" err="1"/>
              <a:t>столу</a:t>
            </a:r>
            <a:r>
              <a:rPr lang="en-GB" sz="2400" dirty="0"/>
              <a:t>.</a:t>
            </a:r>
          </a:p>
        </p:txBody>
      </p:sp>
      <p:cxnSp>
        <p:nvCxnSpPr>
          <p:cNvPr id="4" name="Straight Connector 3">
            <a:extLst>
              <a:ext uri="{FF2B5EF4-FFF2-40B4-BE49-F238E27FC236}">
                <a16:creationId xmlns:a16="http://schemas.microsoft.com/office/drawing/2014/main" id="{9DB1A315-AA28-5E75-F926-37CC14AB3DF0}"/>
              </a:ext>
            </a:extLst>
          </p:cNvPr>
          <p:cNvCxnSpPr/>
          <p:nvPr/>
        </p:nvCxnSpPr>
        <p:spPr>
          <a:xfrm>
            <a:off x="899592" y="3933056"/>
            <a:ext cx="244827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407640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857500"/>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4962614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nvGraphicFramePr>
        <p:xfrm>
          <a:off x="2972720" y="2059280"/>
          <a:ext cx="3198560" cy="853440"/>
        </p:xfrm>
        <a:graphic>
          <a:graphicData uri="http://schemas.openxmlformats.org/drawingml/2006/table">
            <a:tbl>
              <a:tblPr firstRow="1" firstCol="1" bandRow="1">
                <a:tableStyleId>{5C22544A-7EE6-4342-B048-85BDC9FD1C3A}</a:tableStyleId>
              </a:tblPr>
              <a:tblGrid>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solidFill>
                      <a:schemeClr val="bg1"/>
                    </a:solidFill>
                  </a:tcPr>
                </a:tc>
                <a:tc>
                  <a:txBody>
                    <a:bodyPr/>
                    <a:lstStyle/>
                    <a:p>
                      <a:pPr algn="ctr"/>
                      <a:r>
                        <a:rPr lang="en-UA" dirty="0"/>
                        <a:t>латив</a:t>
                      </a:r>
                      <a:br>
                        <a:rPr lang="en-UA" dirty="0"/>
                      </a:br>
                      <a:r>
                        <a:rPr lang="en-UA" sz="1400" dirty="0"/>
                        <a:t>lative</a:t>
                      </a:r>
                    </a:p>
                    <a:p>
                      <a:pPr algn="ctr"/>
                      <a:r>
                        <a:rPr lang="en-UA" b="0" i="1" dirty="0"/>
                        <a:t>куди</a:t>
                      </a:r>
                    </a:p>
                  </a:txBody>
                  <a:tcPr anchor="ctr">
                    <a:solidFill>
                      <a:schemeClr val="bg1"/>
                    </a:solidFill>
                  </a:tcPr>
                </a:tc>
                <a:extLst>
                  <a:ext uri="{0D108BD9-81ED-4DB2-BD59-A6C34878D82A}">
                    <a16:rowId xmlns:a16="http://schemas.microsoft.com/office/drawing/2014/main" val="3912736403"/>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377522615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nvGraphicFramePr>
        <p:xfrm>
          <a:off x="2972720" y="2059280"/>
          <a:ext cx="3198560" cy="853440"/>
        </p:xfrm>
        <a:graphic>
          <a:graphicData uri="http://schemas.openxmlformats.org/drawingml/2006/table">
            <a:tbl>
              <a:tblPr firstRow="1" firstCol="1" bandRow="1">
                <a:tableStyleId>{5C22544A-7EE6-4342-B048-85BDC9FD1C3A}</a:tableStyleId>
              </a:tblPr>
              <a:tblGrid>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solidFill>
                      <a:schemeClr val="bg1"/>
                    </a:solidFill>
                  </a:tcP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416639678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nvGraphicFramePr>
        <p:xfrm>
          <a:off x="2972720" y="2059280"/>
          <a:ext cx="3198560" cy="853440"/>
        </p:xfrm>
        <a:graphic>
          <a:graphicData uri="http://schemas.openxmlformats.org/drawingml/2006/table">
            <a:tbl>
              <a:tblPr firstRow="1" firstCol="1" bandRow="1">
                <a:tableStyleId>{5C22544A-7EE6-4342-B048-85BDC9FD1C3A}</a:tableStyleId>
              </a:tblPr>
              <a:tblGrid>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21813679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68399943"/>
              </p:ext>
            </p:extLst>
          </p:nvPr>
        </p:nvGraphicFramePr>
        <p:xfrm>
          <a:off x="2237993" y="2059280"/>
          <a:ext cx="4668014" cy="85344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19306386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290110159"/>
              </p:ext>
            </p:extLst>
          </p:nvPr>
        </p:nvGraphicFramePr>
        <p:xfrm>
          <a:off x="2237993" y="2059280"/>
          <a:ext cx="4668014" cy="143256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extLst>
                  <a:ext uri="{0D108BD9-81ED-4DB2-BD59-A6C34878D82A}">
                    <a16:rowId xmlns:a16="http://schemas.microsoft.com/office/drawing/2014/main" val="4175316399"/>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3507384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516675259"/>
              </p:ext>
            </p:extLst>
          </p:nvPr>
        </p:nvGraphicFramePr>
        <p:xfrm>
          <a:off x="2237993" y="2059280"/>
          <a:ext cx="4668014" cy="143256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36704778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4027104888"/>
              </p:ext>
            </p:extLst>
          </p:nvPr>
        </p:nvGraphicFramePr>
        <p:xfrm>
          <a:off x="2237993" y="2059280"/>
          <a:ext cx="4668014" cy="201168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extLst>
                  <a:ext uri="{0D108BD9-81ED-4DB2-BD59-A6C34878D82A}">
                    <a16:rowId xmlns:a16="http://schemas.microsoft.com/office/drawing/2014/main" val="4025770642"/>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234415561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2459121112"/>
              </p:ext>
            </p:extLst>
          </p:nvPr>
        </p:nvGraphicFramePr>
        <p:xfrm>
          <a:off x="2237993" y="2059280"/>
          <a:ext cx="4668014" cy="201168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2932194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Значущість</a:t>
            </a:r>
            <a:endParaRPr lang="uk-UA" dirty="0"/>
          </a:p>
        </p:txBody>
      </p:sp>
      <p:sp>
        <p:nvSpPr>
          <p:cNvPr id="3" name="Заголовок 1">
            <a:extLst>
              <a:ext uri="{FF2B5EF4-FFF2-40B4-BE49-F238E27FC236}">
                <a16:creationId xmlns:a16="http://schemas.microsoft.com/office/drawing/2014/main" id="{AF85E344-878D-8179-BE77-FD253470FC37}"/>
              </a:ext>
            </a:extLst>
          </p:cNvPr>
          <p:cNvSpPr txBox="1">
            <a:spLocks/>
          </p:cNvSpPr>
          <p:nvPr/>
        </p:nvSpPr>
        <p:spPr>
          <a:xfrm>
            <a:off x="815034" y="5022304"/>
            <a:ext cx="199614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A" sz="6000" b="1" dirty="0">
                <a:solidFill>
                  <a:srgbClr val="00B050"/>
                </a:solidFill>
              </a:rPr>
              <a:t>✓</a:t>
            </a:r>
            <a:endParaRPr lang="uk-UA" sz="6000" b="1" dirty="0">
              <a:solidFill>
                <a:srgbClr val="00B050"/>
              </a:solidFill>
            </a:endParaRPr>
          </a:p>
        </p:txBody>
      </p:sp>
      <p:sp>
        <p:nvSpPr>
          <p:cNvPr id="4" name="Заголовок 1">
            <a:extLst>
              <a:ext uri="{FF2B5EF4-FFF2-40B4-BE49-F238E27FC236}">
                <a16:creationId xmlns:a16="http://schemas.microsoft.com/office/drawing/2014/main" id="{DE2CE16F-32CC-593F-15B2-6237C5DD5E8E}"/>
              </a:ext>
            </a:extLst>
          </p:cNvPr>
          <p:cNvSpPr txBox="1">
            <a:spLocks/>
          </p:cNvSpPr>
          <p:nvPr/>
        </p:nvSpPr>
        <p:spPr>
          <a:xfrm>
            <a:off x="4952121" y="5022304"/>
            <a:ext cx="199614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A" sz="6000" b="1" dirty="0">
                <a:solidFill>
                  <a:srgbClr val="FF0000"/>
                </a:solidFill>
              </a:rPr>
              <a:t>✗</a:t>
            </a:r>
            <a:endParaRPr lang="uk-UA" sz="6000" b="1" dirty="0">
              <a:solidFill>
                <a:srgbClr val="FF0000"/>
              </a:solidFill>
            </a:endParaRPr>
          </a:p>
        </p:txBody>
      </p:sp>
      <p:sp>
        <p:nvSpPr>
          <p:cNvPr id="8" name="Місце для вмісту 2">
            <a:extLst>
              <a:ext uri="{FF2B5EF4-FFF2-40B4-BE49-F238E27FC236}">
                <a16:creationId xmlns:a16="http://schemas.microsoft.com/office/drawing/2014/main" id="{C680FDAD-BD63-DC54-C9A4-0F4581B46E60}"/>
              </a:ext>
            </a:extLst>
          </p:cNvPr>
          <p:cNvSpPr txBox="1">
            <a:spLocks/>
          </p:cNvSpPr>
          <p:nvPr/>
        </p:nvSpPr>
        <p:spPr>
          <a:xfrm>
            <a:off x="5297101" y="5291473"/>
            <a:ext cx="3019315" cy="6046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dirty="0"/>
              <a:t>колір</a:t>
            </a:r>
            <a:endParaRPr lang="uk-UA" dirty="0"/>
          </a:p>
        </p:txBody>
      </p:sp>
      <p:sp>
        <p:nvSpPr>
          <p:cNvPr id="11" name="Місце для вмісту 2">
            <a:extLst>
              <a:ext uri="{FF2B5EF4-FFF2-40B4-BE49-F238E27FC236}">
                <a16:creationId xmlns:a16="http://schemas.microsoft.com/office/drawing/2014/main" id="{1DF3A83C-8E34-7A9D-D3EF-30660268FA56}"/>
              </a:ext>
            </a:extLst>
          </p:cNvPr>
          <p:cNvSpPr txBox="1">
            <a:spLocks/>
          </p:cNvSpPr>
          <p:nvPr/>
        </p:nvSpPr>
        <p:spPr>
          <a:xfrm>
            <a:off x="971600" y="5291473"/>
            <a:ext cx="3019315" cy="6046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dirty="0"/>
              <a:t>рід</a:t>
            </a:r>
            <a:endParaRPr lang="uk-UA" dirty="0"/>
          </a:p>
        </p:txBody>
      </p:sp>
      <p:pic>
        <p:nvPicPr>
          <p:cNvPr id="1026" name="Picture 2" descr="A close-up view of vibrant, healthy green grass blades. The focus is on the individual blades, showing intricate details like the dew drops clinging to them and the subtle color variations from green to yellow-green. The background is softly blurred, emphasizing the grass in the foreground. This image captures the lush texture and natural patterns of the grass, ideal for a detailed botanical study.">
            <a:extLst>
              <a:ext uri="{FF2B5EF4-FFF2-40B4-BE49-F238E27FC236}">
                <a16:creationId xmlns:a16="http://schemas.microsoft.com/office/drawing/2014/main" id="{BDCFF27B-9D47-7A8E-ACB3-E16644911D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4621" y="1700808"/>
            <a:ext cx="2234759" cy="2234759"/>
          </a:xfrm>
          <a:prstGeom prst="rect">
            <a:avLst/>
          </a:prstGeom>
          <a:noFill/>
          <a:extLst>
            <a:ext uri="{909E8E84-426E-40DD-AFC4-6F175D3DCCD1}">
              <a14:hiddenFill xmlns:a14="http://schemas.microsoft.com/office/drawing/2010/main">
                <a:solidFill>
                  <a:srgbClr val="FFFFFF"/>
                </a:solidFill>
              </a14:hiddenFill>
            </a:ext>
          </a:extLst>
        </p:spPr>
      </p:pic>
      <p:sp>
        <p:nvSpPr>
          <p:cNvPr id="12" name="Місце для вмісту 2">
            <a:extLst>
              <a:ext uri="{FF2B5EF4-FFF2-40B4-BE49-F238E27FC236}">
                <a16:creationId xmlns:a16="http://schemas.microsoft.com/office/drawing/2014/main" id="{60598B06-1F58-053C-A70B-CD27E5826F59}"/>
              </a:ext>
            </a:extLst>
          </p:cNvPr>
          <p:cNvSpPr txBox="1">
            <a:spLocks/>
          </p:cNvSpPr>
          <p:nvPr/>
        </p:nvSpPr>
        <p:spPr>
          <a:xfrm>
            <a:off x="3062343" y="3976465"/>
            <a:ext cx="3019315" cy="6046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dirty="0"/>
              <a:t>«</a:t>
            </a:r>
            <a:r>
              <a:rPr lang="en-UA" b="1" dirty="0"/>
              <a:t>трава</a:t>
            </a:r>
            <a:r>
              <a:rPr lang="en-UA" dirty="0"/>
              <a:t>»</a:t>
            </a:r>
            <a:endParaRPr lang="uk-UA" dirty="0"/>
          </a:p>
        </p:txBody>
      </p:sp>
    </p:spTree>
    <p:extLst>
      <p:ext uri="{BB962C8B-B14F-4D97-AF65-F5344CB8AC3E}">
        <p14:creationId xmlns:p14="http://schemas.microsoft.com/office/powerpoint/2010/main" val="135125770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198238855"/>
              </p:ext>
            </p:extLst>
          </p:nvPr>
        </p:nvGraphicFramePr>
        <p:xfrm>
          <a:off x="2237993" y="2059280"/>
          <a:ext cx="4668014" cy="259080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extLst>
                  <a:ext uri="{0D108BD9-81ED-4DB2-BD59-A6C34878D82A}">
                    <a16:rowId xmlns:a16="http://schemas.microsoft.com/office/drawing/2014/main" val="1249492519"/>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9308872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507925133"/>
              </p:ext>
            </p:extLst>
          </p:nvPr>
        </p:nvGraphicFramePr>
        <p:xfrm>
          <a:off x="2237993" y="2059280"/>
          <a:ext cx="4668014" cy="259080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з-під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extLst>
                  <a:ext uri="{0D108BD9-81ED-4DB2-BD59-A6C34878D82A}">
                    <a16:rowId xmlns:a16="http://schemas.microsoft.com/office/drawing/2014/main" val="1249492519"/>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423066370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2703844435"/>
              </p:ext>
            </p:extLst>
          </p:nvPr>
        </p:nvGraphicFramePr>
        <p:xfrm>
          <a:off x="2237993" y="2059280"/>
          <a:ext cx="4668014" cy="259080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з-під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(чим)</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extLst>
                  <a:ext uri="{0D108BD9-81ED-4DB2-BD59-A6C34878D82A}">
                    <a16:rowId xmlns:a16="http://schemas.microsoft.com/office/drawing/2014/main" val="1249492519"/>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306925923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629816601"/>
              </p:ext>
            </p:extLst>
          </p:nvPr>
        </p:nvGraphicFramePr>
        <p:xfrm>
          <a:off x="2237993" y="2059280"/>
          <a:ext cx="4668014" cy="259080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з-під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(чим)</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(що)</a:t>
                      </a:r>
                      <a:endParaRPr lang="uk-UA" sz="1800" b="0" dirty="0">
                        <a:solidFill>
                          <a:schemeClr val="tx1"/>
                        </a:solidFill>
                      </a:endParaRPr>
                    </a:p>
                  </a:txBody>
                  <a:tcPr anchor="ctr"/>
                </a:tc>
                <a:extLst>
                  <a:ext uri="{0D108BD9-81ED-4DB2-BD59-A6C34878D82A}">
                    <a16:rowId xmlns:a16="http://schemas.microsoft.com/office/drawing/2014/main" val="1249492519"/>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318010341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024210617"/>
              </p:ext>
            </p:extLst>
          </p:nvPr>
        </p:nvGraphicFramePr>
        <p:xfrm>
          <a:off x="2237993" y="2059280"/>
          <a:ext cx="4668014" cy="316992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з-під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(чим)</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(що)</a:t>
                      </a:r>
                      <a:endParaRPr lang="uk-UA" sz="1800" b="0" dirty="0">
                        <a:solidFill>
                          <a:schemeClr val="tx1"/>
                        </a:solidFill>
                      </a:endParaRPr>
                    </a:p>
                  </a:txBody>
                  <a:tcPr anchor="ctr"/>
                </a:tc>
                <a:extLst>
                  <a:ext uri="{0D108BD9-81ED-4DB2-BD59-A6C34878D82A}">
                    <a16:rowId xmlns:a16="http://schemas.microsoft.com/office/drawing/2014/main" val="1249492519"/>
                  </a:ext>
                </a:extLst>
              </a:tr>
              <a:tr h="370840">
                <a:tc>
                  <a:txBody>
                    <a:bodyPr/>
                    <a:lstStyle/>
                    <a:p>
                      <a:pPr algn="l"/>
                      <a:r>
                        <a:rPr lang="en-UA" b="1" dirty="0"/>
                        <a:t>апуд-</a:t>
                      </a:r>
                      <a:r>
                        <a:rPr lang="en-UA" b="0" dirty="0"/>
                        <a:t>: </a:t>
                      </a:r>
                      <a:r>
                        <a:rPr lang="en-UA" b="0" i="1" dirty="0"/>
                        <a:t>біля</a:t>
                      </a:r>
                    </a:p>
                    <a:p>
                      <a:pPr algn="l"/>
                      <a:r>
                        <a:rPr lang="en-UA" sz="1400" b="1" dirty="0"/>
                        <a:t>apud-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extLst>
                  <a:ext uri="{0D108BD9-81ED-4DB2-BD59-A6C34878D82A}">
                    <a16:rowId xmlns:a16="http://schemas.microsoft.com/office/drawing/2014/main" val="802557398"/>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4179543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2797120933"/>
              </p:ext>
            </p:extLst>
          </p:nvPr>
        </p:nvGraphicFramePr>
        <p:xfrm>
          <a:off x="2237993" y="2059280"/>
          <a:ext cx="4668014" cy="316992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з-під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(чим)</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(що)</a:t>
                      </a:r>
                      <a:endParaRPr lang="uk-UA" sz="1800" b="0" dirty="0">
                        <a:solidFill>
                          <a:schemeClr val="tx1"/>
                        </a:solidFill>
                      </a:endParaRPr>
                    </a:p>
                  </a:txBody>
                  <a:tcPr anchor="ctr"/>
                </a:tc>
                <a:extLst>
                  <a:ext uri="{0D108BD9-81ED-4DB2-BD59-A6C34878D82A}">
                    <a16:rowId xmlns:a16="http://schemas.microsoft.com/office/drawing/2014/main" val="1249492519"/>
                  </a:ext>
                </a:extLst>
              </a:tr>
              <a:tr h="370840">
                <a:tc>
                  <a:txBody>
                    <a:bodyPr/>
                    <a:lstStyle/>
                    <a:p>
                      <a:pPr algn="l"/>
                      <a:r>
                        <a:rPr lang="en-UA" b="1" dirty="0"/>
                        <a:t>апуд-</a:t>
                      </a:r>
                      <a:r>
                        <a:rPr lang="en-UA" b="0" dirty="0"/>
                        <a:t>: </a:t>
                      </a:r>
                      <a:r>
                        <a:rPr lang="en-UA" b="0" i="1" dirty="0"/>
                        <a:t>біля</a:t>
                      </a:r>
                    </a:p>
                    <a:p>
                      <a:pPr algn="l"/>
                      <a:r>
                        <a:rPr lang="en-UA" sz="1400" b="1" dirty="0"/>
                        <a:t>apud-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від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extLst>
                  <a:ext uri="{0D108BD9-81ED-4DB2-BD59-A6C34878D82A}">
                    <a16:rowId xmlns:a16="http://schemas.microsoft.com/office/drawing/2014/main" val="802557398"/>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2500092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3482013051"/>
              </p:ext>
            </p:extLst>
          </p:nvPr>
        </p:nvGraphicFramePr>
        <p:xfrm>
          <a:off x="2237993" y="2059280"/>
          <a:ext cx="4668014" cy="316992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з-під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(чим)</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(що)</a:t>
                      </a:r>
                      <a:endParaRPr lang="uk-UA" sz="1800" b="0" dirty="0">
                        <a:solidFill>
                          <a:schemeClr val="tx1"/>
                        </a:solidFill>
                      </a:endParaRPr>
                    </a:p>
                  </a:txBody>
                  <a:tcPr anchor="ctr"/>
                </a:tc>
                <a:extLst>
                  <a:ext uri="{0D108BD9-81ED-4DB2-BD59-A6C34878D82A}">
                    <a16:rowId xmlns:a16="http://schemas.microsoft.com/office/drawing/2014/main" val="1249492519"/>
                  </a:ext>
                </a:extLst>
              </a:tr>
              <a:tr h="370840">
                <a:tc>
                  <a:txBody>
                    <a:bodyPr/>
                    <a:lstStyle/>
                    <a:p>
                      <a:pPr algn="l"/>
                      <a:r>
                        <a:rPr lang="en-UA" b="1" dirty="0"/>
                        <a:t>апуд-</a:t>
                      </a:r>
                      <a:r>
                        <a:rPr lang="en-UA" b="0" dirty="0"/>
                        <a:t>: </a:t>
                      </a:r>
                      <a:r>
                        <a:rPr lang="en-UA" b="0" i="1" dirty="0"/>
                        <a:t>біля</a:t>
                      </a:r>
                    </a:p>
                    <a:p>
                      <a:pPr algn="l"/>
                      <a:r>
                        <a:rPr lang="en-UA" sz="1400" b="1" dirty="0"/>
                        <a:t>apud-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від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біля</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1800" b="0" dirty="0">
                        <a:solidFill>
                          <a:schemeClr val="tx1"/>
                        </a:solidFill>
                      </a:endParaRPr>
                    </a:p>
                  </a:txBody>
                  <a:tcPr anchor="ctr"/>
                </a:tc>
                <a:extLst>
                  <a:ext uri="{0D108BD9-81ED-4DB2-BD59-A6C34878D82A}">
                    <a16:rowId xmlns:a16="http://schemas.microsoft.com/office/drawing/2014/main" val="802557398"/>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398532838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1518668544"/>
              </p:ext>
            </p:extLst>
          </p:nvPr>
        </p:nvGraphicFramePr>
        <p:xfrm>
          <a:off x="2237993" y="2059280"/>
          <a:ext cx="4668014" cy="316992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з-під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(чим)</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(що)</a:t>
                      </a:r>
                      <a:endParaRPr lang="uk-UA" sz="1800" b="0" dirty="0">
                        <a:solidFill>
                          <a:schemeClr val="tx1"/>
                        </a:solidFill>
                      </a:endParaRPr>
                    </a:p>
                  </a:txBody>
                  <a:tcPr anchor="ctr"/>
                </a:tc>
                <a:extLst>
                  <a:ext uri="{0D108BD9-81ED-4DB2-BD59-A6C34878D82A}">
                    <a16:rowId xmlns:a16="http://schemas.microsoft.com/office/drawing/2014/main" val="1249492519"/>
                  </a:ext>
                </a:extLst>
              </a:tr>
              <a:tr h="370840">
                <a:tc>
                  <a:txBody>
                    <a:bodyPr/>
                    <a:lstStyle/>
                    <a:p>
                      <a:pPr algn="l"/>
                      <a:r>
                        <a:rPr lang="en-UA" b="1" dirty="0"/>
                        <a:t>апуд-</a:t>
                      </a:r>
                      <a:r>
                        <a:rPr lang="en-UA" b="0" dirty="0"/>
                        <a:t>: </a:t>
                      </a:r>
                      <a:r>
                        <a:rPr lang="en-UA" b="0" i="1" dirty="0"/>
                        <a:t>біля</a:t>
                      </a:r>
                    </a:p>
                    <a:p>
                      <a:pPr algn="l"/>
                      <a:r>
                        <a:rPr lang="en-UA" sz="1400" b="1" dirty="0"/>
                        <a:t>apud-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від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біля</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до</a:t>
                      </a:r>
                      <a:endParaRPr lang="uk-UA" sz="1800" b="0" dirty="0">
                        <a:solidFill>
                          <a:schemeClr val="tx1"/>
                        </a:solidFill>
                      </a:endParaRPr>
                    </a:p>
                  </a:txBody>
                  <a:tcPr anchor="ctr"/>
                </a:tc>
                <a:extLst>
                  <a:ext uri="{0D108BD9-81ED-4DB2-BD59-A6C34878D82A}">
                    <a16:rowId xmlns:a16="http://schemas.microsoft.com/office/drawing/2014/main" val="802557398"/>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Tree>
    <p:extLst>
      <p:ext uri="{BB962C8B-B14F-4D97-AF65-F5344CB8AC3E}">
        <p14:creationId xmlns:p14="http://schemas.microsoft.com/office/powerpoint/2010/main" val="100742751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358761310"/>
              </p:ext>
            </p:extLst>
          </p:nvPr>
        </p:nvGraphicFramePr>
        <p:xfrm>
          <a:off x="2237993" y="2059280"/>
          <a:ext cx="4668014" cy="316992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t>аблатив</a:t>
                      </a:r>
                      <a:br>
                        <a:rPr lang="en-UA" dirty="0"/>
                      </a:br>
                      <a:r>
                        <a:rPr lang="en-UA" sz="1400" dirty="0"/>
                        <a:t>ablative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з-під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(чим)</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(що)</a:t>
                      </a:r>
                      <a:endParaRPr lang="uk-UA" sz="1800" b="0" dirty="0">
                        <a:solidFill>
                          <a:schemeClr val="tx1"/>
                        </a:solidFill>
                      </a:endParaRPr>
                    </a:p>
                  </a:txBody>
                  <a:tcPr anchor="ctr"/>
                </a:tc>
                <a:extLst>
                  <a:ext uri="{0D108BD9-81ED-4DB2-BD59-A6C34878D82A}">
                    <a16:rowId xmlns:a16="http://schemas.microsoft.com/office/drawing/2014/main" val="1249492519"/>
                  </a:ext>
                </a:extLst>
              </a:tr>
              <a:tr h="370840">
                <a:tc>
                  <a:txBody>
                    <a:bodyPr/>
                    <a:lstStyle/>
                    <a:p>
                      <a:pPr algn="l"/>
                      <a:r>
                        <a:rPr lang="en-UA" b="1" dirty="0"/>
                        <a:t>апуд-</a:t>
                      </a:r>
                      <a:r>
                        <a:rPr lang="en-UA" b="0" dirty="0"/>
                        <a:t>: </a:t>
                      </a:r>
                      <a:r>
                        <a:rPr lang="en-UA" b="0" i="1" dirty="0"/>
                        <a:t>біля</a:t>
                      </a:r>
                    </a:p>
                    <a:p>
                      <a:pPr algn="l"/>
                      <a:r>
                        <a:rPr lang="en-UA" sz="1400" b="1" dirty="0"/>
                        <a:t>apud-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від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біля</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до</a:t>
                      </a:r>
                      <a:endParaRPr lang="uk-UA" sz="1800" b="0" dirty="0">
                        <a:solidFill>
                          <a:schemeClr val="tx1"/>
                        </a:solidFill>
                      </a:endParaRPr>
                    </a:p>
                  </a:txBody>
                  <a:tcPr anchor="ctr"/>
                </a:tc>
                <a:extLst>
                  <a:ext uri="{0D108BD9-81ED-4DB2-BD59-A6C34878D82A}">
                    <a16:rowId xmlns:a16="http://schemas.microsoft.com/office/drawing/2014/main" val="802557398"/>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
        <p:nvSpPr>
          <p:cNvPr id="6" name="TextBox 5">
            <a:extLst>
              <a:ext uri="{FF2B5EF4-FFF2-40B4-BE49-F238E27FC236}">
                <a16:creationId xmlns:a16="http://schemas.microsoft.com/office/drawing/2014/main" id="{731398D3-B117-E653-F138-6AC0A4AE54E4}"/>
              </a:ext>
            </a:extLst>
          </p:cNvPr>
          <p:cNvSpPr txBox="1"/>
          <p:nvPr/>
        </p:nvSpPr>
        <p:spPr>
          <a:xfrm>
            <a:off x="2069722" y="5446965"/>
            <a:ext cx="5004556" cy="646331"/>
          </a:xfrm>
          <a:prstGeom prst="rect">
            <a:avLst/>
          </a:prstGeom>
          <a:noFill/>
        </p:spPr>
        <p:txBody>
          <a:bodyPr wrap="square">
            <a:spAutoFit/>
          </a:bodyPr>
          <a:lstStyle/>
          <a:p>
            <a:pPr marL="0" indent="0" algn="ctr">
              <a:buNone/>
            </a:pPr>
            <a:r>
              <a:rPr lang="en-US" i="1" dirty="0" err="1"/>
              <a:t>фрагмент</a:t>
            </a:r>
            <a:r>
              <a:rPr lang="en-US" i="1" dirty="0"/>
              <a:t> </a:t>
            </a:r>
            <a:r>
              <a:rPr lang="en-US" i="1" dirty="0" err="1"/>
              <a:t>таблиці</a:t>
            </a:r>
            <a:r>
              <a:rPr lang="en-US" i="1" dirty="0"/>
              <a:t> </a:t>
            </a:r>
            <a:r>
              <a:rPr lang="en-US" i="1" dirty="0" err="1"/>
              <a:t>просторових</a:t>
            </a:r>
            <a:r>
              <a:rPr lang="en-US" i="1" dirty="0"/>
              <a:t> </a:t>
            </a:r>
            <a:r>
              <a:rPr lang="en-US" i="1" dirty="0" err="1"/>
              <a:t>відмінків</a:t>
            </a:r>
            <a:r>
              <a:rPr lang="en-US" i="1" dirty="0"/>
              <a:t> </a:t>
            </a:r>
            <a:r>
              <a:rPr lang="en-US" b="1" i="1" dirty="0" err="1"/>
              <a:t>цезької</a:t>
            </a:r>
            <a:r>
              <a:rPr lang="en-US" sz="1800" i="1" dirty="0"/>
              <a:t> (</a:t>
            </a:r>
            <a:r>
              <a:rPr lang="en-US" sz="1800" i="1" dirty="0" err="1"/>
              <a:t>Tsez</a:t>
            </a:r>
            <a:r>
              <a:rPr lang="en-US" sz="1800" i="1" dirty="0"/>
              <a:t>; </a:t>
            </a:r>
            <a:r>
              <a:rPr lang="en-US" sz="1800" i="1" dirty="0" err="1"/>
              <a:t>нахсько-дагестанська</a:t>
            </a:r>
            <a:r>
              <a:rPr lang="en-US" sz="1800" i="1" dirty="0"/>
              <a:t>, </a:t>
            </a:r>
            <a:r>
              <a:rPr lang="en-UA" sz="1800" i="1" dirty="0"/>
              <a:t>Дагестан</a:t>
            </a:r>
            <a:r>
              <a:rPr lang="en-US" sz="1800" i="1" dirty="0"/>
              <a:t>)</a:t>
            </a:r>
          </a:p>
        </p:txBody>
      </p:sp>
    </p:spTree>
    <p:extLst>
      <p:ext uri="{BB962C8B-B14F-4D97-AF65-F5344CB8AC3E}">
        <p14:creationId xmlns:p14="http://schemas.microsoft.com/office/powerpoint/2010/main" val="73463263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3757746136"/>
              </p:ext>
            </p:extLst>
          </p:nvPr>
        </p:nvGraphicFramePr>
        <p:xfrm>
          <a:off x="2237993" y="2059280"/>
          <a:ext cx="4668014" cy="3169920"/>
        </p:xfrm>
        <a:graphic>
          <a:graphicData uri="http://schemas.openxmlformats.org/drawingml/2006/table">
            <a:tbl>
              <a:tblPr firstRow="1" firstCol="1" bandRow="1">
                <a:tableStyleId>{5C22544A-7EE6-4342-B048-85BDC9FD1C3A}</a:tableStyleId>
              </a:tblPr>
              <a:tblGrid>
                <a:gridCol w="1469454">
                  <a:extLst>
                    <a:ext uri="{9D8B030D-6E8A-4147-A177-3AD203B41FA5}">
                      <a16:colId xmlns:a16="http://schemas.microsoft.com/office/drawing/2014/main" val="1959953563"/>
                    </a:ext>
                  </a:extLst>
                </a:gridCol>
                <a:gridCol w="1027494">
                  <a:extLst>
                    <a:ext uri="{9D8B030D-6E8A-4147-A177-3AD203B41FA5}">
                      <a16:colId xmlns:a16="http://schemas.microsoft.com/office/drawing/2014/main" val="3190169091"/>
                    </a:ext>
                  </a:extLst>
                </a:gridCol>
                <a:gridCol w="1143572">
                  <a:extLst>
                    <a:ext uri="{9D8B030D-6E8A-4147-A177-3AD203B41FA5}">
                      <a16:colId xmlns:a16="http://schemas.microsoft.com/office/drawing/2014/main" val="2835869339"/>
                    </a:ext>
                  </a:extLst>
                </a:gridCol>
                <a:gridCol w="1027494">
                  <a:extLst>
                    <a:ext uri="{9D8B030D-6E8A-4147-A177-3AD203B41FA5}">
                      <a16:colId xmlns:a16="http://schemas.microsoft.com/office/drawing/2014/main" val="1943576747"/>
                    </a:ext>
                  </a:extLst>
                </a:gridCol>
              </a:tblGrid>
              <a:tr h="370840">
                <a:tc>
                  <a:txBody>
                    <a:bodyPr/>
                    <a:lstStyle/>
                    <a:p>
                      <a:pPr algn="ctr"/>
                      <a:r>
                        <a:rPr lang="en-UA" dirty="0"/>
                        <a:t>Орієнтир</a:t>
                      </a:r>
                    </a:p>
                    <a:p>
                      <a:pPr algn="ctr"/>
                      <a:r>
                        <a:rPr lang="en-UA" dirty="0"/>
                        <a:t>↓</a:t>
                      </a:r>
                    </a:p>
                  </a:txBody>
                  <a:tcPr anchor="ctr"/>
                </a:tc>
                <a:tc>
                  <a:txBody>
                    <a:bodyPr/>
                    <a:lstStyle/>
                    <a:p>
                      <a:pPr algn="ctr"/>
                      <a:r>
                        <a:rPr lang="en-UA" dirty="0">
                          <a:solidFill>
                            <a:schemeClr val="accent6">
                              <a:lumMod val="60000"/>
                              <a:lumOff val="40000"/>
                            </a:schemeClr>
                          </a:solidFill>
                        </a:rPr>
                        <a:t>e</a:t>
                      </a:r>
                      <a:r>
                        <a:rPr lang="en-UA" dirty="0"/>
                        <a:t>латив</a:t>
                      </a:r>
                      <a:br>
                        <a:rPr lang="en-UA" dirty="0"/>
                      </a:br>
                      <a:r>
                        <a:rPr lang="en-UA" sz="1400" dirty="0">
                          <a:solidFill>
                            <a:schemeClr val="accent6">
                              <a:lumMod val="60000"/>
                              <a:lumOff val="40000"/>
                            </a:schemeClr>
                          </a:solidFill>
                        </a:rPr>
                        <a:t>e</a:t>
                      </a:r>
                      <a:r>
                        <a:rPr lang="en-UA" sz="1400" dirty="0"/>
                        <a:t>lative</a:t>
                      </a:r>
                    </a:p>
                    <a:p>
                      <a:pPr algn="ctr"/>
                      <a:r>
                        <a:rPr lang="en-UA" b="0" i="1" dirty="0"/>
                        <a:t>звідки</a:t>
                      </a:r>
                    </a:p>
                  </a:txBody>
                  <a:tcPr anchor="ctr"/>
                </a:tc>
                <a:tc>
                  <a:txBody>
                    <a:bodyPr/>
                    <a:lstStyle/>
                    <a:p>
                      <a:pPr algn="ctr"/>
                      <a:r>
                        <a:rPr lang="en-UA" dirty="0"/>
                        <a:t>есив</a:t>
                      </a:r>
                      <a:br>
                        <a:rPr lang="en-UA" dirty="0"/>
                      </a:br>
                      <a:r>
                        <a:rPr lang="en-UA" sz="1400" dirty="0"/>
                        <a:t>essive</a:t>
                      </a:r>
                    </a:p>
                    <a:p>
                      <a:pPr algn="ctr"/>
                      <a:r>
                        <a:rPr lang="en-UA" b="0" i="1" dirty="0"/>
                        <a:t>де</a:t>
                      </a:r>
                    </a:p>
                  </a:txBody>
                  <a:tcPr anchor="ctr"/>
                </a:tc>
                <a:tc>
                  <a:txBody>
                    <a:bodyPr/>
                    <a:lstStyle/>
                    <a:p>
                      <a:pPr algn="ctr"/>
                      <a:r>
                        <a:rPr lang="en-UA" dirty="0"/>
                        <a:t>латив</a:t>
                      </a:r>
                      <a:br>
                        <a:rPr lang="en-UA" dirty="0"/>
                      </a:br>
                      <a:r>
                        <a:rPr lang="en-UA" sz="1400" dirty="0"/>
                        <a:t>lative</a:t>
                      </a:r>
                    </a:p>
                    <a:p>
                      <a:pPr algn="ctr"/>
                      <a:r>
                        <a:rPr lang="en-UA" b="0" i="1" dirty="0"/>
                        <a:t>куди</a:t>
                      </a:r>
                    </a:p>
                  </a:txBody>
                  <a:tcPr anchor="ctr"/>
                </a:tc>
                <a:extLst>
                  <a:ext uri="{0D108BD9-81ED-4DB2-BD59-A6C34878D82A}">
                    <a16:rowId xmlns:a16="http://schemas.microsoft.com/office/drawing/2014/main" val="3912736403"/>
                  </a:ext>
                </a:extLst>
              </a:tr>
              <a:tr h="370840">
                <a:tc>
                  <a:txBody>
                    <a:bodyPr/>
                    <a:lstStyle/>
                    <a:p>
                      <a:pPr algn="l"/>
                      <a:r>
                        <a:rPr lang="en-UA" b="1" dirty="0"/>
                        <a:t>ін-</a:t>
                      </a:r>
                      <a:r>
                        <a:rPr lang="en-UA" b="0" dirty="0"/>
                        <a:t>: </a:t>
                      </a:r>
                      <a:r>
                        <a:rPr lang="en-UA" b="0" i="1" dirty="0"/>
                        <a:t>у</a:t>
                      </a:r>
                    </a:p>
                    <a:p>
                      <a:pPr algn="l"/>
                      <a:r>
                        <a:rPr lang="en-UA" sz="1400" b="1" dirty="0"/>
                        <a:t>in-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у (що)</a:t>
                      </a:r>
                      <a:endParaRPr lang="uk-UA" sz="1800" b="0" dirty="0">
                        <a:solidFill>
                          <a:schemeClr val="tx1"/>
                        </a:solidFill>
                      </a:endParaRPr>
                    </a:p>
                  </a:txBody>
                  <a:tcPr anchor="ctr"/>
                </a:tc>
                <a:extLst>
                  <a:ext uri="{0D108BD9-81ED-4DB2-BD59-A6C34878D82A}">
                    <a16:rowId xmlns:a16="http://schemas.microsoft.com/office/drawing/2014/main" val="4175316399"/>
                  </a:ext>
                </a:extLst>
              </a:tr>
              <a:tr h="370840">
                <a:tc>
                  <a:txBody>
                    <a:bodyPr/>
                    <a:lstStyle/>
                    <a:p>
                      <a:pPr algn="l"/>
                      <a:r>
                        <a:rPr lang="en-UA" b="1" dirty="0"/>
                        <a:t>супер-</a:t>
                      </a:r>
                      <a:r>
                        <a:rPr lang="en-UA" b="0" dirty="0"/>
                        <a:t>: </a:t>
                      </a:r>
                      <a:r>
                        <a:rPr lang="en-UA" b="0" i="1" dirty="0"/>
                        <a:t>на(д)</a:t>
                      </a:r>
                      <a:br>
                        <a:rPr lang="en-UA" b="0" dirty="0"/>
                      </a:br>
                      <a:r>
                        <a:rPr lang="en-UA" sz="1400" b="1" dirty="0"/>
                        <a:t>super-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з-над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(чому)</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на (що)</a:t>
                      </a:r>
                      <a:endParaRPr lang="uk-UA" sz="1800" b="0" dirty="0">
                        <a:solidFill>
                          <a:schemeClr val="tx1"/>
                        </a:solidFill>
                      </a:endParaRPr>
                    </a:p>
                  </a:txBody>
                  <a:tcPr anchor="ctr"/>
                </a:tc>
                <a:extLst>
                  <a:ext uri="{0D108BD9-81ED-4DB2-BD59-A6C34878D82A}">
                    <a16:rowId xmlns:a16="http://schemas.microsoft.com/office/drawing/2014/main" val="4025770642"/>
                  </a:ext>
                </a:extLst>
              </a:tr>
              <a:tr h="370840">
                <a:tc>
                  <a:txBody>
                    <a:bodyPr/>
                    <a:lstStyle/>
                    <a:p>
                      <a:pPr algn="l"/>
                      <a:r>
                        <a:rPr lang="en-UA" b="1" dirty="0"/>
                        <a:t>суб-</a:t>
                      </a:r>
                      <a:r>
                        <a:rPr lang="en-UA" b="0" dirty="0"/>
                        <a:t>: </a:t>
                      </a:r>
                      <a:r>
                        <a:rPr lang="en-UA" b="0" i="1" dirty="0"/>
                        <a:t>під</a:t>
                      </a:r>
                    </a:p>
                    <a:p>
                      <a:pPr algn="l"/>
                      <a:r>
                        <a:rPr lang="en-UA" sz="1400" b="1" dirty="0"/>
                        <a:t>sub-</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з-під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(чим)</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під (що)</a:t>
                      </a:r>
                      <a:endParaRPr lang="uk-UA" sz="1800" b="0" dirty="0">
                        <a:solidFill>
                          <a:schemeClr val="tx1"/>
                        </a:solidFill>
                      </a:endParaRPr>
                    </a:p>
                  </a:txBody>
                  <a:tcPr anchor="ctr"/>
                </a:tc>
                <a:extLst>
                  <a:ext uri="{0D108BD9-81ED-4DB2-BD59-A6C34878D82A}">
                    <a16:rowId xmlns:a16="http://schemas.microsoft.com/office/drawing/2014/main" val="1249492519"/>
                  </a:ext>
                </a:extLst>
              </a:tr>
              <a:tr h="370840">
                <a:tc>
                  <a:txBody>
                    <a:bodyPr/>
                    <a:lstStyle/>
                    <a:p>
                      <a:pPr algn="l"/>
                      <a:r>
                        <a:rPr lang="en-UA" b="1" dirty="0"/>
                        <a:t>апуд-</a:t>
                      </a:r>
                      <a:r>
                        <a:rPr lang="en-UA" b="0" dirty="0"/>
                        <a:t>: </a:t>
                      </a:r>
                      <a:r>
                        <a:rPr lang="en-UA" b="0" i="1" dirty="0"/>
                        <a:t>біля</a:t>
                      </a:r>
                    </a:p>
                    <a:p>
                      <a:pPr algn="l"/>
                      <a:r>
                        <a:rPr lang="en-UA" sz="1400" b="1" dirty="0"/>
                        <a:t>apud-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від</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біля</a:t>
                      </a:r>
                      <a:endParaRPr lang="uk-UA" sz="1800" b="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1800" b="0" dirty="0">
                          <a:solidFill>
                            <a:schemeClr val="tx1"/>
                          </a:solidFill>
                        </a:rPr>
                        <a:t>до</a:t>
                      </a:r>
                      <a:endParaRPr lang="uk-UA" sz="1800" b="0" dirty="0">
                        <a:solidFill>
                          <a:schemeClr val="tx1"/>
                        </a:solidFill>
                      </a:endParaRPr>
                    </a:p>
                  </a:txBody>
                  <a:tcPr anchor="ctr"/>
                </a:tc>
                <a:extLst>
                  <a:ext uri="{0D108BD9-81ED-4DB2-BD59-A6C34878D82A}">
                    <a16:rowId xmlns:a16="http://schemas.microsoft.com/office/drawing/2014/main" val="802557398"/>
                  </a:ext>
                </a:extLst>
              </a:tr>
            </a:tbl>
          </a:graphicData>
        </a:graphic>
      </p:graphicFrame>
      <p:sp>
        <p:nvSpPr>
          <p:cNvPr id="5" name="Заголовок 1">
            <a:extLst>
              <a:ext uri="{FF2B5EF4-FFF2-40B4-BE49-F238E27FC236}">
                <a16:creationId xmlns:a16="http://schemas.microsoft.com/office/drawing/2014/main" id="{6160B393-EF9F-2EE3-2BD4-2F9741771D08}"/>
              </a:ext>
            </a:extLst>
          </p:cNvPr>
          <p:cNvSpPr>
            <a:spLocks noGrp="1"/>
          </p:cNvSpPr>
          <p:nvPr>
            <p:ph type="title"/>
          </p:nvPr>
        </p:nvSpPr>
        <p:spPr>
          <a:xfrm>
            <a:off x="457200" y="274638"/>
            <a:ext cx="8229600" cy="1143000"/>
          </a:xfrm>
        </p:spPr>
        <p:txBody>
          <a:bodyPr>
            <a:normAutofit/>
          </a:bodyPr>
          <a:lstStyle/>
          <a:p>
            <a:r>
              <a:rPr lang="en-UA" dirty="0"/>
              <a:t>Більше просторових відмінків!</a:t>
            </a:r>
            <a:endParaRPr lang="uk-UA" sz="2000" dirty="0"/>
          </a:p>
        </p:txBody>
      </p:sp>
      <p:sp>
        <p:nvSpPr>
          <p:cNvPr id="6" name="TextBox 5">
            <a:extLst>
              <a:ext uri="{FF2B5EF4-FFF2-40B4-BE49-F238E27FC236}">
                <a16:creationId xmlns:a16="http://schemas.microsoft.com/office/drawing/2014/main" id="{731398D3-B117-E653-F138-6AC0A4AE54E4}"/>
              </a:ext>
            </a:extLst>
          </p:cNvPr>
          <p:cNvSpPr txBox="1"/>
          <p:nvPr/>
        </p:nvSpPr>
        <p:spPr>
          <a:xfrm>
            <a:off x="2069722" y="5446965"/>
            <a:ext cx="5004556" cy="646331"/>
          </a:xfrm>
          <a:prstGeom prst="rect">
            <a:avLst/>
          </a:prstGeom>
          <a:noFill/>
        </p:spPr>
        <p:txBody>
          <a:bodyPr wrap="square">
            <a:spAutoFit/>
          </a:bodyPr>
          <a:lstStyle/>
          <a:p>
            <a:pPr marL="0" indent="0" algn="ctr">
              <a:buNone/>
            </a:pPr>
            <a:r>
              <a:rPr lang="en-US" i="1" dirty="0" err="1"/>
              <a:t>фрагмент</a:t>
            </a:r>
            <a:r>
              <a:rPr lang="en-US" i="1" dirty="0"/>
              <a:t> </a:t>
            </a:r>
            <a:r>
              <a:rPr lang="en-US" i="1" dirty="0" err="1"/>
              <a:t>таблиці</a:t>
            </a:r>
            <a:r>
              <a:rPr lang="en-US" i="1" dirty="0"/>
              <a:t> </a:t>
            </a:r>
            <a:r>
              <a:rPr lang="en-US" i="1" dirty="0" err="1"/>
              <a:t>просторових</a:t>
            </a:r>
            <a:r>
              <a:rPr lang="en-US" i="1" dirty="0"/>
              <a:t> </a:t>
            </a:r>
            <a:r>
              <a:rPr lang="en-US" i="1" dirty="0" err="1"/>
              <a:t>відмінків</a:t>
            </a:r>
            <a:r>
              <a:rPr lang="en-US" i="1" dirty="0"/>
              <a:t> </a:t>
            </a:r>
            <a:r>
              <a:rPr lang="en-US" b="1" i="1" dirty="0" err="1"/>
              <a:t>цезької</a:t>
            </a:r>
            <a:r>
              <a:rPr lang="en-US" sz="1800" i="1" dirty="0"/>
              <a:t> (</a:t>
            </a:r>
            <a:r>
              <a:rPr lang="en-US" sz="1800" i="1" dirty="0" err="1"/>
              <a:t>Tsez</a:t>
            </a:r>
            <a:r>
              <a:rPr lang="en-US" sz="1800" i="1" dirty="0"/>
              <a:t>; </a:t>
            </a:r>
            <a:r>
              <a:rPr lang="en-US" sz="1800" i="1" dirty="0" err="1"/>
              <a:t>нахсько-дагестанська</a:t>
            </a:r>
            <a:r>
              <a:rPr lang="en-US" sz="1800" i="1" dirty="0"/>
              <a:t>, </a:t>
            </a:r>
            <a:r>
              <a:rPr lang="en-UA" sz="1800" i="1" dirty="0"/>
              <a:t>Дагестан</a:t>
            </a:r>
            <a:r>
              <a:rPr lang="en-US" sz="1800" i="1" dirty="0"/>
              <a:t>)</a:t>
            </a:r>
          </a:p>
        </p:txBody>
      </p:sp>
    </p:spTree>
    <p:extLst>
      <p:ext uri="{BB962C8B-B14F-4D97-AF65-F5344CB8AC3E}">
        <p14:creationId xmlns:p14="http://schemas.microsoft.com/office/powerpoint/2010/main" val="1621592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Задачка</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403648" y="1421168"/>
            <a:ext cx="2088232" cy="5162193"/>
          </a:xfrm>
        </p:spPr>
        <p:txBody>
          <a:bodyPr>
            <a:noAutofit/>
          </a:bodyPr>
          <a:lstStyle/>
          <a:p>
            <a:pPr marL="0" indent="0" algn="r">
              <a:lnSpc>
                <a:spcPct val="150000"/>
              </a:lnSpc>
              <a:buNone/>
            </a:pPr>
            <a:r>
              <a:rPr lang="en-UA" dirty="0"/>
              <a:t>ч</a:t>
            </a:r>
            <a:r>
              <a:rPr lang="en-US" dirty="0" err="1"/>
              <a:t>исло</a:t>
            </a:r>
            <a:r>
              <a:rPr lang="en-US" dirty="0"/>
              <a:t> •</a:t>
            </a:r>
          </a:p>
          <a:p>
            <a:pPr marL="0" indent="0" algn="r">
              <a:lnSpc>
                <a:spcPct val="150000"/>
              </a:lnSpc>
              <a:buNone/>
            </a:pPr>
            <a:r>
              <a:rPr lang="en-US" dirty="0" err="1"/>
              <a:t>рід</a:t>
            </a:r>
            <a:r>
              <a:rPr lang="en-US" dirty="0"/>
              <a:t> •</a:t>
            </a:r>
          </a:p>
          <a:p>
            <a:pPr marL="0" indent="0" algn="r">
              <a:lnSpc>
                <a:spcPct val="150000"/>
              </a:lnSpc>
              <a:buNone/>
            </a:pPr>
            <a:r>
              <a:rPr lang="en-US" dirty="0" err="1"/>
              <a:t>відмінок</a:t>
            </a:r>
            <a:r>
              <a:rPr lang="en-US" dirty="0"/>
              <a:t> •</a:t>
            </a:r>
          </a:p>
          <a:p>
            <a:pPr marL="0" indent="0" algn="r">
              <a:lnSpc>
                <a:spcPct val="150000"/>
              </a:lnSpc>
              <a:buNone/>
            </a:pPr>
            <a:r>
              <a:rPr lang="en-US" dirty="0" err="1"/>
              <a:t>час</a:t>
            </a:r>
            <a:r>
              <a:rPr lang="en-US" dirty="0"/>
              <a:t> •</a:t>
            </a:r>
          </a:p>
          <a:p>
            <a:pPr marL="0" indent="0" algn="r">
              <a:lnSpc>
                <a:spcPct val="150000"/>
              </a:lnSpc>
              <a:buNone/>
            </a:pPr>
            <a:r>
              <a:rPr lang="en-US" dirty="0" err="1"/>
              <a:t>вид</a:t>
            </a:r>
            <a:r>
              <a:rPr lang="en-US" dirty="0"/>
              <a:t> •</a:t>
            </a:r>
          </a:p>
          <a:p>
            <a:pPr marL="0" indent="0" algn="r">
              <a:lnSpc>
                <a:spcPct val="150000"/>
              </a:lnSpc>
              <a:buNone/>
            </a:pPr>
            <a:r>
              <a:rPr lang="en-US" dirty="0" err="1"/>
              <a:t>спосіб</a:t>
            </a:r>
            <a:r>
              <a:rPr lang="en-US" dirty="0"/>
              <a:t> •</a:t>
            </a:r>
          </a:p>
        </p:txBody>
      </p:sp>
      <p:sp>
        <p:nvSpPr>
          <p:cNvPr id="4" name="Місце для вмісту 2">
            <a:extLst>
              <a:ext uri="{FF2B5EF4-FFF2-40B4-BE49-F238E27FC236}">
                <a16:creationId xmlns:a16="http://schemas.microsoft.com/office/drawing/2014/main" id="{DECEE3DD-4829-2BFF-B0CC-15CB0D9BFD12}"/>
              </a:ext>
            </a:extLst>
          </p:cNvPr>
          <p:cNvSpPr txBox="1">
            <a:spLocks/>
          </p:cNvSpPr>
          <p:nvPr/>
        </p:nvSpPr>
        <p:spPr>
          <a:xfrm>
            <a:off x="5387262" y="1412776"/>
            <a:ext cx="2857146" cy="51621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Arial" pitchFamily="34" charset="0"/>
              <a:buNone/>
            </a:pPr>
            <a:r>
              <a:rPr lang="en-UA" dirty="0"/>
              <a:t>• момент</a:t>
            </a:r>
            <a:r>
              <a:rPr lang="en-US" dirty="0"/>
              <a:t> </a:t>
            </a:r>
            <a:r>
              <a:rPr lang="en-US" dirty="0" err="1"/>
              <a:t>дії</a:t>
            </a:r>
            <a:endParaRPr lang="en-US" dirty="0"/>
          </a:p>
          <a:p>
            <a:pPr marL="0" indent="0">
              <a:lnSpc>
                <a:spcPct val="150000"/>
              </a:lnSpc>
              <a:buFont typeface="Arial" pitchFamily="34" charset="0"/>
              <a:buNone/>
            </a:pPr>
            <a:r>
              <a:rPr lang="en-US" dirty="0"/>
              <a:t>• </a:t>
            </a:r>
            <a:r>
              <a:rPr lang="en-US" dirty="0" err="1"/>
              <a:t>кількість</a:t>
            </a:r>
            <a:endParaRPr lang="en-US" dirty="0"/>
          </a:p>
          <a:p>
            <a:pPr marL="0" indent="0">
              <a:lnSpc>
                <a:spcPct val="150000"/>
              </a:lnSpc>
              <a:buFont typeface="Arial" pitchFamily="34" charset="0"/>
              <a:buNone/>
            </a:pPr>
            <a:r>
              <a:rPr lang="en-US" dirty="0"/>
              <a:t>• </a:t>
            </a:r>
            <a:r>
              <a:rPr lang="en-US" dirty="0" err="1"/>
              <a:t>ставлення</a:t>
            </a:r>
            <a:endParaRPr lang="en-US" dirty="0"/>
          </a:p>
          <a:p>
            <a:pPr marL="0" indent="0">
              <a:lnSpc>
                <a:spcPct val="150000"/>
              </a:lnSpc>
              <a:buFont typeface="Arial" pitchFamily="34" charset="0"/>
              <a:buNone/>
            </a:pPr>
            <a:r>
              <a:rPr lang="en-UA" dirty="0"/>
              <a:t>• с</a:t>
            </a:r>
            <a:r>
              <a:rPr lang="en-US" dirty="0" err="1"/>
              <a:t>тать</a:t>
            </a:r>
            <a:r>
              <a:rPr lang="en-US" dirty="0"/>
              <a:t> </a:t>
            </a:r>
            <a:r>
              <a:rPr lang="en-US" dirty="0" err="1"/>
              <a:t>чи</a:t>
            </a:r>
            <a:r>
              <a:rPr lang="en-US" dirty="0"/>
              <a:t> </a:t>
            </a:r>
            <a:r>
              <a:rPr lang="en-US" dirty="0" err="1"/>
              <a:t>клас</a:t>
            </a:r>
            <a:endParaRPr lang="en-US" dirty="0"/>
          </a:p>
          <a:p>
            <a:pPr marL="0" indent="0">
              <a:lnSpc>
                <a:spcPct val="150000"/>
              </a:lnSpc>
              <a:buFont typeface="Arial" pitchFamily="34" charset="0"/>
              <a:buNone/>
            </a:pPr>
            <a:r>
              <a:rPr lang="en-US" dirty="0"/>
              <a:t>• </a:t>
            </a:r>
            <a:r>
              <a:rPr lang="en-US" dirty="0" err="1"/>
              <a:t>протяжність</a:t>
            </a:r>
            <a:endParaRPr lang="en-US" dirty="0"/>
          </a:p>
          <a:p>
            <a:pPr marL="0" indent="0">
              <a:lnSpc>
                <a:spcPct val="150000"/>
              </a:lnSpc>
              <a:buFont typeface="Arial" pitchFamily="34" charset="0"/>
              <a:buNone/>
            </a:pPr>
            <a:r>
              <a:rPr lang="en-US" dirty="0"/>
              <a:t>• </a:t>
            </a:r>
            <a:r>
              <a:rPr lang="en-US" dirty="0" err="1"/>
              <a:t>роль</a:t>
            </a:r>
            <a:endParaRPr lang="en-US" dirty="0"/>
          </a:p>
        </p:txBody>
      </p:sp>
      <p:cxnSp>
        <p:nvCxnSpPr>
          <p:cNvPr id="12" name="Straight Connector 11">
            <a:extLst>
              <a:ext uri="{FF2B5EF4-FFF2-40B4-BE49-F238E27FC236}">
                <a16:creationId xmlns:a16="http://schemas.microsoft.com/office/drawing/2014/main" id="{EBA3BCBF-11E3-5299-5D94-5CD809B8E2FC}"/>
              </a:ext>
            </a:extLst>
          </p:cNvPr>
          <p:cNvCxnSpPr>
            <a:cxnSpLocks/>
          </p:cNvCxnSpPr>
          <p:nvPr/>
        </p:nvCxnSpPr>
        <p:spPr>
          <a:xfrm>
            <a:off x="3275856" y="1891281"/>
            <a:ext cx="2304256" cy="8176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90D21DF-037F-318A-9BEB-377E67EDAF83}"/>
              </a:ext>
            </a:extLst>
          </p:cNvPr>
          <p:cNvCxnSpPr>
            <a:cxnSpLocks/>
          </p:cNvCxnSpPr>
          <p:nvPr/>
        </p:nvCxnSpPr>
        <p:spPr>
          <a:xfrm>
            <a:off x="3287443" y="2708920"/>
            <a:ext cx="2292669" cy="1656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E53AB0D-5E96-5085-2070-999A193735FB}"/>
              </a:ext>
            </a:extLst>
          </p:cNvPr>
          <p:cNvCxnSpPr>
            <a:cxnSpLocks/>
          </p:cNvCxnSpPr>
          <p:nvPr/>
        </p:nvCxnSpPr>
        <p:spPr>
          <a:xfrm>
            <a:off x="3314125" y="3547465"/>
            <a:ext cx="2265987" cy="24738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4C342-293F-7153-ABC0-B6CA7FD7B73D}"/>
              </a:ext>
            </a:extLst>
          </p:cNvPr>
          <p:cNvCxnSpPr>
            <a:cxnSpLocks/>
          </p:cNvCxnSpPr>
          <p:nvPr/>
        </p:nvCxnSpPr>
        <p:spPr>
          <a:xfrm flipV="1">
            <a:off x="3287443" y="1887751"/>
            <a:ext cx="2292669" cy="24773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0E1E979-4511-463C-D56B-55EAFA1840B8}"/>
              </a:ext>
            </a:extLst>
          </p:cNvPr>
          <p:cNvCxnSpPr>
            <a:cxnSpLocks/>
          </p:cNvCxnSpPr>
          <p:nvPr/>
        </p:nvCxnSpPr>
        <p:spPr>
          <a:xfrm>
            <a:off x="3314125" y="5203649"/>
            <a:ext cx="22775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91E8D30-EAFA-09A0-806E-88EFDA4B2532}"/>
              </a:ext>
            </a:extLst>
          </p:cNvPr>
          <p:cNvCxnSpPr>
            <a:cxnSpLocks/>
          </p:cNvCxnSpPr>
          <p:nvPr/>
        </p:nvCxnSpPr>
        <p:spPr>
          <a:xfrm flipV="1">
            <a:off x="3314125" y="3537012"/>
            <a:ext cx="2265987" cy="25051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34D4FECF-A3AD-5F0A-4802-D366EF9A9F76}"/>
                  </a:ext>
                </a:extLst>
              </p14:cNvPr>
              <p14:cNvContentPartPr/>
              <p14:nvPr/>
            </p14:nvContentPartPr>
            <p14:xfrm>
              <a:off x="1236028" y="1477278"/>
              <a:ext cx="2527920" cy="2512440"/>
            </p14:xfrm>
          </p:contentPart>
        </mc:Choice>
        <mc:Fallback>
          <p:pic>
            <p:nvPicPr>
              <p:cNvPr id="5" name="Ink 4">
                <a:extLst>
                  <a:ext uri="{FF2B5EF4-FFF2-40B4-BE49-F238E27FC236}">
                    <a16:creationId xmlns:a16="http://schemas.microsoft.com/office/drawing/2014/main" id="{34D4FECF-A3AD-5F0A-4802-D366EF9A9F76}"/>
                  </a:ext>
                </a:extLst>
              </p:cNvPr>
              <p:cNvPicPr/>
              <p:nvPr/>
            </p:nvPicPr>
            <p:blipFill>
              <a:blip r:embed="rId4"/>
              <a:stretch>
                <a:fillRect/>
              </a:stretch>
            </p:blipFill>
            <p:spPr>
              <a:xfrm>
                <a:off x="1227028" y="1468638"/>
                <a:ext cx="2545560" cy="25300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2E54CEF5-AA64-DE5E-1273-51353641ECFF}"/>
                  </a:ext>
                </a:extLst>
              </p14:cNvPr>
              <p14:cNvContentPartPr/>
              <p14:nvPr/>
            </p14:nvContentPartPr>
            <p14:xfrm>
              <a:off x="1346188" y="4051278"/>
              <a:ext cx="2391120" cy="2605680"/>
            </p14:xfrm>
          </p:contentPart>
        </mc:Choice>
        <mc:Fallback>
          <p:pic>
            <p:nvPicPr>
              <p:cNvPr id="7" name="Ink 6">
                <a:extLst>
                  <a:ext uri="{FF2B5EF4-FFF2-40B4-BE49-F238E27FC236}">
                    <a16:creationId xmlns:a16="http://schemas.microsoft.com/office/drawing/2014/main" id="{2E54CEF5-AA64-DE5E-1273-51353641ECFF}"/>
                  </a:ext>
                </a:extLst>
              </p:cNvPr>
              <p:cNvPicPr/>
              <p:nvPr/>
            </p:nvPicPr>
            <p:blipFill>
              <a:blip r:embed="rId6"/>
              <a:stretch>
                <a:fillRect/>
              </a:stretch>
            </p:blipFill>
            <p:spPr>
              <a:xfrm>
                <a:off x="1337548" y="4042278"/>
                <a:ext cx="2408760" cy="2623320"/>
              </a:xfrm>
              <a:prstGeom prst="rect">
                <a:avLst/>
              </a:prstGeom>
            </p:spPr>
          </p:pic>
        </mc:Fallback>
      </mc:AlternateContent>
    </p:spTree>
    <p:extLst>
      <p:ext uri="{BB962C8B-B14F-4D97-AF65-F5344CB8AC3E}">
        <p14:creationId xmlns:p14="http://schemas.microsoft.com/office/powerpoint/2010/main" val="227097377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a:bodyPr>
          <a:lstStyle/>
          <a:p>
            <a:r>
              <a:rPr lang="en-UA" dirty="0"/>
              <a:t>«Синтаксизація»</a:t>
            </a:r>
            <a:endParaRPr lang="uk-UA" dirty="0"/>
          </a:p>
        </p:txBody>
      </p:sp>
    </p:spTree>
    <p:extLst>
      <p:ext uri="{BB962C8B-B14F-4D97-AF65-F5344CB8AC3E}">
        <p14:creationId xmlns:p14="http://schemas.microsoft.com/office/powerpoint/2010/main" val="346240836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«Синтаксизація»</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88332"/>
          </a:xfrm>
        </p:spPr>
        <p:txBody>
          <a:bodyPr>
            <a:noAutofit/>
          </a:bodyPr>
          <a:lstStyle/>
          <a:p>
            <a:pPr marL="0" indent="0">
              <a:buNone/>
            </a:pPr>
            <a:r>
              <a:rPr lang="en-US" b="1" i="1" dirty="0" err="1"/>
              <a:t>Українська</a:t>
            </a:r>
            <a:r>
              <a:rPr lang="en-US" i="1" dirty="0"/>
              <a:t>:</a:t>
            </a:r>
          </a:p>
          <a:p>
            <a:pPr marL="0" indent="0">
              <a:buNone/>
            </a:pPr>
            <a:r>
              <a:rPr lang="en-US" dirty="0" err="1"/>
              <a:t>Я</a:t>
            </a:r>
            <a:r>
              <a:rPr lang="en-US" dirty="0"/>
              <a:t> </a:t>
            </a:r>
            <a:r>
              <a:rPr lang="en-US" dirty="0" err="1"/>
              <a:t>боюся</a:t>
            </a:r>
            <a:r>
              <a:rPr lang="en-US" dirty="0"/>
              <a:t> </a:t>
            </a:r>
            <a:r>
              <a:rPr lang="en-US" i="1" dirty="0" err="1"/>
              <a:t>кого</a:t>
            </a:r>
            <a:r>
              <a:rPr lang="en-US" i="1" dirty="0"/>
              <a:t>? </a:t>
            </a:r>
            <a:r>
              <a:rPr lang="en-US" i="1" dirty="0" err="1"/>
              <a:t>чого</a:t>
            </a:r>
            <a:r>
              <a:rPr lang="en-US" i="1" dirty="0"/>
              <a:t>?</a:t>
            </a:r>
            <a:endParaRPr lang="en-UA" i="1" strike="sngStrike" dirty="0">
              <a:solidFill>
                <a:schemeClr val="accent6">
                  <a:lumMod val="40000"/>
                  <a:lumOff val="60000"/>
                </a:schemeClr>
              </a:solidFill>
            </a:endParaRPr>
          </a:p>
        </p:txBody>
      </p:sp>
    </p:spTree>
    <p:extLst>
      <p:ext uri="{BB962C8B-B14F-4D97-AF65-F5344CB8AC3E}">
        <p14:creationId xmlns:p14="http://schemas.microsoft.com/office/powerpoint/2010/main" val="28601353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«Синтаксизація»</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88332"/>
          </a:xfrm>
        </p:spPr>
        <p:txBody>
          <a:bodyPr>
            <a:noAutofit/>
          </a:bodyPr>
          <a:lstStyle/>
          <a:p>
            <a:pPr marL="0" indent="0">
              <a:buNone/>
            </a:pPr>
            <a:r>
              <a:rPr lang="en-US" b="1" i="1" dirty="0" err="1"/>
              <a:t>Українська</a:t>
            </a:r>
            <a:r>
              <a:rPr lang="en-US" i="1" dirty="0"/>
              <a:t>:</a:t>
            </a:r>
          </a:p>
          <a:p>
            <a:pPr marL="0" indent="0">
              <a:buNone/>
            </a:pPr>
            <a:r>
              <a:rPr lang="en-US" dirty="0" err="1"/>
              <a:t>Я</a:t>
            </a:r>
            <a:r>
              <a:rPr lang="en-US" dirty="0"/>
              <a:t> </a:t>
            </a:r>
            <a:r>
              <a:rPr lang="en-US" dirty="0" err="1"/>
              <a:t>боюся</a:t>
            </a:r>
            <a:r>
              <a:rPr lang="en-US" dirty="0"/>
              <a:t> </a:t>
            </a:r>
            <a:r>
              <a:rPr lang="en-US" i="1" dirty="0" err="1"/>
              <a:t>кого</a:t>
            </a:r>
            <a:r>
              <a:rPr lang="en-US" i="1" dirty="0"/>
              <a:t>? </a:t>
            </a:r>
            <a:r>
              <a:rPr lang="en-US" i="1" dirty="0" err="1"/>
              <a:t>чого</a:t>
            </a:r>
            <a:r>
              <a:rPr lang="en-US" i="1" dirty="0"/>
              <a:t>?</a:t>
            </a:r>
            <a:endParaRPr lang="en-UA" i="1" strike="sngStrike" dirty="0">
              <a:solidFill>
                <a:schemeClr val="accent6">
                  <a:lumMod val="40000"/>
                  <a:lumOff val="60000"/>
                </a:schemeClr>
              </a:solidFill>
            </a:endParaRPr>
          </a:p>
          <a:p>
            <a:pPr marL="0" indent="0">
              <a:buNone/>
            </a:pPr>
            <a:endParaRPr lang="en-UA" b="1" i="1" dirty="0"/>
          </a:p>
          <a:p>
            <a:pPr marL="0" indent="0">
              <a:buNone/>
            </a:pPr>
            <a:r>
              <a:rPr lang="en-UA" b="1" i="1" dirty="0"/>
              <a:t>Нахсько-дагестанські</a:t>
            </a:r>
            <a:r>
              <a:rPr lang="en-UA" dirty="0"/>
              <a:t>:</a:t>
            </a:r>
          </a:p>
          <a:p>
            <a:pPr marL="0" indent="0">
              <a:buNone/>
            </a:pPr>
            <a:r>
              <a:rPr lang="en-UA" dirty="0"/>
              <a:t>Я боюся </a:t>
            </a:r>
            <a:r>
              <a:rPr lang="en-UA" i="1" dirty="0"/>
              <a:t>з-під кого? з-під чого?</a:t>
            </a:r>
            <a:endParaRPr lang="en-US" i="1" dirty="0"/>
          </a:p>
        </p:txBody>
      </p:sp>
    </p:spTree>
    <p:extLst>
      <p:ext uri="{BB962C8B-B14F-4D97-AF65-F5344CB8AC3E}">
        <p14:creationId xmlns:p14="http://schemas.microsoft.com/office/powerpoint/2010/main" val="270696215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«Синтаксизація»</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88332"/>
          </a:xfrm>
        </p:spPr>
        <p:txBody>
          <a:bodyPr>
            <a:noAutofit/>
          </a:bodyPr>
          <a:lstStyle/>
          <a:p>
            <a:pPr marL="0" indent="0">
              <a:buNone/>
            </a:pPr>
            <a:r>
              <a:rPr lang="en-US" b="1" i="1" dirty="0" err="1"/>
              <a:t>Українська</a:t>
            </a:r>
            <a:r>
              <a:rPr lang="en-US" i="1" dirty="0"/>
              <a:t>:</a:t>
            </a:r>
          </a:p>
          <a:p>
            <a:pPr marL="0" indent="0">
              <a:buNone/>
            </a:pPr>
            <a:r>
              <a:rPr lang="en-US" dirty="0" err="1"/>
              <a:t>Я</a:t>
            </a:r>
            <a:r>
              <a:rPr lang="en-US" dirty="0"/>
              <a:t> </a:t>
            </a:r>
            <a:r>
              <a:rPr lang="en-US" dirty="0" err="1"/>
              <a:t>боюся</a:t>
            </a:r>
            <a:r>
              <a:rPr lang="en-US" dirty="0"/>
              <a:t> </a:t>
            </a:r>
            <a:r>
              <a:rPr lang="en-UA" i="1" dirty="0">
                <a:solidFill>
                  <a:schemeClr val="accent2"/>
                </a:solidFill>
              </a:rPr>
              <a:t>родовий відмінок</a:t>
            </a:r>
            <a:endParaRPr lang="en-UA" i="1" strike="sngStrike" dirty="0">
              <a:solidFill>
                <a:schemeClr val="accent2"/>
              </a:solidFill>
            </a:endParaRPr>
          </a:p>
          <a:p>
            <a:pPr marL="0" indent="0">
              <a:buNone/>
            </a:pPr>
            <a:endParaRPr lang="en-UA" b="1" i="1" dirty="0"/>
          </a:p>
          <a:p>
            <a:pPr marL="0" indent="0">
              <a:buNone/>
            </a:pPr>
            <a:r>
              <a:rPr lang="en-UA" b="1" i="1" dirty="0"/>
              <a:t>Нахсько-дагестанські</a:t>
            </a:r>
            <a:r>
              <a:rPr lang="en-UA" dirty="0"/>
              <a:t>:</a:t>
            </a:r>
          </a:p>
          <a:p>
            <a:pPr marL="0" indent="0">
              <a:buNone/>
            </a:pPr>
            <a:r>
              <a:rPr lang="en-UA" dirty="0"/>
              <a:t>Я боюся </a:t>
            </a:r>
            <a:r>
              <a:rPr lang="en-UA" i="1" dirty="0"/>
              <a:t>з-під кого? з-під чого?</a:t>
            </a:r>
            <a:endParaRPr lang="en-US" i="1" dirty="0"/>
          </a:p>
        </p:txBody>
      </p:sp>
    </p:spTree>
    <p:extLst>
      <p:ext uri="{BB962C8B-B14F-4D97-AF65-F5344CB8AC3E}">
        <p14:creationId xmlns:p14="http://schemas.microsoft.com/office/powerpoint/2010/main" val="25919246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«Синтаксизація»</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88332"/>
          </a:xfrm>
        </p:spPr>
        <p:txBody>
          <a:bodyPr>
            <a:noAutofit/>
          </a:bodyPr>
          <a:lstStyle/>
          <a:p>
            <a:pPr marL="0" indent="0">
              <a:buNone/>
            </a:pPr>
            <a:r>
              <a:rPr lang="en-US" b="1" i="1" dirty="0" err="1"/>
              <a:t>Українська</a:t>
            </a:r>
            <a:r>
              <a:rPr lang="en-US" i="1" dirty="0"/>
              <a:t>:</a:t>
            </a:r>
          </a:p>
          <a:p>
            <a:pPr marL="0" indent="0">
              <a:buNone/>
            </a:pPr>
            <a:r>
              <a:rPr lang="en-US" dirty="0" err="1"/>
              <a:t>Я</a:t>
            </a:r>
            <a:r>
              <a:rPr lang="en-US" dirty="0"/>
              <a:t> </a:t>
            </a:r>
            <a:r>
              <a:rPr lang="en-US" dirty="0" err="1"/>
              <a:t>боюся</a:t>
            </a:r>
            <a:r>
              <a:rPr lang="en-US" dirty="0"/>
              <a:t> </a:t>
            </a:r>
            <a:r>
              <a:rPr lang="en-UA" i="1" dirty="0">
                <a:solidFill>
                  <a:schemeClr val="accent2"/>
                </a:solidFill>
              </a:rPr>
              <a:t>родовий відмінок</a:t>
            </a:r>
            <a:endParaRPr lang="en-UA" i="1" strike="sngStrike" dirty="0">
              <a:solidFill>
                <a:schemeClr val="accent2"/>
              </a:solidFill>
            </a:endParaRPr>
          </a:p>
          <a:p>
            <a:pPr marL="0" indent="0">
              <a:buNone/>
            </a:pPr>
            <a:endParaRPr lang="en-UA" b="1" i="1" dirty="0"/>
          </a:p>
          <a:p>
            <a:pPr marL="0" indent="0">
              <a:buNone/>
            </a:pPr>
            <a:r>
              <a:rPr lang="en-UA" b="1" i="1" dirty="0"/>
              <a:t>Нахсько-дагестанські</a:t>
            </a:r>
            <a:r>
              <a:rPr lang="en-UA" dirty="0"/>
              <a:t>:</a:t>
            </a:r>
          </a:p>
          <a:p>
            <a:pPr marL="0" indent="0">
              <a:buNone/>
            </a:pPr>
            <a:r>
              <a:rPr lang="en-UA" dirty="0"/>
              <a:t>Я боюся </a:t>
            </a:r>
            <a:r>
              <a:rPr lang="en-UA" i="1" dirty="0">
                <a:solidFill>
                  <a:schemeClr val="accent2"/>
                </a:solidFill>
              </a:rPr>
              <a:t>суб-елатив</a:t>
            </a:r>
            <a:endParaRPr lang="en-US" i="1" dirty="0">
              <a:solidFill>
                <a:schemeClr val="accent2"/>
              </a:solidFill>
            </a:endParaRPr>
          </a:p>
        </p:txBody>
      </p:sp>
    </p:spTree>
    <p:extLst>
      <p:ext uri="{BB962C8B-B14F-4D97-AF65-F5344CB8AC3E}">
        <p14:creationId xmlns:p14="http://schemas.microsoft.com/office/powerpoint/2010/main" val="266504744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«Синтаксизація»</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88332"/>
          </a:xfrm>
        </p:spPr>
        <p:txBody>
          <a:bodyPr>
            <a:noAutofit/>
          </a:bodyPr>
          <a:lstStyle/>
          <a:p>
            <a:pPr marL="0" indent="0">
              <a:buNone/>
            </a:pPr>
            <a:r>
              <a:rPr lang="en-US" b="1" i="1" dirty="0" err="1"/>
              <a:t>Українська</a:t>
            </a:r>
            <a:r>
              <a:rPr lang="en-US" i="1" dirty="0"/>
              <a:t>:</a:t>
            </a:r>
          </a:p>
          <a:p>
            <a:pPr marL="0" indent="0">
              <a:buNone/>
            </a:pPr>
            <a:r>
              <a:rPr lang="en-US" dirty="0" err="1"/>
              <a:t>Я</a:t>
            </a:r>
            <a:r>
              <a:rPr lang="en-US" dirty="0"/>
              <a:t> </a:t>
            </a:r>
            <a:r>
              <a:rPr lang="en-US" dirty="0" err="1"/>
              <a:t>змагаюся</a:t>
            </a:r>
            <a:r>
              <a:rPr lang="en-US" dirty="0"/>
              <a:t> </a:t>
            </a:r>
            <a:r>
              <a:rPr lang="en-US" i="1" dirty="0" err="1"/>
              <a:t>із</a:t>
            </a:r>
            <a:r>
              <a:rPr lang="en-US" i="1" dirty="0"/>
              <a:t> </a:t>
            </a:r>
            <a:r>
              <a:rPr lang="en-US" i="1" dirty="0" err="1"/>
              <a:t>ким</a:t>
            </a:r>
            <a:r>
              <a:rPr lang="en-US" i="1" dirty="0"/>
              <a:t>? </a:t>
            </a:r>
            <a:r>
              <a:rPr lang="en-US" i="1" dirty="0" err="1"/>
              <a:t>із</a:t>
            </a:r>
            <a:r>
              <a:rPr lang="en-US" i="1" dirty="0"/>
              <a:t> </a:t>
            </a:r>
            <a:r>
              <a:rPr lang="en-US" i="1" dirty="0" err="1"/>
              <a:t>чим</a:t>
            </a:r>
            <a:r>
              <a:rPr lang="en-US" i="1" dirty="0"/>
              <a:t>?</a:t>
            </a:r>
            <a:endParaRPr lang="en-UA" i="1" strike="sngStrike" dirty="0">
              <a:solidFill>
                <a:schemeClr val="accent6">
                  <a:lumMod val="40000"/>
                  <a:lumOff val="60000"/>
                </a:schemeClr>
              </a:solidFill>
            </a:endParaRPr>
          </a:p>
        </p:txBody>
      </p:sp>
    </p:spTree>
    <p:extLst>
      <p:ext uri="{BB962C8B-B14F-4D97-AF65-F5344CB8AC3E}">
        <p14:creationId xmlns:p14="http://schemas.microsoft.com/office/powerpoint/2010/main" val="352292495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«Синтаксизація»</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88332"/>
          </a:xfrm>
        </p:spPr>
        <p:txBody>
          <a:bodyPr>
            <a:noAutofit/>
          </a:bodyPr>
          <a:lstStyle/>
          <a:p>
            <a:pPr marL="0" indent="0">
              <a:buNone/>
            </a:pPr>
            <a:r>
              <a:rPr lang="en-US" b="1" i="1" dirty="0" err="1"/>
              <a:t>Українська</a:t>
            </a:r>
            <a:r>
              <a:rPr lang="en-US" i="1" dirty="0"/>
              <a:t>:</a:t>
            </a:r>
          </a:p>
          <a:p>
            <a:pPr marL="0" indent="0">
              <a:buNone/>
            </a:pPr>
            <a:r>
              <a:rPr lang="en-US" dirty="0" err="1"/>
              <a:t>Я</a:t>
            </a:r>
            <a:r>
              <a:rPr lang="en-US" dirty="0"/>
              <a:t> </a:t>
            </a:r>
            <a:r>
              <a:rPr lang="en-US" dirty="0" err="1"/>
              <a:t>змагаюся</a:t>
            </a:r>
            <a:r>
              <a:rPr lang="en-US" dirty="0"/>
              <a:t> </a:t>
            </a:r>
            <a:r>
              <a:rPr lang="en-US" i="1" dirty="0" err="1"/>
              <a:t>із</a:t>
            </a:r>
            <a:r>
              <a:rPr lang="en-US" i="1" dirty="0"/>
              <a:t> </a:t>
            </a:r>
            <a:r>
              <a:rPr lang="en-US" i="1" dirty="0" err="1"/>
              <a:t>ким</a:t>
            </a:r>
            <a:r>
              <a:rPr lang="en-US" i="1" dirty="0"/>
              <a:t>? </a:t>
            </a:r>
            <a:r>
              <a:rPr lang="en-US" i="1" dirty="0" err="1"/>
              <a:t>із</a:t>
            </a:r>
            <a:r>
              <a:rPr lang="en-US" i="1" dirty="0"/>
              <a:t> </a:t>
            </a:r>
            <a:r>
              <a:rPr lang="en-US" i="1" dirty="0" err="1"/>
              <a:t>чим</a:t>
            </a:r>
            <a:r>
              <a:rPr lang="en-US" i="1" dirty="0"/>
              <a:t>?</a:t>
            </a:r>
            <a:endParaRPr lang="en-UA" i="1" strike="sngStrike" dirty="0">
              <a:solidFill>
                <a:schemeClr val="accent6">
                  <a:lumMod val="40000"/>
                  <a:lumOff val="60000"/>
                </a:schemeClr>
              </a:solidFill>
            </a:endParaRPr>
          </a:p>
          <a:p>
            <a:pPr marL="0" indent="0">
              <a:buNone/>
            </a:pPr>
            <a:endParaRPr lang="en-UA" b="1" i="1" dirty="0"/>
          </a:p>
          <a:p>
            <a:pPr marL="0" indent="0">
              <a:buNone/>
            </a:pPr>
            <a:r>
              <a:rPr lang="en-UA" b="1" i="1" dirty="0"/>
              <a:t>Нахсько-дагестанські</a:t>
            </a:r>
            <a:r>
              <a:rPr lang="en-UA" dirty="0"/>
              <a:t>:</a:t>
            </a:r>
          </a:p>
          <a:p>
            <a:pPr marL="0" indent="0">
              <a:buNone/>
            </a:pPr>
            <a:r>
              <a:rPr lang="en-UA" dirty="0"/>
              <a:t>Я змагаюся </a:t>
            </a:r>
            <a:r>
              <a:rPr lang="en-UA" i="1" dirty="0"/>
              <a:t>біля кого? біля чого?</a:t>
            </a:r>
            <a:endParaRPr lang="en-US" i="1" dirty="0"/>
          </a:p>
        </p:txBody>
      </p:sp>
    </p:spTree>
    <p:extLst>
      <p:ext uri="{BB962C8B-B14F-4D97-AF65-F5344CB8AC3E}">
        <p14:creationId xmlns:p14="http://schemas.microsoft.com/office/powerpoint/2010/main" val="6022275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«Синтаксизація»</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88332"/>
          </a:xfrm>
        </p:spPr>
        <p:txBody>
          <a:bodyPr>
            <a:noAutofit/>
          </a:bodyPr>
          <a:lstStyle/>
          <a:p>
            <a:pPr marL="0" indent="0">
              <a:buNone/>
            </a:pPr>
            <a:r>
              <a:rPr lang="en-US" b="1" i="1" dirty="0" err="1"/>
              <a:t>Українська</a:t>
            </a:r>
            <a:r>
              <a:rPr lang="en-US" i="1" dirty="0"/>
              <a:t>:</a:t>
            </a:r>
          </a:p>
          <a:p>
            <a:pPr marL="0" indent="0">
              <a:buNone/>
            </a:pPr>
            <a:r>
              <a:rPr lang="en-US" dirty="0" err="1"/>
              <a:t>Я</a:t>
            </a:r>
            <a:r>
              <a:rPr lang="en-US" dirty="0"/>
              <a:t> </a:t>
            </a:r>
            <a:r>
              <a:rPr lang="en-US" dirty="0" err="1"/>
              <a:t>змагаюся</a:t>
            </a:r>
            <a:r>
              <a:rPr lang="en-US" dirty="0"/>
              <a:t> </a:t>
            </a:r>
            <a:r>
              <a:rPr lang="en-US" i="1" dirty="0" err="1">
                <a:solidFill>
                  <a:schemeClr val="accent2"/>
                </a:solidFill>
              </a:rPr>
              <a:t>із</a:t>
            </a:r>
            <a:r>
              <a:rPr lang="en-US" i="1" dirty="0">
                <a:solidFill>
                  <a:schemeClr val="accent2"/>
                </a:solidFill>
              </a:rPr>
              <a:t> + </a:t>
            </a:r>
            <a:r>
              <a:rPr lang="en-US" i="1" dirty="0" err="1">
                <a:solidFill>
                  <a:schemeClr val="accent2"/>
                </a:solidFill>
              </a:rPr>
              <a:t>орудний</a:t>
            </a:r>
            <a:r>
              <a:rPr lang="en-US" i="1" dirty="0">
                <a:solidFill>
                  <a:schemeClr val="accent2"/>
                </a:solidFill>
              </a:rPr>
              <a:t> </a:t>
            </a:r>
            <a:r>
              <a:rPr lang="en-US" i="1" dirty="0" err="1">
                <a:solidFill>
                  <a:schemeClr val="accent2"/>
                </a:solidFill>
              </a:rPr>
              <a:t>відмінок</a:t>
            </a:r>
            <a:endParaRPr lang="en-UA" i="1" strike="sngStrike" dirty="0">
              <a:solidFill>
                <a:schemeClr val="accent2"/>
              </a:solidFill>
            </a:endParaRPr>
          </a:p>
          <a:p>
            <a:pPr marL="0" indent="0">
              <a:buNone/>
            </a:pPr>
            <a:endParaRPr lang="en-UA" b="1" i="1" dirty="0"/>
          </a:p>
          <a:p>
            <a:pPr marL="0" indent="0">
              <a:buNone/>
            </a:pPr>
            <a:r>
              <a:rPr lang="en-UA" b="1" i="1" dirty="0"/>
              <a:t>Нахсько-дагестанські</a:t>
            </a:r>
            <a:r>
              <a:rPr lang="en-UA" dirty="0"/>
              <a:t>:</a:t>
            </a:r>
          </a:p>
          <a:p>
            <a:pPr marL="0" indent="0">
              <a:buNone/>
            </a:pPr>
            <a:r>
              <a:rPr lang="en-UA" dirty="0"/>
              <a:t>Я змагаюся </a:t>
            </a:r>
            <a:r>
              <a:rPr lang="en-UA" i="1" dirty="0"/>
              <a:t>біля кого? біля чого?</a:t>
            </a:r>
            <a:endParaRPr lang="en-US" i="1" dirty="0"/>
          </a:p>
        </p:txBody>
      </p:sp>
    </p:spTree>
    <p:extLst>
      <p:ext uri="{BB962C8B-B14F-4D97-AF65-F5344CB8AC3E}">
        <p14:creationId xmlns:p14="http://schemas.microsoft.com/office/powerpoint/2010/main" val="190561571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«Синтаксизація»</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223628" y="2168860"/>
            <a:ext cx="6696744" cy="2988332"/>
          </a:xfrm>
        </p:spPr>
        <p:txBody>
          <a:bodyPr>
            <a:noAutofit/>
          </a:bodyPr>
          <a:lstStyle/>
          <a:p>
            <a:pPr marL="0" indent="0">
              <a:buNone/>
            </a:pPr>
            <a:r>
              <a:rPr lang="en-US" b="1" i="1" dirty="0" err="1"/>
              <a:t>Українська</a:t>
            </a:r>
            <a:r>
              <a:rPr lang="en-US" i="1" dirty="0"/>
              <a:t>:</a:t>
            </a:r>
          </a:p>
          <a:p>
            <a:pPr marL="0" indent="0">
              <a:buNone/>
            </a:pPr>
            <a:r>
              <a:rPr lang="en-US" dirty="0" err="1"/>
              <a:t>Я</a:t>
            </a:r>
            <a:r>
              <a:rPr lang="en-US" dirty="0"/>
              <a:t> </a:t>
            </a:r>
            <a:r>
              <a:rPr lang="en-US" dirty="0" err="1"/>
              <a:t>змагаюся</a:t>
            </a:r>
            <a:r>
              <a:rPr lang="en-US" dirty="0"/>
              <a:t> </a:t>
            </a:r>
            <a:r>
              <a:rPr lang="en-US" i="1" dirty="0" err="1">
                <a:solidFill>
                  <a:schemeClr val="accent2"/>
                </a:solidFill>
              </a:rPr>
              <a:t>із</a:t>
            </a:r>
            <a:r>
              <a:rPr lang="en-US" i="1" dirty="0">
                <a:solidFill>
                  <a:schemeClr val="accent2"/>
                </a:solidFill>
              </a:rPr>
              <a:t> + </a:t>
            </a:r>
            <a:r>
              <a:rPr lang="en-US" i="1" dirty="0" err="1">
                <a:solidFill>
                  <a:schemeClr val="accent2"/>
                </a:solidFill>
              </a:rPr>
              <a:t>орудний</a:t>
            </a:r>
            <a:r>
              <a:rPr lang="en-US" i="1" dirty="0">
                <a:solidFill>
                  <a:schemeClr val="accent2"/>
                </a:solidFill>
              </a:rPr>
              <a:t> </a:t>
            </a:r>
            <a:r>
              <a:rPr lang="en-US" i="1" dirty="0" err="1">
                <a:solidFill>
                  <a:schemeClr val="accent2"/>
                </a:solidFill>
              </a:rPr>
              <a:t>відмінок</a:t>
            </a:r>
            <a:endParaRPr lang="en-UA" i="1" strike="sngStrike" dirty="0">
              <a:solidFill>
                <a:schemeClr val="accent2"/>
              </a:solidFill>
            </a:endParaRPr>
          </a:p>
          <a:p>
            <a:pPr marL="0" indent="0">
              <a:buNone/>
            </a:pPr>
            <a:endParaRPr lang="en-UA" b="1" i="1" dirty="0"/>
          </a:p>
          <a:p>
            <a:pPr marL="0" indent="0">
              <a:buNone/>
            </a:pPr>
            <a:r>
              <a:rPr lang="en-UA" b="1" i="1" dirty="0"/>
              <a:t>Нахсько-дагестанські</a:t>
            </a:r>
            <a:r>
              <a:rPr lang="en-UA" dirty="0"/>
              <a:t>:</a:t>
            </a:r>
          </a:p>
          <a:p>
            <a:pPr marL="0" indent="0">
              <a:buNone/>
            </a:pPr>
            <a:r>
              <a:rPr lang="en-UA" dirty="0"/>
              <a:t>Я змагаюся </a:t>
            </a:r>
            <a:r>
              <a:rPr lang="en-UA" i="1" dirty="0">
                <a:solidFill>
                  <a:schemeClr val="accent2"/>
                </a:solidFill>
              </a:rPr>
              <a:t>апуд-есив</a:t>
            </a:r>
            <a:endParaRPr lang="en-US" i="1" dirty="0">
              <a:solidFill>
                <a:schemeClr val="accent2"/>
              </a:solidFill>
            </a:endParaRPr>
          </a:p>
        </p:txBody>
      </p:sp>
    </p:spTree>
    <p:extLst>
      <p:ext uri="{BB962C8B-B14F-4D97-AF65-F5344CB8AC3E}">
        <p14:creationId xmlns:p14="http://schemas.microsoft.com/office/powerpoint/2010/main" val="334734462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Локалістська гіпотеза</a:t>
            </a:r>
            <a:endParaRPr lang="uk-UA" dirty="0"/>
          </a:p>
        </p:txBody>
      </p:sp>
    </p:spTree>
    <p:extLst>
      <p:ext uri="{BB962C8B-B14F-4D97-AF65-F5344CB8AC3E}">
        <p14:creationId xmlns:p14="http://schemas.microsoft.com/office/powerpoint/2010/main" val="1148653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9386113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Локалістська гіпотеза</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73578" y="2798930"/>
            <a:ext cx="7596844" cy="630070"/>
          </a:xfrm>
        </p:spPr>
        <p:txBody>
          <a:bodyPr>
            <a:noAutofit/>
          </a:bodyPr>
          <a:lstStyle/>
          <a:p>
            <a:pPr marL="0" indent="0" algn="ctr">
              <a:buNone/>
            </a:pPr>
            <a:r>
              <a:rPr lang="en-UA" dirty="0"/>
              <a:t>Кожен відмінок колись був просторовим.</a:t>
            </a:r>
          </a:p>
        </p:txBody>
      </p:sp>
    </p:spTree>
    <p:extLst>
      <p:ext uri="{BB962C8B-B14F-4D97-AF65-F5344CB8AC3E}">
        <p14:creationId xmlns:p14="http://schemas.microsoft.com/office/powerpoint/2010/main" val="349014052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Локалістська гіпотеза</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73578" y="2798930"/>
            <a:ext cx="7596844" cy="630070"/>
          </a:xfrm>
        </p:spPr>
        <p:txBody>
          <a:bodyPr>
            <a:noAutofit/>
          </a:bodyPr>
          <a:lstStyle/>
          <a:p>
            <a:pPr marL="0" indent="0" algn="ctr">
              <a:buNone/>
            </a:pPr>
            <a:r>
              <a:rPr lang="en-UA" dirty="0"/>
              <a:t>Кожен відмінок колись був просторовим.</a:t>
            </a:r>
          </a:p>
          <a:p>
            <a:pPr marL="0" indent="0" algn="ctr">
              <a:buNone/>
            </a:pPr>
            <a:endParaRPr lang="en-UA" dirty="0"/>
          </a:p>
          <a:p>
            <a:pPr marL="0" indent="0" algn="ctr">
              <a:buNone/>
            </a:pPr>
            <a:r>
              <a:rPr lang="en-UA" dirty="0"/>
              <a:t>подарунок мамі ≈ подарунок </a:t>
            </a:r>
            <a:r>
              <a:rPr lang="en-UA" dirty="0">
                <a:solidFill>
                  <a:schemeClr val="accent2"/>
                </a:solidFill>
              </a:rPr>
              <a:t>до</a:t>
            </a:r>
            <a:r>
              <a:rPr lang="en-UA" dirty="0"/>
              <a:t> мами</a:t>
            </a:r>
          </a:p>
        </p:txBody>
      </p:sp>
    </p:spTree>
    <p:extLst>
      <p:ext uri="{BB962C8B-B14F-4D97-AF65-F5344CB8AC3E}">
        <p14:creationId xmlns:p14="http://schemas.microsoft.com/office/powerpoint/2010/main" val="37041710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Локалістська гіпотеза</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73578" y="2798930"/>
            <a:ext cx="7596844" cy="630070"/>
          </a:xfrm>
        </p:spPr>
        <p:txBody>
          <a:bodyPr>
            <a:noAutofit/>
          </a:bodyPr>
          <a:lstStyle/>
          <a:p>
            <a:pPr marL="0" indent="0" algn="ctr">
              <a:buNone/>
            </a:pPr>
            <a:r>
              <a:rPr lang="en-UA" dirty="0"/>
              <a:t>Кожен відмінок колись був просторовим.</a:t>
            </a:r>
          </a:p>
          <a:p>
            <a:pPr marL="0" indent="0" algn="ctr">
              <a:buNone/>
            </a:pPr>
            <a:endParaRPr lang="en-UA" dirty="0"/>
          </a:p>
          <a:p>
            <a:pPr marL="0" indent="0" algn="ctr">
              <a:buNone/>
            </a:pPr>
            <a:r>
              <a:rPr lang="en-UA" dirty="0"/>
              <a:t>подарунок мамі ≈ подарунок </a:t>
            </a:r>
            <a:r>
              <a:rPr lang="en-UA" dirty="0">
                <a:solidFill>
                  <a:schemeClr val="accent2"/>
                </a:solidFill>
              </a:rPr>
              <a:t>до</a:t>
            </a:r>
            <a:r>
              <a:rPr lang="en-UA" dirty="0"/>
              <a:t> мами</a:t>
            </a:r>
          </a:p>
          <a:p>
            <a:pPr marL="0" indent="0" algn="ctr">
              <a:buNone/>
            </a:pPr>
            <a:r>
              <a:rPr lang="en-UA" dirty="0"/>
              <a:t>борщ мами ≈ борщ </a:t>
            </a:r>
            <a:r>
              <a:rPr lang="en-UA" dirty="0">
                <a:solidFill>
                  <a:schemeClr val="accent2"/>
                </a:solidFill>
              </a:rPr>
              <a:t>від</a:t>
            </a:r>
            <a:r>
              <a:rPr lang="en-UA" dirty="0"/>
              <a:t> мами</a:t>
            </a:r>
            <a:endParaRPr lang="en-US" dirty="0"/>
          </a:p>
        </p:txBody>
      </p:sp>
    </p:spTree>
    <p:extLst>
      <p:ext uri="{BB962C8B-B14F-4D97-AF65-F5344CB8AC3E}">
        <p14:creationId xmlns:p14="http://schemas.microsoft.com/office/powerpoint/2010/main" val="29646696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dirty="0"/>
              <a:t>Іменний клас</a:t>
            </a:r>
            <a:br>
              <a:rPr lang="en-UA" dirty="0"/>
            </a:br>
            <a:r>
              <a:rPr lang="en-UA" sz="2000" dirty="0"/>
              <a:t>Noun class</a:t>
            </a:r>
            <a:endParaRPr lang="uk-UA" sz="2000" dirty="0"/>
          </a:p>
        </p:txBody>
      </p:sp>
    </p:spTree>
    <p:extLst>
      <p:ext uri="{BB962C8B-B14F-4D97-AF65-F5344CB8AC3E}">
        <p14:creationId xmlns:p14="http://schemas.microsoft.com/office/powerpoint/2010/main" val="2357206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іменний клас</a:t>
            </a:r>
            <a:br>
              <a:rPr lang="en-UA" dirty="0"/>
            </a:br>
            <a:r>
              <a:rPr lang="en-UA" sz="2000" dirty="0"/>
              <a:t>noun class</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402886"/>
            <a:ext cx="7776864" cy="2052228"/>
          </a:xfrm>
        </p:spPr>
        <p:txBody>
          <a:bodyPr>
            <a:noAutofit/>
          </a:bodyPr>
          <a:lstStyle/>
          <a:p>
            <a:pPr marL="0" indent="0">
              <a:lnSpc>
                <a:spcPct val="114000"/>
              </a:lnSpc>
              <a:spcBef>
                <a:spcPts val="1200"/>
              </a:spcBef>
              <a:buNone/>
            </a:pPr>
            <a:r>
              <a:rPr lang="en-US" sz="2400" dirty="0" err="1"/>
              <a:t>Іменний</a:t>
            </a:r>
            <a:r>
              <a:rPr lang="en-US" sz="2400" dirty="0"/>
              <a:t> </a:t>
            </a:r>
            <a:r>
              <a:rPr lang="en-US" sz="2400" dirty="0" err="1"/>
              <a:t>клас</a:t>
            </a:r>
            <a:r>
              <a:rPr lang="en-US" sz="2400" dirty="0"/>
              <a:t> </a:t>
            </a:r>
            <a:r>
              <a:rPr lang="en-US" sz="2400" dirty="0" err="1"/>
              <a:t>об’єднує</a:t>
            </a:r>
            <a:r>
              <a:rPr lang="en-US" sz="2400" dirty="0"/>
              <a:t> </a:t>
            </a:r>
            <a:r>
              <a:rPr lang="en-US" sz="2400" dirty="0" err="1"/>
              <a:t>іменники</a:t>
            </a:r>
            <a:r>
              <a:rPr lang="en-US" sz="2400" dirty="0"/>
              <a:t>, </a:t>
            </a:r>
            <a:r>
              <a:rPr lang="en-US" sz="2400" dirty="0" err="1"/>
              <a:t>які</a:t>
            </a:r>
            <a:r>
              <a:rPr lang="en-US" sz="2400" dirty="0"/>
              <a:t>:</a:t>
            </a:r>
          </a:p>
        </p:txBody>
      </p:sp>
    </p:spTree>
    <p:extLst>
      <p:ext uri="{BB962C8B-B14F-4D97-AF65-F5344CB8AC3E}">
        <p14:creationId xmlns:p14="http://schemas.microsoft.com/office/powerpoint/2010/main" val="426220835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іменний клас</a:t>
            </a:r>
            <a:br>
              <a:rPr lang="en-UA" dirty="0"/>
            </a:br>
            <a:r>
              <a:rPr lang="en-UA" sz="2000" dirty="0"/>
              <a:t>noun class</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402886"/>
            <a:ext cx="7776864" cy="2052228"/>
          </a:xfrm>
        </p:spPr>
        <p:txBody>
          <a:bodyPr>
            <a:noAutofit/>
          </a:bodyPr>
          <a:lstStyle/>
          <a:p>
            <a:pPr marL="0" indent="0">
              <a:lnSpc>
                <a:spcPct val="114000"/>
              </a:lnSpc>
              <a:spcBef>
                <a:spcPts val="1200"/>
              </a:spcBef>
              <a:buNone/>
            </a:pPr>
            <a:r>
              <a:rPr lang="en-US" sz="2400" dirty="0" err="1"/>
              <a:t>Іменний</a:t>
            </a:r>
            <a:r>
              <a:rPr lang="en-US" sz="2400" dirty="0"/>
              <a:t> </a:t>
            </a:r>
            <a:r>
              <a:rPr lang="en-US" sz="2400" dirty="0" err="1"/>
              <a:t>клас</a:t>
            </a:r>
            <a:r>
              <a:rPr lang="en-US" sz="2400" dirty="0"/>
              <a:t> </a:t>
            </a:r>
            <a:r>
              <a:rPr lang="en-US" sz="2400" dirty="0" err="1"/>
              <a:t>об’єднує</a:t>
            </a:r>
            <a:r>
              <a:rPr lang="en-US" sz="2400" dirty="0"/>
              <a:t> </a:t>
            </a:r>
            <a:r>
              <a:rPr lang="en-US" sz="2400" dirty="0" err="1"/>
              <a:t>іменники</a:t>
            </a:r>
            <a:r>
              <a:rPr lang="en-US" sz="2400" dirty="0"/>
              <a:t>, </a:t>
            </a:r>
            <a:r>
              <a:rPr lang="en-US" sz="2400" dirty="0" err="1"/>
              <a:t>які</a:t>
            </a:r>
            <a:r>
              <a:rPr lang="en-US" sz="2400" dirty="0"/>
              <a:t>:</a:t>
            </a:r>
          </a:p>
          <a:p>
            <a:pPr>
              <a:lnSpc>
                <a:spcPct val="114000"/>
              </a:lnSpc>
              <a:spcBef>
                <a:spcPts val="1200"/>
              </a:spcBef>
            </a:pPr>
            <a:r>
              <a:rPr lang="en-US" sz="2400" dirty="0" err="1">
                <a:solidFill>
                  <a:schemeClr val="accent2"/>
                </a:solidFill>
              </a:rPr>
              <a:t>мають</a:t>
            </a:r>
            <a:r>
              <a:rPr lang="en-US" sz="2400" dirty="0">
                <a:solidFill>
                  <a:schemeClr val="accent2"/>
                </a:solidFill>
              </a:rPr>
              <a:t> </a:t>
            </a:r>
            <a:r>
              <a:rPr lang="en-US" sz="2400" dirty="0" err="1">
                <a:solidFill>
                  <a:schemeClr val="accent2"/>
                </a:solidFill>
              </a:rPr>
              <a:t>спільні</a:t>
            </a:r>
            <a:r>
              <a:rPr lang="en-US" sz="2400" dirty="0">
                <a:solidFill>
                  <a:schemeClr val="accent2"/>
                </a:solidFill>
              </a:rPr>
              <a:t> </a:t>
            </a:r>
            <a:r>
              <a:rPr lang="en-US" sz="2400" dirty="0" err="1">
                <a:solidFill>
                  <a:schemeClr val="accent2"/>
                </a:solidFill>
              </a:rPr>
              <a:t>семантичні</a:t>
            </a:r>
            <a:r>
              <a:rPr lang="en-US" sz="2400" dirty="0">
                <a:solidFill>
                  <a:schemeClr val="accent2"/>
                </a:solidFill>
              </a:rPr>
              <a:t> </a:t>
            </a:r>
            <a:r>
              <a:rPr lang="en-US" sz="2400" dirty="0" err="1">
                <a:solidFill>
                  <a:schemeClr val="accent2"/>
                </a:solidFill>
              </a:rPr>
              <a:t>ознаки</a:t>
            </a:r>
            <a:r>
              <a:rPr lang="en-US" sz="2400" dirty="0">
                <a:solidFill>
                  <a:schemeClr val="accent2"/>
                </a:solidFill>
              </a:rPr>
              <a:t>: </a:t>
            </a:r>
            <a:r>
              <a:rPr lang="en-US" sz="2400" dirty="0" err="1">
                <a:solidFill>
                  <a:schemeClr val="accent2"/>
                </a:solidFill>
              </a:rPr>
              <a:t>наприклад</a:t>
            </a:r>
            <a:r>
              <a:rPr lang="en-US" sz="2400" dirty="0">
                <a:solidFill>
                  <a:schemeClr val="accent2"/>
                </a:solidFill>
              </a:rPr>
              <a:t>,</a:t>
            </a:r>
            <a:br>
              <a:rPr lang="en-US" sz="2400" dirty="0">
                <a:solidFill>
                  <a:schemeClr val="accent2"/>
                </a:solidFill>
              </a:rPr>
            </a:br>
            <a:r>
              <a:rPr lang="en-US" sz="2400" i="1" dirty="0" err="1">
                <a:solidFill>
                  <a:schemeClr val="accent2"/>
                </a:solidFill>
              </a:rPr>
              <a:t>рослина</a:t>
            </a:r>
            <a:r>
              <a:rPr lang="en-US" sz="2400" dirty="0">
                <a:solidFill>
                  <a:schemeClr val="accent2"/>
                </a:solidFill>
              </a:rPr>
              <a:t>, </a:t>
            </a:r>
            <a:r>
              <a:rPr lang="en-US" sz="2400" i="1" dirty="0" err="1">
                <a:solidFill>
                  <a:schemeClr val="accent2"/>
                </a:solidFill>
              </a:rPr>
              <a:t>дерево</a:t>
            </a:r>
            <a:r>
              <a:rPr lang="en-US" sz="2400" dirty="0">
                <a:solidFill>
                  <a:schemeClr val="accent2"/>
                </a:solidFill>
              </a:rPr>
              <a:t>, </a:t>
            </a:r>
            <a:r>
              <a:rPr lang="en-US" sz="2400" i="1" dirty="0" err="1">
                <a:solidFill>
                  <a:schemeClr val="accent2"/>
                </a:solidFill>
              </a:rPr>
              <a:t>лоза</a:t>
            </a:r>
            <a:r>
              <a:rPr lang="en-US" sz="2400" dirty="0">
                <a:solidFill>
                  <a:schemeClr val="accent2"/>
                </a:solidFill>
              </a:rPr>
              <a:t>;</a:t>
            </a:r>
          </a:p>
        </p:txBody>
      </p:sp>
    </p:spTree>
    <p:extLst>
      <p:ext uri="{BB962C8B-B14F-4D97-AF65-F5344CB8AC3E}">
        <p14:creationId xmlns:p14="http://schemas.microsoft.com/office/powerpoint/2010/main" val="242045864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іменний клас</a:t>
            </a:r>
            <a:br>
              <a:rPr lang="en-UA" dirty="0"/>
            </a:br>
            <a:r>
              <a:rPr lang="en-UA" sz="2000" dirty="0"/>
              <a:t>noun class</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402886"/>
            <a:ext cx="7776864" cy="2052228"/>
          </a:xfrm>
        </p:spPr>
        <p:txBody>
          <a:bodyPr>
            <a:noAutofit/>
          </a:bodyPr>
          <a:lstStyle/>
          <a:p>
            <a:pPr marL="0" indent="0">
              <a:lnSpc>
                <a:spcPct val="114000"/>
              </a:lnSpc>
              <a:spcBef>
                <a:spcPts val="1200"/>
              </a:spcBef>
              <a:buNone/>
            </a:pPr>
            <a:r>
              <a:rPr lang="en-US" sz="2400" dirty="0" err="1"/>
              <a:t>Іменний</a:t>
            </a:r>
            <a:r>
              <a:rPr lang="en-US" sz="2400" dirty="0"/>
              <a:t> </a:t>
            </a:r>
            <a:r>
              <a:rPr lang="en-US" sz="2400" dirty="0" err="1"/>
              <a:t>клас</a:t>
            </a:r>
            <a:r>
              <a:rPr lang="en-US" sz="2400" dirty="0"/>
              <a:t> </a:t>
            </a:r>
            <a:r>
              <a:rPr lang="en-US" sz="2400" dirty="0" err="1"/>
              <a:t>об’єднує</a:t>
            </a:r>
            <a:r>
              <a:rPr lang="en-US" sz="2400" dirty="0"/>
              <a:t> </a:t>
            </a:r>
            <a:r>
              <a:rPr lang="en-US" sz="2400" dirty="0" err="1"/>
              <a:t>іменники</a:t>
            </a:r>
            <a:r>
              <a:rPr lang="en-US" sz="2400" dirty="0"/>
              <a:t>, </a:t>
            </a:r>
            <a:r>
              <a:rPr lang="en-US" sz="2400" dirty="0" err="1"/>
              <a:t>які</a:t>
            </a:r>
            <a:r>
              <a:rPr lang="en-US" sz="2400" dirty="0"/>
              <a:t>:</a:t>
            </a:r>
          </a:p>
          <a:p>
            <a:pPr>
              <a:lnSpc>
                <a:spcPct val="114000"/>
              </a:lnSpc>
              <a:spcBef>
                <a:spcPts val="1200"/>
              </a:spcBef>
            </a:pPr>
            <a:r>
              <a:rPr lang="en-US" sz="2400" dirty="0" err="1"/>
              <a:t>мають</a:t>
            </a:r>
            <a:r>
              <a:rPr lang="en-US" sz="2400" dirty="0"/>
              <a:t> </a:t>
            </a:r>
            <a:r>
              <a:rPr lang="en-US" sz="2400" dirty="0" err="1"/>
              <a:t>спільні</a:t>
            </a:r>
            <a:r>
              <a:rPr lang="en-US" sz="2400" dirty="0"/>
              <a:t> </a:t>
            </a:r>
            <a:r>
              <a:rPr lang="en-US" sz="2400" dirty="0" err="1"/>
              <a:t>семантичні</a:t>
            </a:r>
            <a:r>
              <a:rPr lang="en-US" sz="2400" dirty="0"/>
              <a:t> </a:t>
            </a:r>
            <a:r>
              <a:rPr lang="en-US" sz="2400" dirty="0" err="1"/>
              <a:t>ознаки</a:t>
            </a:r>
            <a:r>
              <a:rPr lang="en-US" sz="2400" dirty="0"/>
              <a:t>: </a:t>
            </a:r>
            <a:r>
              <a:rPr lang="en-US" sz="2400" dirty="0" err="1"/>
              <a:t>наприклад</a:t>
            </a:r>
            <a:r>
              <a:rPr lang="en-US" sz="2400" dirty="0"/>
              <a:t>,</a:t>
            </a:r>
            <a:br>
              <a:rPr lang="en-US" sz="2400" dirty="0"/>
            </a:br>
            <a:r>
              <a:rPr lang="en-US" sz="2400" i="1" dirty="0" err="1"/>
              <a:t>рослина</a:t>
            </a:r>
            <a:r>
              <a:rPr lang="en-US" sz="2400" dirty="0"/>
              <a:t>, </a:t>
            </a:r>
            <a:r>
              <a:rPr lang="en-US" sz="2400" i="1" dirty="0" err="1"/>
              <a:t>дерево</a:t>
            </a:r>
            <a:r>
              <a:rPr lang="en-US" sz="2400" dirty="0"/>
              <a:t>, </a:t>
            </a:r>
            <a:r>
              <a:rPr lang="en-US" sz="2400" i="1" dirty="0" err="1"/>
              <a:t>лоза</a:t>
            </a:r>
            <a:r>
              <a:rPr lang="en-US" sz="2400" dirty="0"/>
              <a:t>;</a:t>
            </a:r>
          </a:p>
          <a:p>
            <a:pPr>
              <a:lnSpc>
                <a:spcPct val="114000"/>
              </a:lnSpc>
              <a:spcBef>
                <a:spcPts val="1200"/>
              </a:spcBef>
            </a:pPr>
            <a:r>
              <a:rPr lang="en-US" sz="2400" dirty="0" err="1">
                <a:solidFill>
                  <a:schemeClr val="accent2"/>
                </a:solidFill>
              </a:rPr>
              <a:t>або</a:t>
            </a:r>
            <a:r>
              <a:rPr lang="en-US" sz="2400" dirty="0">
                <a:solidFill>
                  <a:schemeClr val="accent2"/>
                </a:solidFill>
              </a:rPr>
              <a:t> </a:t>
            </a:r>
            <a:r>
              <a:rPr lang="en-US" sz="2400" dirty="0" err="1">
                <a:solidFill>
                  <a:schemeClr val="accent2"/>
                </a:solidFill>
              </a:rPr>
              <a:t>мають</a:t>
            </a:r>
            <a:r>
              <a:rPr lang="en-US" sz="2400" dirty="0">
                <a:solidFill>
                  <a:schemeClr val="accent2"/>
                </a:solidFill>
              </a:rPr>
              <a:t> </a:t>
            </a:r>
            <a:r>
              <a:rPr lang="en-US" sz="2400" dirty="0" err="1">
                <a:solidFill>
                  <a:schemeClr val="accent2"/>
                </a:solidFill>
              </a:rPr>
              <a:t>спільні</a:t>
            </a:r>
            <a:r>
              <a:rPr lang="en-US" sz="2400" dirty="0">
                <a:solidFill>
                  <a:schemeClr val="accent2"/>
                </a:solidFill>
              </a:rPr>
              <a:t> </a:t>
            </a:r>
            <a:r>
              <a:rPr lang="en-US" sz="2400" dirty="0" err="1">
                <a:solidFill>
                  <a:schemeClr val="accent2"/>
                </a:solidFill>
              </a:rPr>
              <a:t>морфологічні</a:t>
            </a:r>
            <a:r>
              <a:rPr lang="en-US" sz="2400" dirty="0">
                <a:solidFill>
                  <a:schemeClr val="accent2"/>
                </a:solidFill>
              </a:rPr>
              <a:t> </a:t>
            </a:r>
            <a:r>
              <a:rPr lang="en-US" sz="2400" dirty="0" err="1">
                <a:solidFill>
                  <a:schemeClr val="accent2"/>
                </a:solidFill>
              </a:rPr>
              <a:t>ознаки</a:t>
            </a:r>
            <a:r>
              <a:rPr lang="en-US" sz="2400" dirty="0">
                <a:solidFill>
                  <a:schemeClr val="accent2"/>
                </a:solidFill>
              </a:rPr>
              <a:t>: </a:t>
            </a:r>
            <a:r>
              <a:rPr lang="en-US" sz="2400" dirty="0" err="1">
                <a:solidFill>
                  <a:schemeClr val="accent2"/>
                </a:solidFill>
              </a:rPr>
              <a:t>наприклад</a:t>
            </a:r>
            <a:r>
              <a:rPr lang="en-US" sz="2400" dirty="0">
                <a:solidFill>
                  <a:schemeClr val="accent2"/>
                </a:solidFill>
              </a:rPr>
              <a:t>, </a:t>
            </a:r>
            <a:r>
              <a:rPr lang="en-US" sz="2400" b="1" dirty="0" err="1">
                <a:solidFill>
                  <a:schemeClr val="accent2"/>
                </a:solidFill>
              </a:rPr>
              <a:t>ki</a:t>
            </a:r>
            <a:r>
              <a:rPr lang="en-US" sz="2400" dirty="0" err="1">
                <a:solidFill>
                  <a:schemeClr val="accent2"/>
                </a:solidFill>
              </a:rPr>
              <a:t>su</a:t>
            </a:r>
            <a:r>
              <a:rPr lang="en-US" sz="2400" dirty="0">
                <a:solidFill>
                  <a:schemeClr val="accent2"/>
                </a:solidFill>
              </a:rPr>
              <a:t>, </a:t>
            </a:r>
            <a:r>
              <a:rPr lang="en-US" sz="2400" b="1" dirty="0" err="1">
                <a:solidFill>
                  <a:schemeClr val="accent2"/>
                </a:solidFill>
              </a:rPr>
              <a:t>ki</a:t>
            </a:r>
            <a:r>
              <a:rPr lang="en-US" sz="2400" dirty="0" err="1">
                <a:solidFill>
                  <a:schemeClr val="accent2"/>
                </a:solidFill>
              </a:rPr>
              <a:t>tabu</a:t>
            </a:r>
            <a:r>
              <a:rPr lang="en-US" sz="2400" dirty="0">
                <a:solidFill>
                  <a:schemeClr val="accent2"/>
                </a:solidFill>
              </a:rPr>
              <a:t>, </a:t>
            </a:r>
            <a:r>
              <a:rPr lang="en-US" sz="2400" b="1" dirty="0" err="1">
                <a:solidFill>
                  <a:schemeClr val="accent2"/>
                </a:solidFill>
              </a:rPr>
              <a:t>ki</a:t>
            </a:r>
            <a:r>
              <a:rPr lang="en-US" sz="2400" dirty="0" err="1">
                <a:solidFill>
                  <a:schemeClr val="accent2"/>
                </a:solidFill>
              </a:rPr>
              <a:t>kapu</a:t>
            </a:r>
            <a:r>
              <a:rPr lang="en-US" sz="2400" dirty="0">
                <a:solidFill>
                  <a:schemeClr val="accent2"/>
                </a:solidFill>
              </a:rPr>
              <a:t>;</a:t>
            </a:r>
          </a:p>
        </p:txBody>
      </p:sp>
    </p:spTree>
    <p:extLst>
      <p:ext uri="{BB962C8B-B14F-4D97-AF65-F5344CB8AC3E}">
        <p14:creationId xmlns:p14="http://schemas.microsoft.com/office/powerpoint/2010/main" val="177291853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іменний клас</a:t>
            </a:r>
            <a:br>
              <a:rPr lang="en-UA" dirty="0"/>
            </a:br>
            <a:r>
              <a:rPr lang="en-UA" sz="2000" dirty="0"/>
              <a:t>noun class</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402886"/>
            <a:ext cx="7776864" cy="2052228"/>
          </a:xfrm>
        </p:spPr>
        <p:txBody>
          <a:bodyPr>
            <a:noAutofit/>
          </a:bodyPr>
          <a:lstStyle/>
          <a:p>
            <a:pPr marL="0" indent="0">
              <a:lnSpc>
                <a:spcPct val="114000"/>
              </a:lnSpc>
              <a:spcBef>
                <a:spcPts val="1200"/>
              </a:spcBef>
              <a:buNone/>
            </a:pPr>
            <a:r>
              <a:rPr lang="en-US" sz="2400" dirty="0" err="1"/>
              <a:t>Іменний</a:t>
            </a:r>
            <a:r>
              <a:rPr lang="en-US" sz="2400" dirty="0"/>
              <a:t> </a:t>
            </a:r>
            <a:r>
              <a:rPr lang="en-US" sz="2400" dirty="0" err="1"/>
              <a:t>клас</a:t>
            </a:r>
            <a:r>
              <a:rPr lang="en-US" sz="2400" dirty="0"/>
              <a:t> </a:t>
            </a:r>
            <a:r>
              <a:rPr lang="en-US" sz="2400" dirty="0" err="1"/>
              <a:t>об’єднує</a:t>
            </a:r>
            <a:r>
              <a:rPr lang="en-US" sz="2400" dirty="0"/>
              <a:t> </a:t>
            </a:r>
            <a:r>
              <a:rPr lang="en-US" sz="2400" dirty="0" err="1"/>
              <a:t>іменники</a:t>
            </a:r>
            <a:r>
              <a:rPr lang="en-US" sz="2400" dirty="0"/>
              <a:t>, </a:t>
            </a:r>
            <a:r>
              <a:rPr lang="en-US" sz="2400" dirty="0" err="1"/>
              <a:t>які</a:t>
            </a:r>
            <a:r>
              <a:rPr lang="en-US" sz="2400" dirty="0"/>
              <a:t>:</a:t>
            </a:r>
          </a:p>
          <a:p>
            <a:pPr>
              <a:lnSpc>
                <a:spcPct val="114000"/>
              </a:lnSpc>
              <a:spcBef>
                <a:spcPts val="1200"/>
              </a:spcBef>
            </a:pPr>
            <a:r>
              <a:rPr lang="en-US" sz="2400" dirty="0" err="1"/>
              <a:t>мають</a:t>
            </a:r>
            <a:r>
              <a:rPr lang="en-US" sz="2400" dirty="0"/>
              <a:t> </a:t>
            </a:r>
            <a:r>
              <a:rPr lang="en-US" sz="2400" dirty="0" err="1"/>
              <a:t>спільні</a:t>
            </a:r>
            <a:r>
              <a:rPr lang="en-US" sz="2400" dirty="0"/>
              <a:t> </a:t>
            </a:r>
            <a:r>
              <a:rPr lang="en-US" sz="2400" dirty="0" err="1"/>
              <a:t>семантичні</a:t>
            </a:r>
            <a:r>
              <a:rPr lang="en-US" sz="2400" dirty="0"/>
              <a:t> </a:t>
            </a:r>
            <a:r>
              <a:rPr lang="en-US" sz="2400" dirty="0" err="1"/>
              <a:t>ознаки</a:t>
            </a:r>
            <a:r>
              <a:rPr lang="en-US" sz="2400" dirty="0"/>
              <a:t>: </a:t>
            </a:r>
            <a:r>
              <a:rPr lang="en-US" sz="2400" dirty="0" err="1"/>
              <a:t>наприклад</a:t>
            </a:r>
            <a:r>
              <a:rPr lang="en-US" sz="2400" dirty="0"/>
              <a:t>,</a:t>
            </a:r>
            <a:br>
              <a:rPr lang="en-US" sz="2400" dirty="0"/>
            </a:br>
            <a:r>
              <a:rPr lang="en-US" sz="2400" i="1" dirty="0" err="1"/>
              <a:t>рослина</a:t>
            </a:r>
            <a:r>
              <a:rPr lang="en-US" sz="2400" dirty="0"/>
              <a:t>, </a:t>
            </a:r>
            <a:r>
              <a:rPr lang="en-US" sz="2400" i="1" dirty="0" err="1"/>
              <a:t>дерево</a:t>
            </a:r>
            <a:r>
              <a:rPr lang="en-US" sz="2400" dirty="0"/>
              <a:t>, </a:t>
            </a:r>
            <a:r>
              <a:rPr lang="en-US" sz="2400" i="1" dirty="0" err="1"/>
              <a:t>лоза</a:t>
            </a:r>
            <a:r>
              <a:rPr lang="en-US" sz="2400" dirty="0"/>
              <a:t>;</a:t>
            </a:r>
          </a:p>
          <a:p>
            <a:pPr>
              <a:lnSpc>
                <a:spcPct val="114000"/>
              </a:lnSpc>
              <a:spcBef>
                <a:spcPts val="1200"/>
              </a:spcBef>
            </a:pPr>
            <a:r>
              <a:rPr lang="en-US" sz="2400" dirty="0" err="1"/>
              <a:t>або</a:t>
            </a:r>
            <a:r>
              <a:rPr lang="en-US" sz="2400" dirty="0"/>
              <a:t> </a:t>
            </a:r>
            <a:r>
              <a:rPr lang="en-US" sz="2400" dirty="0" err="1"/>
              <a:t>мають</a:t>
            </a:r>
            <a:r>
              <a:rPr lang="en-US" sz="2400" dirty="0"/>
              <a:t> </a:t>
            </a:r>
            <a:r>
              <a:rPr lang="en-US" sz="2400" dirty="0" err="1"/>
              <a:t>спільні</a:t>
            </a:r>
            <a:r>
              <a:rPr lang="en-US" sz="2400" dirty="0"/>
              <a:t> </a:t>
            </a:r>
            <a:r>
              <a:rPr lang="en-US" sz="2400" dirty="0" err="1"/>
              <a:t>морфологічні</a:t>
            </a:r>
            <a:r>
              <a:rPr lang="en-US" sz="2400" dirty="0"/>
              <a:t> </a:t>
            </a:r>
            <a:r>
              <a:rPr lang="en-US" sz="2400" dirty="0" err="1"/>
              <a:t>ознаки</a:t>
            </a:r>
            <a:r>
              <a:rPr lang="en-US" sz="2400" dirty="0"/>
              <a:t>: </a:t>
            </a:r>
            <a:r>
              <a:rPr lang="en-US" sz="2400" dirty="0" err="1"/>
              <a:t>наприклад</a:t>
            </a:r>
            <a:r>
              <a:rPr lang="en-US" sz="2400" dirty="0"/>
              <a:t>, </a:t>
            </a:r>
            <a:r>
              <a:rPr lang="en-US" sz="2400" b="1" dirty="0" err="1"/>
              <a:t>ki</a:t>
            </a:r>
            <a:r>
              <a:rPr lang="en-US" sz="2400" dirty="0" err="1"/>
              <a:t>su</a:t>
            </a:r>
            <a:r>
              <a:rPr lang="en-US" sz="2400" dirty="0"/>
              <a:t>, </a:t>
            </a:r>
            <a:r>
              <a:rPr lang="en-US" sz="2400" b="1" dirty="0" err="1"/>
              <a:t>ki</a:t>
            </a:r>
            <a:r>
              <a:rPr lang="en-US" sz="2400" dirty="0" err="1"/>
              <a:t>tabu</a:t>
            </a:r>
            <a:r>
              <a:rPr lang="en-US" sz="2400" dirty="0"/>
              <a:t>, </a:t>
            </a:r>
            <a:r>
              <a:rPr lang="en-US" sz="2400" b="1" dirty="0" err="1"/>
              <a:t>ki</a:t>
            </a:r>
            <a:r>
              <a:rPr lang="en-US" sz="2400" dirty="0" err="1"/>
              <a:t>kapu</a:t>
            </a:r>
            <a:r>
              <a:rPr lang="en-US" sz="2400" dirty="0"/>
              <a:t>;</a:t>
            </a:r>
          </a:p>
          <a:p>
            <a:pPr>
              <a:lnSpc>
                <a:spcPct val="114000"/>
              </a:lnSpc>
              <a:spcBef>
                <a:spcPts val="1200"/>
              </a:spcBef>
            </a:pPr>
            <a:r>
              <a:rPr lang="en-US" sz="2400" dirty="0" err="1">
                <a:solidFill>
                  <a:schemeClr val="accent2"/>
                </a:solidFill>
              </a:rPr>
              <a:t>або</a:t>
            </a:r>
            <a:r>
              <a:rPr lang="en-US" sz="2400" dirty="0">
                <a:solidFill>
                  <a:schemeClr val="accent2"/>
                </a:solidFill>
              </a:rPr>
              <a:t> </a:t>
            </a:r>
            <a:r>
              <a:rPr lang="en-US" sz="2400" dirty="0" err="1">
                <a:solidFill>
                  <a:schemeClr val="accent2"/>
                </a:solidFill>
              </a:rPr>
              <a:t>ні</a:t>
            </a:r>
            <a:r>
              <a:rPr lang="en-US" sz="2400" dirty="0">
                <a:solidFill>
                  <a:schemeClr val="accent2"/>
                </a:solidFill>
              </a:rPr>
              <a:t>.</a:t>
            </a:r>
          </a:p>
        </p:txBody>
      </p:sp>
    </p:spTree>
    <p:extLst>
      <p:ext uri="{BB962C8B-B14F-4D97-AF65-F5344CB8AC3E}">
        <p14:creationId xmlns:p14="http://schemas.microsoft.com/office/powerpoint/2010/main" val="221230628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іменний клас</a:t>
            </a:r>
            <a:br>
              <a:rPr lang="en-UA" dirty="0"/>
            </a:br>
            <a:r>
              <a:rPr lang="en-UA" sz="2000" dirty="0"/>
              <a:t>noun class</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402886"/>
            <a:ext cx="7776864" cy="2052228"/>
          </a:xfrm>
        </p:spPr>
        <p:txBody>
          <a:bodyPr>
            <a:noAutofit/>
          </a:bodyPr>
          <a:lstStyle/>
          <a:p>
            <a:pPr marL="0" indent="0">
              <a:lnSpc>
                <a:spcPct val="114000"/>
              </a:lnSpc>
              <a:spcBef>
                <a:spcPts val="1200"/>
              </a:spcBef>
              <a:buNone/>
            </a:pPr>
            <a:r>
              <a:rPr lang="en-US" sz="2400" dirty="0" err="1"/>
              <a:t>Іменний</a:t>
            </a:r>
            <a:r>
              <a:rPr lang="en-US" sz="2400" dirty="0"/>
              <a:t> </a:t>
            </a:r>
            <a:r>
              <a:rPr lang="en-US" sz="2400" dirty="0" err="1"/>
              <a:t>клас</a:t>
            </a:r>
            <a:r>
              <a:rPr lang="en-US" sz="2400" dirty="0"/>
              <a:t> </a:t>
            </a:r>
            <a:r>
              <a:rPr lang="en-US" sz="2400" dirty="0" err="1"/>
              <a:t>об’єднує</a:t>
            </a:r>
            <a:r>
              <a:rPr lang="en-US" sz="2400" dirty="0"/>
              <a:t> </a:t>
            </a:r>
            <a:r>
              <a:rPr lang="en-US" sz="2400" dirty="0" err="1"/>
              <a:t>іменники</a:t>
            </a:r>
            <a:r>
              <a:rPr lang="en-US" sz="2400" dirty="0"/>
              <a:t>, </a:t>
            </a:r>
            <a:r>
              <a:rPr lang="en-US" sz="2400" dirty="0" err="1"/>
              <a:t>які</a:t>
            </a:r>
            <a:r>
              <a:rPr lang="en-US" sz="2400" dirty="0"/>
              <a:t>:</a:t>
            </a:r>
          </a:p>
        </p:txBody>
      </p:sp>
    </p:spTree>
    <p:extLst>
      <p:ext uri="{BB962C8B-B14F-4D97-AF65-F5344CB8AC3E}">
        <p14:creationId xmlns:p14="http://schemas.microsoft.com/office/powerpoint/2010/main" val="345576238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іменний клас</a:t>
            </a:r>
            <a:br>
              <a:rPr lang="en-UA" dirty="0"/>
            </a:br>
            <a:r>
              <a:rPr lang="en-UA" sz="2000" dirty="0"/>
              <a:t>noun class</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402886"/>
            <a:ext cx="7776864" cy="2052228"/>
          </a:xfrm>
        </p:spPr>
        <p:txBody>
          <a:bodyPr>
            <a:noAutofit/>
          </a:bodyPr>
          <a:lstStyle/>
          <a:p>
            <a:pPr marL="0" indent="0">
              <a:lnSpc>
                <a:spcPct val="114000"/>
              </a:lnSpc>
              <a:spcBef>
                <a:spcPts val="1200"/>
              </a:spcBef>
              <a:buNone/>
            </a:pPr>
            <a:r>
              <a:rPr lang="en-US" sz="2400" dirty="0" err="1"/>
              <a:t>Іменний</a:t>
            </a:r>
            <a:r>
              <a:rPr lang="en-US" sz="2400" dirty="0"/>
              <a:t> </a:t>
            </a:r>
            <a:r>
              <a:rPr lang="en-US" sz="2400" dirty="0" err="1"/>
              <a:t>клас</a:t>
            </a:r>
            <a:r>
              <a:rPr lang="en-US" sz="2400" dirty="0"/>
              <a:t> </a:t>
            </a:r>
            <a:r>
              <a:rPr lang="en-US" sz="2400" dirty="0" err="1"/>
              <a:t>об’єднує</a:t>
            </a:r>
            <a:r>
              <a:rPr lang="en-US" sz="2400" dirty="0"/>
              <a:t> </a:t>
            </a:r>
            <a:r>
              <a:rPr lang="en-US" sz="2400" dirty="0" err="1"/>
              <a:t>іменники</a:t>
            </a:r>
            <a:r>
              <a:rPr lang="en-US" sz="2400" dirty="0"/>
              <a:t>, </a:t>
            </a:r>
            <a:r>
              <a:rPr lang="en-US" sz="2400" dirty="0" err="1"/>
              <a:t>які</a:t>
            </a:r>
            <a:r>
              <a:rPr lang="en-US" sz="2400" dirty="0"/>
              <a:t>:</a:t>
            </a:r>
          </a:p>
          <a:p>
            <a:pPr>
              <a:lnSpc>
                <a:spcPct val="114000"/>
              </a:lnSpc>
              <a:spcBef>
                <a:spcPts val="1200"/>
              </a:spcBef>
            </a:pPr>
            <a:r>
              <a:rPr lang="en-US" sz="2400" dirty="0" err="1">
                <a:solidFill>
                  <a:schemeClr val="accent2"/>
                </a:solidFill>
              </a:rPr>
              <a:t>вимагають</a:t>
            </a:r>
            <a:r>
              <a:rPr lang="en-US" sz="2400" dirty="0">
                <a:solidFill>
                  <a:schemeClr val="accent2"/>
                </a:solidFill>
              </a:rPr>
              <a:t> </a:t>
            </a:r>
            <a:r>
              <a:rPr lang="en-US" sz="2400" dirty="0" err="1">
                <a:solidFill>
                  <a:schemeClr val="accent2"/>
                </a:solidFill>
              </a:rPr>
              <a:t>однакових</a:t>
            </a:r>
            <a:r>
              <a:rPr lang="en-US" sz="2400" dirty="0">
                <a:solidFill>
                  <a:schemeClr val="accent2"/>
                </a:solidFill>
              </a:rPr>
              <a:t> </a:t>
            </a:r>
            <a:r>
              <a:rPr lang="en-US" sz="2400" dirty="0" err="1">
                <a:solidFill>
                  <a:schemeClr val="accent2"/>
                </a:solidFill>
              </a:rPr>
              <a:t>афіксів</a:t>
            </a:r>
            <a:r>
              <a:rPr lang="en-US" sz="2400" dirty="0">
                <a:solidFill>
                  <a:schemeClr val="accent2"/>
                </a:solidFill>
              </a:rPr>
              <a:t> </a:t>
            </a:r>
            <a:r>
              <a:rPr lang="en-US" sz="2400" dirty="0" err="1">
                <a:solidFill>
                  <a:schemeClr val="accent2"/>
                </a:solidFill>
              </a:rPr>
              <a:t>у</a:t>
            </a:r>
            <a:r>
              <a:rPr lang="en-US" sz="2400" dirty="0">
                <a:solidFill>
                  <a:schemeClr val="accent2"/>
                </a:solidFill>
              </a:rPr>
              <a:t> </a:t>
            </a:r>
            <a:r>
              <a:rPr lang="en-US" sz="2400" dirty="0" err="1">
                <a:solidFill>
                  <a:schemeClr val="accent2"/>
                </a:solidFill>
              </a:rPr>
              <a:t>пов’язаних</a:t>
            </a:r>
            <a:r>
              <a:rPr lang="en-US" sz="2400" dirty="0">
                <a:solidFill>
                  <a:schemeClr val="accent2"/>
                </a:solidFill>
              </a:rPr>
              <a:t> </a:t>
            </a:r>
            <a:r>
              <a:rPr lang="en-US" sz="2400" dirty="0" err="1">
                <a:solidFill>
                  <a:schemeClr val="accent2"/>
                </a:solidFill>
              </a:rPr>
              <a:t>прикметників</a:t>
            </a:r>
            <a:r>
              <a:rPr lang="en-US" sz="2400" dirty="0">
                <a:solidFill>
                  <a:schemeClr val="accent2"/>
                </a:solidFill>
              </a:rPr>
              <a:t> </a:t>
            </a:r>
            <a:r>
              <a:rPr lang="en-US" sz="2400" dirty="0" err="1">
                <a:solidFill>
                  <a:schemeClr val="accent2"/>
                </a:solidFill>
              </a:rPr>
              <a:t>і</a:t>
            </a:r>
            <a:r>
              <a:rPr lang="en-US" sz="2400" dirty="0">
                <a:solidFill>
                  <a:schemeClr val="accent2"/>
                </a:solidFill>
              </a:rPr>
              <a:t> </a:t>
            </a:r>
            <a:r>
              <a:rPr lang="en-US" sz="2400" dirty="0" err="1">
                <a:solidFill>
                  <a:schemeClr val="accent2"/>
                </a:solidFill>
              </a:rPr>
              <a:t>дієслів</a:t>
            </a:r>
            <a:r>
              <a:rPr lang="en-US" sz="2400" dirty="0">
                <a:solidFill>
                  <a:schemeClr val="accent2"/>
                </a:solidFill>
              </a:rPr>
              <a:t>;</a:t>
            </a:r>
            <a:endParaRPr lang="uk-UA" sz="2400" dirty="0">
              <a:solidFill>
                <a:schemeClr val="accent2"/>
              </a:solidFill>
            </a:endParaRPr>
          </a:p>
        </p:txBody>
      </p:sp>
    </p:spTree>
    <p:extLst>
      <p:ext uri="{BB962C8B-B14F-4D97-AF65-F5344CB8AC3E}">
        <p14:creationId xmlns:p14="http://schemas.microsoft.com/office/powerpoint/2010/main" val="3054072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особа</a:t>
            </a:r>
            <a:br>
              <a:rPr lang="en-UA" dirty="0"/>
            </a:br>
            <a:r>
              <a:rPr lang="en-UA" sz="2000" dirty="0"/>
              <a:t>person</a:t>
            </a:r>
            <a:endParaRPr lang="uk-UA" sz="2000" dirty="0"/>
          </a:p>
        </p:txBody>
      </p:sp>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extLst>
              <p:ext uri="{D42A27DB-BD31-4B8C-83A1-F6EECF244321}">
                <p14:modId xmlns:p14="http://schemas.microsoft.com/office/powerpoint/2010/main" val="1025582481"/>
              </p:ext>
            </p:extLst>
          </p:nvPr>
        </p:nvGraphicFramePr>
        <p:xfrm>
          <a:off x="3485832" y="2085340"/>
          <a:ext cx="2172336" cy="37084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extLst>
                  <a:ext uri="{0D108BD9-81ED-4DB2-BD59-A6C34878D82A}">
                    <a16:rowId xmlns:a16="http://schemas.microsoft.com/office/drawing/2014/main" val="3912736403"/>
                  </a:ext>
                </a:extLst>
              </a:tr>
            </a:tbl>
          </a:graphicData>
        </a:graphic>
      </p:graphicFrame>
    </p:spTree>
    <p:extLst>
      <p:ext uri="{BB962C8B-B14F-4D97-AF65-F5344CB8AC3E}">
        <p14:creationId xmlns:p14="http://schemas.microsoft.com/office/powerpoint/2010/main" val="109463008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іменний клас</a:t>
            </a:r>
            <a:br>
              <a:rPr lang="en-UA" dirty="0"/>
            </a:br>
            <a:r>
              <a:rPr lang="en-UA" sz="2000" dirty="0"/>
              <a:t>noun class</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402886"/>
            <a:ext cx="7776864" cy="2052228"/>
          </a:xfrm>
        </p:spPr>
        <p:txBody>
          <a:bodyPr>
            <a:noAutofit/>
          </a:bodyPr>
          <a:lstStyle/>
          <a:p>
            <a:pPr marL="0" indent="0">
              <a:lnSpc>
                <a:spcPct val="114000"/>
              </a:lnSpc>
              <a:spcBef>
                <a:spcPts val="1200"/>
              </a:spcBef>
              <a:buNone/>
            </a:pPr>
            <a:r>
              <a:rPr lang="en-US" sz="2400" dirty="0" err="1"/>
              <a:t>Іменний</a:t>
            </a:r>
            <a:r>
              <a:rPr lang="en-US" sz="2400" dirty="0"/>
              <a:t> </a:t>
            </a:r>
            <a:r>
              <a:rPr lang="en-US" sz="2400" dirty="0" err="1"/>
              <a:t>клас</a:t>
            </a:r>
            <a:r>
              <a:rPr lang="en-US" sz="2400" dirty="0"/>
              <a:t> </a:t>
            </a:r>
            <a:r>
              <a:rPr lang="en-US" sz="2400" dirty="0" err="1"/>
              <a:t>об’єднує</a:t>
            </a:r>
            <a:r>
              <a:rPr lang="en-US" sz="2400" dirty="0"/>
              <a:t> </a:t>
            </a:r>
            <a:r>
              <a:rPr lang="en-US" sz="2400" dirty="0" err="1"/>
              <a:t>іменники</a:t>
            </a:r>
            <a:r>
              <a:rPr lang="en-US" sz="2400" dirty="0"/>
              <a:t>, </a:t>
            </a:r>
            <a:r>
              <a:rPr lang="en-US" sz="2400" dirty="0" err="1"/>
              <a:t>які</a:t>
            </a:r>
            <a:r>
              <a:rPr lang="en-US" sz="2400" dirty="0"/>
              <a:t>:</a:t>
            </a:r>
          </a:p>
          <a:p>
            <a:pPr>
              <a:lnSpc>
                <a:spcPct val="114000"/>
              </a:lnSpc>
              <a:spcBef>
                <a:spcPts val="1200"/>
              </a:spcBef>
            </a:pPr>
            <a:r>
              <a:rPr lang="en-US" sz="2400" dirty="0" err="1"/>
              <a:t>вимагають</a:t>
            </a:r>
            <a:r>
              <a:rPr lang="en-US" sz="2400" dirty="0"/>
              <a:t> </a:t>
            </a:r>
            <a:r>
              <a:rPr lang="en-US" sz="2400" dirty="0" err="1"/>
              <a:t>однакових</a:t>
            </a:r>
            <a:r>
              <a:rPr lang="en-US" sz="2400" dirty="0"/>
              <a:t> </a:t>
            </a:r>
            <a:r>
              <a:rPr lang="en-US" sz="2400" dirty="0" err="1"/>
              <a:t>афіксів</a:t>
            </a:r>
            <a:r>
              <a:rPr lang="en-US" sz="2400" dirty="0"/>
              <a:t> </a:t>
            </a:r>
            <a:r>
              <a:rPr lang="en-US" sz="2400" dirty="0" err="1"/>
              <a:t>у</a:t>
            </a:r>
            <a:r>
              <a:rPr lang="en-US" sz="2400" dirty="0"/>
              <a:t> </a:t>
            </a:r>
            <a:r>
              <a:rPr lang="en-US" sz="2400" dirty="0" err="1"/>
              <a:t>пов’язаних</a:t>
            </a:r>
            <a:r>
              <a:rPr lang="en-US" sz="2400" dirty="0"/>
              <a:t> </a:t>
            </a:r>
            <a:r>
              <a:rPr lang="en-US" sz="2400" dirty="0" err="1"/>
              <a:t>прикметників</a:t>
            </a:r>
            <a:r>
              <a:rPr lang="en-US" sz="2400" dirty="0"/>
              <a:t> </a:t>
            </a:r>
            <a:r>
              <a:rPr lang="en-US" sz="2400" dirty="0" err="1"/>
              <a:t>і</a:t>
            </a:r>
            <a:r>
              <a:rPr lang="en-US" sz="2400" dirty="0"/>
              <a:t> </a:t>
            </a:r>
            <a:r>
              <a:rPr lang="en-US" sz="2400" dirty="0" err="1"/>
              <a:t>дієслів</a:t>
            </a:r>
            <a:r>
              <a:rPr lang="en-US" sz="2400" dirty="0"/>
              <a:t>;</a:t>
            </a:r>
          </a:p>
          <a:p>
            <a:pPr>
              <a:lnSpc>
                <a:spcPct val="114000"/>
              </a:lnSpc>
              <a:spcBef>
                <a:spcPts val="1200"/>
              </a:spcBef>
            </a:pPr>
            <a:r>
              <a:rPr lang="en-US" sz="2400" dirty="0" err="1">
                <a:solidFill>
                  <a:schemeClr val="accent2"/>
                </a:solidFill>
              </a:rPr>
              <a:t>або</a:t>
            </a:r>
            <a:r>
              <a:rPr lang="en-US" sz="2400" dirty="0">
                <a:solidFill>
                  <a:schemeClr val="accent2"/>
                </a:solidFill>
              </a:rPr>
              <a:t> </a:t>
            </a:r>
            <a:r>
              <a:rPr lang="en-US" sz="2400" dirty="0" err="1">
                <a:solidFill>
                  <a:schemeClr val="accent2"/>
                </a:solidFill>
              </a:rPr>
              <a:t>однакових</a:t>
            </a:r>
            <a:r>
              <a:rPr lang="en-US" sz="2400" dirty="0">
                <a:solidFill>
                  <a:schemeClr val="accent2"/>
                </a:solidFill>
              </a:rPr>
              <a:t> </a:t>
            </a:r>
            <a:r>
              <a:rPr lang="en-US" sz="2400" dirty="0" err="1">
                <a:solidFill>
                  <a:schemeClr val="accent2"/>
                </a:solidFill>
              </a:rPr>
              <a:t>займенників</a:t>
            </a:r>
            <a:r>
              <a:rPr lang="en-US" sz="2400" dirty="0">
                <a:solidFill>
                  <a:schemeClr val="accent2"/>
                </a:solidFill>
              </a:rPr>
              <a:t> </a:t>
            </a:r>
            <a:r>
              <a:rPr lang="en-US" sz="2400" dirty="0" err="1">
                <a:solidFill>
                  <a:schemeClr val="accent2"/>
                </a:solidFill>
              </a:rPr>
              <a:t>чи</a:t>
            </a:r>
            <a:r>
              <a:rPr lang="en-US" sz="2400" dirty="0">
                <a:solidFill>
                  <a:schemeClr val="accent2"/>
                </a:solidFill>
              </a:rPr>
              <a:t> </a:t>
            </a:r>
            <a:r>
              <a:rPr lang="en-US" sz="2400" dirty="0" err="1">
                <a:solidFill>
                  <a:schemeClr val="accent2"/>
                </a:solidFill>
              </a:rPr>
              <a:t>службових</a:t>
            </a:r>
            <a:r>
              <a:rPr lang="en-US" sz="2400" dirty="0">
                <a:solidFill>
                  <a:schemeClr val="accent2"/>
                </a:solidFill>
              </a:rPr>
              <a:t> </a:t>
            </a:r>
            <a:r>
              <a:rPr lang="en-US" sz="2400" dirty="0" err="1">
                <a:solidFill>
                  <a:schemeClr val="accent2"/>
                </a:solidFill>
              </a:rPr>
              <a:t>слів</a:t>
            </a:r>
            <a:r>
              <a:rPr lang="en-US" sz="2400" dirty="0">
                <a:solidFill>
                  <a:schemeClr val="accent2"/>
                </a:solidFill>
              </a:rPr>
              <a:t>.</a:t>
            </a:r>
            <a:endParaRPr lang="uk-UA" sz="2400" dirty="0">
              <a:solidFill>
                <a:schemeClr val="accent2"/>
              </a:solidFill>
            </a:endParaRPr>
          </a:p>
        </p:txBody>
      </p:sp>
    </p:spTree>
    <p:extLst>
      <p:ext uri="{BB962C8B-B14F-4D97-AF65-F5344CB8AC3E}">
        <p14:creationId xmlns:p14="http://schemas.microsoft.com/office/powerpoint/2010/main" val="275513288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Іменні класи: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1562639175"/>
              </p:ext>
            </p:extLst>
          </p:nvPr>
        </p:nvGraphicFramePr>
        <p:xfrm>
          <a:off x="3101531" y="2454880"/>
          <a:ext cx="2940939" cy="37084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959953563"/>
                    </a:ext>
                  </a:extLst>
                </a:gridCol>
                <a:gridCol w="1513459">
                  <a:extLst>
                    <a:ext uri="{9D8B030D-6E8A-4147-A177-3AD203B41FA5}">
                      <a16:colId xmlns:a16="http://schemas.microsoft.com/office/drawing/2014/main" val="1943576747"/>
                    </a:ext>
                  </a:extLst>
                </a:gridCol>
              </a:tblGrid>
              <a:tr h="370840">
                <a:tc>
                  <a:txBody>
                    <a:bodyPr/>
                    <a:lstStyle/>
                    <a:p>
                      <a:pPr algn="ctr"/>
                      <a:r>
                        <a:rPr lang="en-UA" dirty="0"/>
                        <a:t>Значення</a:t>
                      </a:r>
                    </a:p>
                  </a:txBody>
                  <a:tcPr anchor="ctr"/>
                </a:tc>
                <a:tc>
                  <a:txBody>
                    <a:bodyPr/>
                    <a:lstStyle/>
                    <a:p>
                      <a:pPr algn="ctr"/>
                      <a:r>
                        <a:rPr lang="en-UA" dirty="0"/>
                        <a:t>Префікс</a:t>
                      </a:r>
                    </a:p>
                  </a:txBody>
                  <a:tcPr anchor="ctr"/>
                </a:tc>
                <a:extLst>
                  <a:ext uri="{0D108BD9-81ED-4DB2-BD59-A6C34878D82A}">
                    <a16:rowId xmlns:a16="http://schemas.microsoft.com/office/drawing/2014/main" val="3912736403"/>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Суахілі</a:t>
            </a:r>
            <a:r>
              <a:rPr lang="en-US" sz="2400" i="1" dirty="0"/>
              <a:t> (Swahili; </a:t>
            </a:r>
            <a:r>
              <a:rPr lang="en-US" sz="2400" i="1" dirty="0" err="1"/>
              <a:t>нігеро-конголезька</a:t>
            </a:r>
            <a:r>
              <a:rPr lang="en-US" sz="2400" i="1" dirty="0"/>
              <a:t>, </a:t>
            </a:r>
            <a:r>
              <a:rPr lang="en-US" sz="2400" i="1" dirty="0" err="1"/>
              <a:t>Центральна</a:t>
            </a:r>
            <a:r>
              <a:rPr lang="en-US" sz="2400" i="1" dirty="0"/>
              <a:t> </a:t>
            </a:r>
            <a:r>
              <a:rPr lang="en-US" sz="2400" i="1" dirty="0" err="1"/>
              <a:t>Африка</a:t>
            </a:r>
            <a:r>
              <a:rPr lang="en-US" sz="2400" i="1" dirty="0"/>
              <a:t>):</a:t>
            </a:r>
          </a:p>
        </p:txBody>
      </p:sp>
    </p:spTree>
    <p:extLst>
      <p:ext uri="{BB962C8B-B14F-4D97-AF65-F5344CB8AC3E}">
        <p14:creationId xmlns:p14="http://schemas.microsoft.com/office/powerpoint/2010/main" val="25619195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Іменні класи: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nvGraphicFramePr>
        <p:xfrm>
          <a:off x="3101531" y="2454880"/>
          <a:ext cx="2940939" cy="74168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959953563"/>
                    </a:ext>
                  </a:extLst>
                </a:gridCol>
                <a:gridCol w="1513459">
                  <a:extLst>
                    <a:ext uri="{9D8B030D-6E8A-4147-A177-3AD203B41FA5}">
                      <a16:colId xmlns:a16="http://schemas.microsoft.com/office/drawing/2014/main" val="1943576747"/>
                    </a:ext>
                  </a:extLst>
                </a:gridCol>
              </a:tblGrid>
              <a:tr h="370840">
                <a:tc>
                  <a:txBody>
                    <a:bodyPr/>
                    <a:lstStyle/>
                    <a:p>
                      <a:pPr algn="ctr"/>
                      <a:r>
                        <a:rPr lang="en-UA" dirty="0"/>
                        <a:t>Значення</a:t>
                      </a:r>
                    </a:p>
                  </a:txBody>
                  <a:tcPr anchor="ctr"/>
                </a:tc>
                <a:tc>
                  <a:txBody>
                    <a:bodyPr/>
                    <a:lstStyle/>
                    <a:p>
                      <a:pPr algn="ctr"/>
                      <a:r>
                        <a:rPr lang="en-UA" dirty="0"/>
                        <a:t>Префікс</a:t>
                      </a:r>
                    </a:p>
                  </a:txBody>
                  <a:tcPr anchor="ctr"/>
                </a:tc>
                <a:extLst>
                  <a:ext uri="{0D108BD9-81ED-4DB2-BD59-A6C34878D82A}">
                    <a16:rowId xmlns:a16="http://schemas.microsoft.com/office/drawing/2014/main" val="3912736403"/>
                  </a:ext>
                </a:extLst>
              </a:tr>
              <a:tr h="370840">
                <a:tc>
                  <a:txBody>
                    <a:bodyPr/>
                    <a:lstStyle/>
                    <a:p>
                      <a:pPr algn="l"/>
                      <a:r>
                        <a:rPr lang="en-UA" dirty="0"/>
                        <a:t>люди</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669374261"/>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Суахілі</a:t>
            </a:r>
            <a:r>
              <a:rPr lang="en-US" sz="2400" i="1" dirty="0"/>
              <a:t> (Swahili; </a:t>
            </a:r>
            <a:r>
              <a:rPr lang="en-US" sz="2400" i="1" dirty="0" err="1"/>
              <a:t>нігеро-конголезька</a:t>
            </a:r>
            <a:r>
              <a:rPr lang="en-US" sz="2400" i="1" dirty="0"/>
              <a:t>, </a:t>
            </a:r>
            <a:r>
              <a:rPr lang="en-US" sz="2400" i="1" dirty="0" err="1"/>
              <a:t>Центральна</a:t>
            </a:r>
            <a:r>
              <a:rPr lang="en-US" sz="2400" i="1" dirty="0"/>
              <a:t> </a:t>
            </a:r>
            <a:r>
              <a:rPr lang="en-US" sz="2400" i="1" dirty="0" err="1"/>
              <a:t>Африка</a:t>
            </a:r>
            <a:r>
              <a:rPr lang="en-US" sz="2400" i="1" dirty="0"/>
              <a:t>):</a:t>
            </a:r>
          </a:p>
        </p:txBody>
      </p:sp>
    </p:spTree>
    <p:extLst>
      <p:ext uri="{BB962C8B-B14F-4D97-AF65-F5344CB8AC3E}">
        <p14:creationId xmlns:p14="http://schemas.microsoft.com/office/powerpoint/2010/main" val="284414331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Іменні класи: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nvGraphicFramePr>
        <p:xfrm>
          <a:off x="3101531" y="2454880"/>
          <a:ext cx="2940939" cy="138176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959953563"/>
                    </a:ext>
                  </a:extLst>
                </a:gridCol>
                <a:gridCol w="1513459">
                  <a:extLst>
                    <a:ext uri="{9D8B030D-6E8A-4147-A177-3AD203B41FA5}">
                      <a16:colId xmlns:a16="http://schemas.microsoft.com/office/drawing/2014/main" val="1943576747"/>
                    </a:ext>
                  </a:extLst>
                </a:gridCol>
              </a:tblGrid>
              <a:tr h="370840">
                <a:tc>
                  <a:txBody>
                    <a:bodyPr/>
                    <a:lstStyle/>
                    <a:p>
                      <a:pPr algn="ctr"/>
                      <a:r>
                        <a:rPr lang="en-UA" dirty="0"/>
                        <a:t>Значення</a:t>
                      </a:r>
                    </a:p>
                  </a:txBody>
                  <a:tcPr anchor="ctr"/>
                </a:tc>
                <a:tc>
                  <a:txBody>
                    <a:bodyPr/>
                    <a:lstStyle/>
                    <a:p>
                      <a:pPr algn="ctr"/>
                      <a:r>
                        <a:rPr lang="en-UA" dirty="0"/>
                        <a:t>Префікс</a:t>
                      </a:r>
                    </a:p>
                  </a:txBody>
                  <a:tcPr anchor="ctr"/>
                </a:tc>
                <a:extLst>
                  <a:ext uri="{0D108BD9-81ED-4DB2-BD59-A6C34878D82A}">
                    <a16:rowId xmlns:a16="http://schemas.microsoft.com/office/drawing/2014/main" val="3912736403"/>
                  </a:ext>
                </a:extLst>
              </a:tr>
              <a:tr h="370840">
                <a:tc>
                  <a:txBody>
                    <a:bodyPr/>
                    <a:lstStyle/>
                    <a:p>
                      <a:pPr algn="l"/>
                      <a:r>
                        <a:rPr lang="en-UA" dirty="0"/>
                        <a:t>люди</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рослини,</a:t>
                      </a:r>
                    </a:p>
                    <a:p>
                      <a:pPr algn="l"/>
                      <a:r>
                        <a:rPr lang="en-UA" dirty="0"/>
                        <a:t>частини тіла</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2359912626"/>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Суахілі</a:t>
            </a:r>
            <a:r>
              <a:rPr lang="en-US" sz="2400" i="1" dirty="0"/>
              <a:t> (Swahili; </a:t>
            </a:r>
            <a:r>
              <a:rPr lang="en-US" sz="2400" i="1" dirty="0" err="1"/>
              <a:t>нігеро-конголезька</a:t>
            </a:r>
            <a:r>
              <a:rPr lang="en-US" sz="2400" i="1" dirty="0"/>
              <a:t>, </a:t>
            </a:r>
            <a:r>
              <a:rPr lang="en-US" sz="2400" i="1" dirty="0" err="1"/>
              <a:t>Центральна</a:t>
            </a:r>
            <a:r>
              <a:rPr lang="en-US" sz="2400" i="1" dirty="0"/>
              <a:t> </a:t>
            </a:r>
            <a:r>
              <a:rPr lang="en-US" sz="2400" i="1" dirty="0" err="1"/>
              <a:t>Африка</a:t>
            </a:r>
            <a:r>
              <a:rPr lang="en-US" sz="2400" i="1" dirty="0"/>
              <a:t>):</a:t>
            </a:r>
          </a:p>
        </p:txBody>
      </p:sp>
    </p:spTree>
    <p:extLst>
      <p:ext uri="{BB962C8B-B14F-4D97-AF65-F5344CB8AC3E}">
        <p14:creationId xmlns:p14="http://schemas.microsoft.com/office/powerpoint/2010/main" val="9996874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Іменні класи: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nvGraphicFramePr>
        <p:xfrm>
          <a:off x="3101531" y="2454880"/>
          <a:ext cx="2940939" cy="202184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959953563"/>
                    </a:ext>
                  </a:extLst>
                </a:gridCol>
                <a:gridCol w="1513459">
                  <a:extLst>
                    <a:ext uri="{9D8B030D-6E8A-4147-A177-3AD203B41FA5}">
                      <a16:colId xmlns:a16="http://schemas.microsoft.com/office/drawing/2014/main" val="1943576747"/>
                    </a:ext>
                  </a:extLst>
                </a:gridCol>
              </a:tblGrid>
              <a:tr h="370840">
                <a:tc>
                  <a:txBody>
                    <a:bodyPr/>
                    <a:lstStyle/>
                    <a:p>
                      <a:pPr algn="ctr"/>
                      <a:r>
                        <a:rPr lang="en-UA" dirty="0"/>
                        <a:t>Значення</a:t>
                      </a:r>
                    </a:p>
                  </a:txBody>
                  <a:tcPr anchor="ctr"/>
                </a:tc>
                <a:tc>
                  <a:txBody>
                    <a:bodyPr/>
                    <a:lstStyle/>
                    <a:p>
                      <a:pPr algn="ctr"/>
                      <a:r>
                        <a:rPr lang="en-UA" dirty="0"/>
                        <a:t>Префікс</a:t>
                      </a:r>
                    </a:p>
                  </a:txBody>
                  <a:tcPr anchor="ctr"/>
                </a:tc>
                <a:extLst>
                  <a:ext uri="{0D108BD9-81ED-4DB2-BD59-A6C34878D82A}">
                    <a16:rowId xmlns:a16="http://schemas.microsoft.com/office/drawing/2014/main" val="3912736403"/>
                  </a:ext>
                </a:extLst>
              </a:tr>
              <a:tr h="370840">
                <a:tc>
                  <a:txBody>
                    <a:bodyPr/>
                    <a:lstStyle/>
                    <a:p>
                      <a:pPr algn="l"/>
                      <a:r>
                        <a:rPr lang="en-UA" dirty="0"/>
                        <a:t>люди</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рослини,</a:t>
                      </a:r>
                    </a:p>
                    <a:p>
                      <a:pPr algn="l"/>
                      <a:r>
                        <a:rPr lang="en-UA" dirty="0"/>
                        <a:t>частини тіла</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фрукти,</a:t>
                      </a:r>
                    </a:p>
                    <a:p>
                      <a:pPr algn="l"/>
                      <a:r>
                        <a:rPr lang="en-UA" b="0" dirty="0"/>
                        <a:t>округлі речі</a:t>
                      </a:r>
                    </a:p>
                  </a:txBody>
                  <a:tcPr anchor="ctr"/>
                </a:tc>
                <a:tc>
                  <a:txBody>
                    <a:bodyPr/>
                    <a:lstStyle/>
                    <a:p>
                      <a:pPr algn="l"/>
                      <a:r>
                        <a:rPr lang="en-GB" b="0" dirty="0"/>
                        <a:t>ji-, j-, </a:t>
                      </a:r>
                      <a:r>
                        <a:rPr lang="en-GB" b="0" dirty="0" err="1"/>
                        <a:t>Ø</a:t>
                      </a:r>
                      <a:r>
                        <a:rPr lang="en-GB" b="0" dirty="0"/>
                        <a:t>-</a:t>
                      </a:r>
                      <a:endParaRPr lang="en-UA" b="0" dirty="0"/>
                    </a:p>
                  </a:txBody>
                  <a:tcPr anchor="ctr"/>
                </a:tc>
                <a:extLst>
                  <a:ext uri="{0D108BD9-81ED-4DB2-BD59-A6C34878D82A}">
                    <a16:rowId xmlns:a16="http://schemas.microsoft.com/office/drawing/2014/main" val="553899012"/>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Суахілі</a:t>
            </a:r>
            <a:r>
              <a:rPr lang="en-US" sz="2400" i="1" dirty="0"/>
              <a:t> (Swahili; </a:t>
            </a:r>
            <a:r>
              <a:rPr lang="en-US" sz="2400" i="1" dirty="0" err="1"/>
              <a:t>нігеро-конголезька</a:t>
            </a:r>
            <a:r>
              <a:rPr lang="en-US" sz="2400" i="1" dirty="0"/>
              <a:t>, </a:t>
            </a:r>
            <a:r>
              <a:rPr lang="en-US" sz="2400" i="1" dirty="0" err="1"/>
              <a:t>Центральна</a:t>
            </a:r>
            <a:r>
              <a:rPr lang="en-US" sz="2400" i="1" dirty="0"/>
              <a:t> </a:t>
            </a:r>
            <a:r>
              <a:rPr lang="en-US" sz="2400" i="1" dirty="0" err="1"/>
              <a:t>Африка</a:t>
            </a:r>
            <a:r>
              <a:rPr lang="en-US" sz="2400" i="1" dirty="0"/>
              <a:t>):</a:t>
            </a:r>
          </a:p>
        </p:txBody>
      </p:sp>
    </p:spTree>
    <p:extLst>
      <p:ext uri="{BB962C8B-B14F-4D97-AF65-F5344CB8AC3E}">
        <p14:creationId xmlns:p14="http://schemas.microsoft.com/office/powerpoint/2010/main" val="266259853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Іменні класи: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nvGraphicFramePr>
        <p:xfrm>
          <a:off x="3101531" y="2454880"/>
          <a:ext cx="2940939" cy="239268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959953563"/>
                    </a:ext>
                  </a:extLst>
                </a:gridCol>
                <a:gridCol w="1513459">
                  <a:extLst>
                    <a:ext uri="{9D8B030D-6E8A-4147-A177-3AD203B41FA5}">
                      <a16:colId xmlns:a16="http://schemas.microsoft.com/office/drawing/2014/main" val="1943576747"/>
                    </a:ext>
                  </a:extLst>
                </a:gridCol>
              </a:tblGrid>
              <a:tr h="370840">
                <a:tc>
                  <a:txBody>
                    <a:bodyPr/>
                    <a:lstStyle/>
                    <a:p>
                      <a:pPr algn="ctr"/>
                      <a:r>
                        <a:rPr lang="en-UA" dirty="0"/>
                        <a:t>Значення</a:t>
                      </a:r>
                    </a:p>
                  </a:txBody>
                  <a:tcPr anchor="ctr"/>
                </a:tc>
                <a:tc>
                  <a:txBody>
                    <a:bodyPr/>
                    <a:lstStyle/>
                    <a:p>
                      <a:pPr algn="ctr"/>
                      <a:r>
                        <a:rPr lang="en-UA" dirty="0"/>
                        <a:t>Префікс</a:t>
                      </a:r>
                    </a:p>
                  </a:txBody>
                  <a:tcPr anchor="ctr"/>
                </a:tc>
                <a:extLst>
                  <a:ext uri="{0D108BD9-81ED-4DB2-BD59-A6C34878D82A}">
                    <a16:rowId xmlns:a16="http://schemas.microsoft.com/office/drawing/2014/main" val="3912736403"/>
                  </a:ext>
                </a:extLst>
              </a:tr>
              <a:tr h="370840">
                <a:tc>
                  <a:txBody>
                    <a:bodyPr/>
                    <a:lstStyle/>
                    <a:p>
                      <a:pPr algn="l"/>
                      <a:r>
                        <a:rPr lang="en-UA" dirty="0"/>
                        <a:t>люди</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рослини,</a:t>
                      </a:r>
                    </a:p>
                    <a:p>
                      <a:pPr algn="l"/>
                      <a:r>
                        <a:rPr lang="en-UA" dirty="0"/>
                        <a:t>частини тіла</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фрукти,</a:t>
                      </a:r>
                    </a:p>
                    <a:p>
                      <a:pPr algn="l"/>
                      <a:r>
                        <a:rPr lang="en-UA" b="0" dirty="0"/>
                        <a:t>округлі речі</a:t>
                      </a:r>
                    </a:p>
                  </a:txBody>
                  <a:tcPr anchor="ctr"/>
                </a:tc>
                <a:tc>
                  <a:txBody>
                    <a:bodyPr/>
                    <a:lstStyle/>
                    <a:p>
                      <a:pPr algn="l"/>
                      <a:r>
                        <a:rPr lang="en-GB" b="0" dirty="0"/>
                        <a:t>ji-, j-, </a:t>
                      </a:r>
                      <a:r>
                        <a:rPr lang="en-GB" b="0" dirty="0" err="1"/>
                        <a:t>Ø</a:t>
                      </a:r>
                      <a:r>
                        <a:rPr lang="en-GB" b="0" dirty="0"/>
                        <a:t>-</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артефакти</a:t>
                      </a:r>
                    </a:p>
                  </a:txBody>
                  <a:tcPr anchor="ctr"/>
                </a:tc>
                <a:tc>
                  <a:txBody>
                    <a:bodyPr/>
                    <a:lstStyle/>
                    <a:p>
                      <a:pPr algn="l"/>
                      <a:r>
                        <a:rPr lang="en-GB" dirty="0"/>
                        <a:t>ki-, </a:t>
                      </a:r>
                      <a:r>
                        <a:rPr lang="en-GB" dirty="0" err="1"/>
                        <a:t>ch</a:t>
                      </a:r>
                      <a:r>
                        <a:rPr lang="en-GB" dirty="0"/>
                        <a:t>-</a:t>
                      </a:r>
                      <a:endParaRPr lang="en-UA" dirty="0"/>
                    </a:p>
                  </a:txBody>
                  <a:tcPr anchor="ctr"/>
                </a:tc>
                <a:extLst>
                  <a:ext uri="{0D108BD9-81ED-4DB2-BD59-A6C34878D82A}">
                    <a16:rowId xmlns:a16="http://schemas.microsoft.com/office/drawing/2014/main" val="2384999647"/>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Суахілі</a:t>
            </a:r>
            <a:r>
              <a:rPr lang="en-US" sz="2400" i="1" dirty="0"/>
              <a:t> (Swahili; </a:t>
            </a:r>
            <a:r>
              <a:rPr lang="en-US" sz="2400" i="1" dirty="0" err="1"/>
              <a:t>нігеро-конголезька</a:t>
            </a:r>
            <a:r>
              <a:rPr lang="en-US" sz="2400" i="1" dirty="0"/>
              <a:t>, </a:t>
            </a:r>
            <a:r>
              <a:rPr lang="en-US" sz="2400" i="1" dirty="0" err="1"/>
              <a:t>Центральна</a:t>
            </a:r>
            <a:r>
              <a:rPr lang="en-US" sz="2400" i="1" dirty="0"/>
              <a:t> </a:t>
            </a:r>
            <a:r>
              <a:rPr lang="en-US" sz="2400" i="1" dirty="0" err="1"/>
              <a:t>Африка</a:t>
            </a:r>
            <a:r>
              <a:rPr lang="en-US" sz="2400" i="1" dirty="0"/>
              <a:t>):</a:t>
            </a:r>
          </a:p>
        </p:txBody>
      </p:sp>
    </p:spTree>
    <p:extLst>
      <p:ext uri="{BB962C8B-B14F-4D97-AF65-F5344CB8AC3E}">
        <p14:creationId xmlns:p14="http://schemas.microsoft.com/office/powerpoint/2010/main" val="155608646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Іменні класи: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nvGraphicFramePr>
        <p:xfrm>
          <a:off x="3101531" y="2454880"/>
          <a:ext cx="2940939" cy="276352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959953563"/>
                    </a:ext>
                  </a:extLst>
                </a:gridCol>
                <a:gridCol w="1513459">
                  <a:extLst>
                    <a:ext uri="{9D8B030D-6E8A-4147-A177-3AD203B41FA5}">
                      <a16:colId xmlns:a16="http://schemas.microsoft.com/office/drawing/2014/main" val="1943576747"/>
                    </a:ext>
                  </a:extLst>
                </a:gridCol>
              </a:tblGrid>
              <a:tr h="370840">
                <a:tc>
                  <a:txBody>
                    <a:bodyPr/>
                    <a:lstStyle/>
                    <a:p>
                      <a:pPr algn="ctr"/>
                      <a:r>
                        <a:rPr lang="en-UA" dirty="0"/>
                        <a:t>Значення</a:t>
                      </a:r>
                    </a:p>
                  </a:txBody>
                  <a:tcPr anchor="ctr"/>
                </a:tc>
                <a:tc>
                  <a:txBody>
                    <a:bodyPr/>
                    <a:lstStyle/>
                    <a:p>
                      <a:pPr algn="ctr"/>
                      <a:r>
                        <a:rPr lang="en-UA" dirty="0"/>
                        <a:t>Префікс</a:t>
                      </a:r>
                    </a:p>
                  </a:txBody>
                  <a:tcPr anchor="ctr"/>
                </a:tc>
                <a:extLst>
                  <a:ext uri="{0D108BD9-81ED-4DB2-BD59-A6C34878D82A}">
                    <a16:rowId xmlns:a16="http://schemas.microsoft.com/office/drawing/2014/main" val="3912736403"/>
                  </a:ext>
                </a:extLst>
              </a:tr>
              <a:tr h="370840">
                <a:tc>
                  <a:txBody>
                    <a:bodyPr/>
                    <a:lstStyle/>
                    <a:p>
                      <a:pPr algn="l"/>
                      <a:r>
                        <a:rPr lang="en-UA" dirty="0"/>
                        <a:t>люди</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рослини,</a:t>
                      </a:r>
                    </a:p>
                    <a:p>
                      <a:pPr algn="l"/>
                      <a:r>
                        <a:rPr lang="en-UA" dirty="0"/>
                        <a:t>частини тіла</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фрукти,</a:t>
                      </a:r>
                    </a:p>
                    <a:p>
                      <a:pPr algn="l"/>
                      <a:r>
                        <a:rPr lang="en-UA" b="0" dirty="0"/>
                        <a:t>округлі речі</a:t>
                      </a:r>
                    </a:p>
                  </a:txBody>
                  <a:tcPr anchor="ctr"/>
                </a:tc>
                <a:tc>
                  <a:txBody>
                    <a:bodyPr/>
                    <a:lstStyle/>
                    <a:p>
                      <a:pPr algn="l"/>
                      <a:r>
                        <a:rPr lang="en-GB" b="0" dirty="0"/>
                        <a:t>ji-, j-, </a:t>
                      </a:r>
                      <a:r>
                        <a:rPr lang="en-GB" b="0" dirty="0" err="1"/>
                        <a:t>Ø</a:t>
                      </a:r>
                      <a:r>
                        <a:rPr lang="en-GB" b="0" dirty="0"/>
                        <a:t>-</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артефакти</a:t>
                      </a:r>
                    </a:p>
                  </a:txBody>
                  <a:tcPr anchor="ctr"/>
                </a:tc>
                <a:tc>
                  <a:txBody>
                    <a:bodyPr/>
                    <a:lstStyle/>
                    <a:p>
                      <a:pPr algn="l"/>
                      <a:r>
                        <a:rPr lang="en-GB" dirty="0"/>
                        <a:t>ki-, </a:t>
                      </a:r>
                      <a:r>
                        <a:rPr lang="en-GB" dirty="0" err="1"/>
                        <a:t>ch</a:t>
                      </a:r>
                      <a:r>
                        <a:rPr lang="en-GB" dirty="0"/>
                        <a:t>-</a:t>
                      </a:r>
                      <a:endParaRPr lang="en-UA" dirty="0"/>
                    </a:p>
                  </a:txBody>
                  <a:tcPr anchor="ctr"/>
                </a:tc>
                <a:extLst>
                  <a:ext uri="{0D108BD9-81ED-4DB2-BD59-A6C34878D82A}">
                    <a16:rowId xmlns:a16="http://schemas.microsoft.com/office/drawing/2014/main" val="2384999647"/>
                  </a:ext>
                </a:extLst>
              </a:tr>
              <a:tr h="370840">
                <a:tc>
                  <a:txBody>
                    <a:bodyPr/>
                    <a:lstStyle/>
                    <a:p>
                      <a:pPr algn="l"/>
                      <a:r>
                        <a:rPr lang="en-UA" b="0" i="0" dirty="0"/>
                        <a:t>тварини</a:t>
                      </a:r>
                    </a:p>
                  </a:txBody>
                  <a:tcPr anchor="ctr"/>
                </a:tc>
                <a:tc>
                  <a:txBody>
                    <a:bodyPr/>
                    <a:lstStyle/>
                    <a:p>
                      <a:pPr algn="l"/>
                      <a:r>
                        <a:rPr lang="en-GB" b="0" dirty="0"/>
                        <a:t>n-, </a:t>
                      </a:r>
                      <a:r>
                        <a:rPr lang="en-GB" b="0" dirty="0" err="1"/>
                        <a:t>ny</a:t>
                      </a:r>
                      <a:r>
                        <a:rPr lang="en-GB" b="0" dirty="0"/>
                        <a:t>-, m-, </a:t>
                      </a:r>
                      <a:r>
                        <a:rPr lang="en-GB" b="0" dirty="0" err="1"/>
                        <a:t>Ø</a:t>
                      </a:r>
                      <a:r>
                        <a:rPr lang="en-GB" b="0" dirty="0"/>
                        <a:t>-</a:t>
                      </a:r>
                      <a:endParaRPr lang="en-UA" b="0" dirty="0"/>
                    </a:p>
                  </a:txBody>
                  <a:tcPr anchor="ctr"/>
                </a:tc>
                <a:extLst>
                  <a:ext uri="{0D108BD9-81ED-4DB2-BD59-A6C34878D82A}">
                    <a16:rowId xmlns:a16="http://schemas.microsoft.com/office/drawing/2014/main" val="4025770642"/>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Суахілі</a:t>
            </a:r>
            <a:r>
              <a:rPr lang="en-US" sz="2400" i="1" dirty="0"/>
              <a:t> (Swahili; </a:t>
            </a:r>
            <a:r>
              <a:rPr lang="en-US" sz="2400" i="1" dirty="0" err="1"/>
              <a:t>нігеро-конголезька</a:t>
            </a:r>
            <a:r>
              <a:rPr lang="en-US" sz="2400" i="1" dirty="0"/>
              <a:t>, </a:t>
            </a:r>
            <a:r>
              <a:rPr lang="en-US" sz="2400" i="1" dirty="0" err="1"/>
              <a:t>Центральна</a:t>
            </a:r>
            <a:r>
              <a:rPr lang="en-US" sz="2400" i="1" dirty="0"/>
              <a:t> </a:t>
            </a:r>
            <a:r>
              <a:rPr lang="en-US" sz="2400" i="1" dirty="0" err="1"/>
              <a:t>Африка</a:t>
            </a:r>
            <a:r>
              <a:rPr lang="en-US" sz="2400" i="1" dirty="0"/>
              <a:t>):</a:t>
            </a:r>
          </a:p>
        </p:txBody>
      </p:sp>
    </p:spTree>
    <p:extLst>
      <p:ext uri="{BB962C8B-B14F-4D97-AF65-F5344CB8AC3E}">
        <p14:creationId xmlns:p14="http://schemas.microsoft.com/office/powerpoint/2010/main" val="103703780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Іменні класи: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nvGraphicFramePr>
        <p:xfrm>
          <a:off x="3101531" y="2454880"/>
          <a:ext cx="2940939" cy="313436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959953563"/>
                    </a:ext>
                  </a:extLst>
                </a:gridCol>
                <a:gridCol w="1513459">
                  <a:extLst>
                    <a:ext uri="{9D8B030D-6E8A-4147-A177-3AD203B41FA5}">
                      <a16:colId xmlns:a16="http://schemas.microsoft.com/office/drawing/2014/main" val="1943576747"/>
                    </a:ext>
                  </a:extLst>
                </a:gridCol>
              </a:tblGrid>
              <a:tr h="370840">
                <a:tc>
                  <a:txBody>
                    <a:bodyPr/>
                    <a:lstStyle/>
                    <a:p>
                      <a:pPr algn="ctr"/>
                      <a:r>
                        <a:rPr lang="en-UA" dirty="0"/>
                        <a:t>Значення</a:t>
                      </a:r>
                    </a:p>
                  </a:txBody>
                  <a:tcPr anchor="ctr"/>
                </a:tc>
                <a:tc>
                  <a:txBody>
                    <a:bodyPr/>
                    <a:lstStyle/>
                    <a:p>
                      <a:pPr algn="ctr"/>
                      <a:r>
                        <a:rPr lang="en-UA" dirty="0"/>
                        <a:t>Префікс</a:t>
                      </a:r>
                    </a:p>
                  </a:txBody>
                  <a:tcPr anchor="ctr"/>
                </a:tc>
                <a:extLst>
                  <a:ext uri="{0D108BD9-81ED-4DB2-BD59-A6C34878D82A}">
                    <a16:rowId xmlns:a16="http://schemas.microsoft.com/office/drawing/2014/main" val="3912736403"/>
                  </a:ext>
                </a:extLst>
              </a:tr>
              <a:tr h="370840">
                <a:tc>
                  <a:txBody>
                    <a:bodyPr/>
                    <a:lstStyle/>
                    <a:p>
                      <a:pPr algn="l"/>
                      <a:r>
                        <a:rPr lang="en-UA" dirty="0"/>
                        <a:t>люди</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рослини,</a:t>
                      </a:r>
                    </a:p>
                    <a:p>
                      <a:pPr algn="l"/>
                      <a:r>
                        <a:rPr lang="en-UA" dirty="0"/>
                        <a:t>частини тіла</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фрукти,</a:t>
                      </a:r>
                    </a:p>
                    <a:p>
                      <a:pPr algn="l"/>
                      <a:r>
                        <a:rPr lang="en-UA" b="0" dirty="0"/>
                        <a:t>округлі речі</a:t>
                      </a:r>
                    </a:p>
                  </a:txBody>
                  <a:tcPr anchor="ctr"/>
                </a:tc>
                <a:tc>
                  <a:txBody>
                    <a:bodyPr/>
                    <a:lstStyle/>
                    <a:p>
                      <a:pPr algn="l"/>
                      <a:r>
                        <a:rPr lang="en-GB" b="0" dirty="0"/>
                        <a:t>ji-, j-, </a:t>
                      </a:r>
                      <a:r>
                        <a:rPr lang="en-GB" b="0" dirty="0" err="1"/>
                        <a:t>Ø</a:t>
                      </a:r>
                      <a:r>
                        <a:rPr lang="en-GB" b="0" dirty="0"/>
                        <a:t>-</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артефакти</a:t>
                      </a:r>
                    </a:p>
                  </a:txBody>
                  <a:tcPr anchor="ctr"/>
                </a:tc>
                <a:tc>
                  <a:txBody>
                    <a:bodyPr/>
                    <a:lstStyle/>
                    <a:p>
                      <a:pPr algn="l"/>
                      <a:r>
                        <a:rPr lang="en-GB" dirty="0"/>
                        <a:t>ki-, </a:t>
                      </a:r>
                      <a:r>
                        <a:rPr lang="en-GB" dirty="0" err="1"/>
                        <a:t>ch</a:t>
                      </a:r>
                      <a:r>
                        <a:rPr lang="en-GB" dirty="0"/>
                        <a:t>-</a:t>
                      </a:r>
                      <a:endParaRPr lang="en-UA" dirty="0"/>
                    </a:p>
                  </a:txBody>
                  <a:tcPr anchor="ctr"/>
                </a:tc>
                <a:extLst>
                  <a:ext uri="{0D108BD9-81ED-4DB2-BD59-A6C34878D82A}">
                    <a16:rowId xmlns:a16="http://schemas.microsoft.com/office/drawing/2014/main" val="2384999647"/>
                  </a:ext>
                </a:extLst>
              </a:tr>
              <a:tr h="370840">
                <a:tc>
                  <a:txBody>
                    <a:bodyPr/>
                    <a:lstStyle/>
                    <a:p>
                      <a:pPr algn="l"/>
                      <a:r>
                        <a:rPr lang="en-UA" b="0" i="0" dirty="0"/>
                        <a:t>тварини</a:t>
                      </a:r>
                    </a:p>
                  </a:txBody>
                  <a:tcPr anchor="ctr"/>
                </a:tc>
                <a:tc>
                  <a:txBody>
                    <a:bodyPr/>
                    <a:lstStyle/>
                    <a:p>
                      <a:pPr algn="l"/>
                      <a:r>
                        <a:rPr lang="en-GB" b="0" dirty="0"/>
                        <a:t>n-, </a:t>
                      </a:r>
                      <a:r>
                        <a:rPr lang="en-GB" b="0" dirty="0" err="1"/>
                        <a:t>ny</a:t>
                      </a:r>
                      <a:r>
                        <a:rPr lang="en-GB" b="0" dirty="0"/>
                        <a:t>-, m-, </a:t>
                      </a:r>
                      <a:r>
                        <a:rPr lang="en-GB" b="0" dirty="0" err="1"/>
                        <a:t>Ø</a:t>
                      </a:r>
                      <a:r>
                        <a:rPr lang="en-GB" b="0" dirty="0"/>
                        <a:t>-</a:t>
                      </a:r>
                      <a:endParaRPr lang="en-UA" b="0" dirty="0"/>
                    </a:p>
                  </a:txBody>
                  <a:tcPr anchor="ctr"/>
                </a:tc>
                <a:extLst>
                  <a:ext uri="{0D108BD9-81ED-4DB2-BD59-A6C34878D82A}">
                    <a16:rowId xmlns:a16="http://schemas.microsoft.com/office/drawing/2014/main" val="4025770642"/>
                  </a:ext>
                </a:extLst>
              </a:tr>
              <a:tr h="370840">
                <a:tc>
                  <a:txBody>
                    <a:bodyPr/>
                    <a:lstStyle/>
                    <a:p>
                      <a:pPr algn="l"/>
                      <a:r>
                        <a:rPr lang="en-UA" b="0" i="0" dirty="0"/>
                        <a:t>різне</a:t>
                      </a:r>
                    </a:p>
                  </a:txBody>
                  <a:tcPr anchor="ctr"/>
                </a:tc>
                <a:tc>
                  <a:txBody>
                    <a:bodyPr/>
                    <a:lstStyle/>
                    <a:p>
                      <a:pPr algn="l"/>
                      <a:r>
                        <a:rPr lang="en-GB" b="0" dirty="0"/>
                        <a:t>u-, w-, </a:t>
                      </a:r>
                      <a:r>
                        <a:rPr lang="en-GB" b="0" dirty="0" err="1"/>
                        <a:t>uw</a:t>
                      </a:r>
                      <a:r>
                        <a:rPr lang="en-GB" b="0" dirty="0"/>
                        <a:t>-</a:t>
                      </a:r>
                      <a:endParaRPr lang="en-UA" b="0" dirty="0"/>
                    </a:p>
                  </a:txBody>
                  <a:tcPr anchor="ctr"/>
                </a:tc>
                <a:extLst>
                  <a:ext uri="{0D108BD9-81ED-4DB2-BD59-A6C34878D82A}">
                    <a16:rowId xmlns:a16="http://schemas.microsoft.com/office/drawing/2014/main" val="2027863041"/>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Суахілі</a:t>
            </a:r>
            <a:r>
              <a:rPr lang="en-US" sz="2400" i="1" dirty="0"/>
              <a:t> (Swahili; </a:t>
            </a:r>
            <a:r>
              <a:rPr lang="en-US" sz="2400" i="1" dirty="0" err="1"/>
              <a:t>нігеро-конголезька</a:t>
            </a:r>
            <a:r>
              <a:rPr lang="en-US" sz="2400" i="1" dirty="0"/>
              <a:t>, </a:t>
            </a:r>
            <a:r>
              <a:rPr lang="en-US" sz="2400" i="1" dirty="0" err="1"/>
              <a:t>Центральна</a:t>
            </a:r>
            <a:r>
              <a:rPr lang="en-US" sz="2400" i="1" dirty="0"/>
              <a:t> </a:t>
            </a:r>
            <a:r>
              <a:rPr lang="en-US" sz="2400" i="1" dirty="0" err="1"/>
              <a:t>Африка</a:t>
            </a:r>
            <a:r>
              <a:rPr lang="en-US" sz="2400" i="1" dirty="0"/>
              <a:t>):</a:t>
            </a:r>
          </a:p>
        </p:txBody>
      </p:sp>
    </p:spTree>
    <p:extLst>
      <p:ext uri="{BB962C8B-B14F-4D97-AF65-F5344CB8AC3E}">
        <p14:creationId xmlns:p14="http://schemas.microsoft.com/office/powerpoint/2010/main" val="391993051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Іменні класи: приклад</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4344587" y="2303875"/>
            <a:ext cx="4320480" cy="2205245"/>
          </a:xfrm>
        </p:spPr>
        <p:txBody>
          <a:bodyPr>
            <a:noAutofit/>
          </a:bodyPr>
          <a:lstStyle/>
          <a:p>
            <a:pPr marL="0" indent="0">
              <a:lnSpc>
                <a:spcPct val="150000"/>
              </a:lnSpc>
              <a:buNone/>
            </a:pPr>
            <a:r>
              <a:rPr lang="en-GB" sz="2400" dirty="0" err="1">
                <a:solidFill>
                  <a:schemeClr val="accent2"/>
                </a:solidFill>
              </a:rPr>
              <a:t>Ki</a:t>
            </a:r>
            <a:r>
              <a:rPr lang="en-GB" sz="2400" dirty="0" err="1"/>
              <a:t>tabu</a:t>
            </a:r>
            <a:r>
              <a:rPr lang="en-GB" sz="2400" dirty="0"/>
              <a:t> </a:t>
            </a:r>
            <a:r>
              <a:rPr lang="en-GB" sz="2400" dirty="0" err="1">
                <a:solidFill>
                  <a:schemeClr val="accent2"/>
                </a:solidFill>
              </a:rPr>
              <a:t>ki</a:t>
            </a:r>
            <a:r>
              <a:rPr lang="en-GB" sz="2400" dirty="0" err="1"/>
              <a:t>kubwa</a:t>
            </a:r>
            <a:r>
              <a:rPr lang="en-GB" sz="2400" dirty="0"/>
              <a:t> </a:t>
            </a:r>
            <a:r>
              <a:rPr lang="en-GB" sz="2400" dirty="0" err="1">
                <a:solidFill>
                  <a:schemeClr val="accent2"/>
                </a:solidFill>
              </a:rPr>
              <a:t>ki</a:t>
            </a:r>
            <a:r>
              <a:rPr lang="en-GB" sz="2400" dirty="0" err="1"/>
              <a:t>naanguka</a:t>
            </a:r>
            <a:r>
              <a:rPr lang="en-GB" sz="2400" dirty="0"/>
              <a:t>.</a:t>
            </a:r>
            <a:endParaRPr lang="en-US" sz="2400" dirty="0">
              <a:solidFill>
                <a:schemeClr val="accent2"/>
              </a:solidFill>
            </a:endParaRPr>
          </a:p>
          <a:p>
            <a:pPr marL="0" indent="0">
              <a:spcBef>
                <a:spcPts val="0"/>
              </a:spcBef>
              <a:buNone/>
            </a:pPr>
            <a:r>
              <a:rPr lang="en-UA" sz="1400" dirty="0">
                <a:solidFill>
                  <a:schemeClr val="accent2"/>
                </a:solidFill>
              </a:rPr>
              <a:t>клас</a:t>
            </a:r>
            <a:r>
              <a:rPr lang="en-UA" sz="1400" dirty="0"/>
              <a:t>-книга  </a:t>
            </a:r>
            <a:r>
              <a:rPr lang="en-UA" sz="1400" dirty="0">
                <a:solidFill>
                  <a:schemeClr val="accent2"/>
                </a:solidFill>
              </a:rPr>
              <a:t>клас</a:t>
            </a:r>
            <a:r>
              <a:rPr lang="en-UA" sz="1400" dirty="0"/>
              <a:t>-великий  </a:t>
            </a:r>
            <a:r>
              <a:rPr lang="en-UA" sz="1400" dirty="0">
                <a:solidFill>
                  <a:schemeClr val="accent2"/>
                </a:solidFill>
              </a:rPr>
              <a:t>клас</a:t>
            </a:r>
            <a:r>
              <a:rPr lang="en-UA" sz="1400" dirty="0"/>
              <a:t>-падає</a:t>
            </a:r>
          </a:p>
          <a:p>
            <a:pPr marL="0" indent="0">
              <a:lnSpc>
                <a:spcPct val="150000"/>
              </a:lnSpc>
              <a:buNone/>
            </a:pPr>
            <a:r>
              <a:rPr lang="en-GB" sz="2400" dirty="0" err="1"/>
              <a:t>Велика</a:t>
            </a:r>
            <a:r>
              <a:rPr lang="en-GB" sz="2400" dirty="0"/>
              <a:t> </a:t>
            </a:r>
            <a:r>
              <a:rPr lang="en-GB" sz="2400" dirty="0" err="1"/>
              <a:t>книга</a:t>
            </a:r>
            <a:r>
              <a:rPr lang="en-GB" sz="2400" dirty="0"/>
              <a:t> </a:t>
            </a:r>
            <a:r>
              <a:rPr lang="en-GB" sz="2400" dirty="0" err="1"/>
              <a:t>падає</a:t>
            </a:r>
            <a:r>
              <a:rPr lang="en-GB" sz="2400" dirty="0"/>
              <a:t>.</a:t>
            </a:r>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nvGraphicFramePr>
        <p:xfrm>
          <a:off x="899592" y="2454880"/>
          <a:ext cx="2940939" cy="313436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959953563"/>
                    </a:ext>
                  </a:extLst>
                </a:gridCol>
                <a:gridCol w="1513459">
                  <a:extLst>
                    <a:ext uri="{9D8B030D-6E8A-4147-A177-3AD203B41FA5}">
                      <a16:colId xmlns:a16="http://schemas.microsoft.com/office/drawing/2014/main" val="1943576747"/>
                    </a:ext>
                  </a:extLst>
                </a:gridCol>
              </a:tblGrid>
              <a:tr h="370840">
                <a:tc>
                  <a:txBody>
                    <a:bodyPr/>
                    <a:lstStyle/>
                    <a:p>
                      <a:pPr algn="ctr"/>
                      <a:r>
                        <a:rPr lang="en-UA" dirty="0"/>
                        <a:t>Значення</a:t>
                      </a:r>
                    </a:p>
                  </a:txBody>
                  <a:tcPr anchor="ctr"/>
                </a:tc>
                <a:tc>
                  <a:txBody>
                    <a:bodyPr/>
                    <a:lstStyle/>
                    <a:p>
                      <a:pPr algn="ctr"/>
                      <a:r>
                        <a:rPr lang="en-UA" dirty="0"/>
                        <a:t>Префікс</a:t>
                      </a:r>
                    </a:p>
                  </a:txBody>
                  <a:tcPr anchor="ctr"/>
                </a:tc>
                <a:extLst>
                  <a:ext uri="{0D108BD9-81ED-4DB2-BD59-A6C34878D82A}">
                    <a16:rowId xmlns:a16="http://schemas.microsoft.com/office/drawing/2014/main" val="3912736403"/>
                  </a:ext>
                </a:extLst>
              </a:tr>
              <a:tr h="370840">
                <a:tc>
                  <a:txBody>
                    <a:bodyPr/>
                    <a:lstStyle/>
                    <a:p>
                      <a:pPr algn="l"/>
                      <a:r>
                        <a:rPr lang="en-UA" dirty="0"/>
                        <a:t>люди</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рослини,</a:t>
                      </a:r>
                    </a:p>
                    <a:p>
                      <a:pPr algn="l"/>
                      <a:r>
                        <a:rPr lang="en-UA" dirty="0"/>
                        <a:t>частини тіла</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фрукти,</a:t>
                      </a:r>
                    </a:p>
                    <a:p>
                      <a:pPr algn="l"/>
                      <a:r>
                        <a:rPr lang="en-UA" b="0" dirty="0"/>
                        <a:t>округлі речі</a:t>
                      </a:r>
                    </a:p>
                  </a:txBody>
                  <a:tcPr anchor="ctr"/>
                </a:tc>
                <a:tc>
                  <a:txBody>
                    <a:bodyPr/>
                    <a:lstStyle/>
                    <a:p>
                      <a:pPr algn="l"/>
                      <a:r>
                        <a:rPr lang="en-GB" b="0" dirty="0"/>
                        <a:t>ji-, j-, </a:t>
                      </a:r>
                      <a:r>
                        <a:rPr lang="en-GB" b="0" dirty="0" err="1"/>
                        <a:t>Ø</a:t>
                      </a:r>
                      <a:r>
                        <a:rPr lang="en-GB" b="0" dirty="0"/>
                        <a:t>-</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артефакти</a:t>
                      </a:r>
                    </a:p>
                  </a:txBody>
                  <a:tcPr anchor="ctr"/>
                </a:tc>
                <a:tc>
                  <a:txBody>
                    <a:bodyPr/>
                    <a:lstStyle/>
                    <a:p>
                      <a:pPr algn="l"/>
                      <a:r>
                        <a:rPr lang="en-GB" dirty="0"/>
                        <a:t>ki-, </a:t>
                      </a:r>
                      <a:r>
                        <a:rPr lang="en-GB" dirty="0" err="1"/>
                        <a:t>ch</a:t>
                      </a:r>
                      <a:r>
                        <a:rPr lang="en-GB" dirty="0"/>
                        <a:t>-</a:t>
                      </a:r>
                      <a:endParaRPr lang="en-UA" dirty="0"/>
                    </a:p>
                  </a:txBody>
                  <a:tcPr anchor="ctr"/>
                </a:tc>
                <a:extLst>
                  <a:ext uri="{0D108BD9-81ED-4DB2-BD59-A6C34878D82A}">
                    <a16:rowId xmlns:a16="http://schemas.microsoft.com/office/drawing/2014/main" val="2384999647"/>
                  </a:ext>
                </a:extLst>
              </a:tr>
              <a:tr h="370840">
                <a:tc>
                  <a:txBody>
                    <a:bodyPr/>
                    <a:lstStyle/>
                    <a:p>
                      <a:pPr algn="l"/>
                      <a:r>
                        <a:rPr lang="en-UA" b="0" i="0" dirty="0"/>
                        <a:t>тварини</a:t>
                      </a:r>
                    </a:p>
                  </a:txBody>
                  <a:tcPr anchor="ctr"/>
                </a:tc>
                <a:tc>
                  <a:txBody>
                    <a:bodyPr/>
                    <a:lstStyle/>
                    <a:p>
                      <a:pPr algn="l"/>
                      <a:r>
                        <a:rPr lang="en-GB" b="0" dirty="0"/>
                        <a:t>n-, </a:t>
                      </a:r>
                      <a:r>
                        <a:rPr lang="en-GB" b="0" dirty="0" err="1"/>
                        <a:t>ny</a:t>
                      </a:r>
                      <a:r>
                        <a:rPr lang="en-GB" b="0" dirty="0"/>
                        <a:t>-, m-, </a:t>
                      </a:r>
                      <a:r>
                        <a:rPr lang="en-GB" b="0" dirty="0" err="1"/>
                        <a:t>Ø</a:t>
                      </a:r>
                      <a:r>
                        <a:rPr lang="en-GB" b="0" dirty="0"/>
                        <a:t>-</a:t>
                      </a:r>
                      <a:endParaRPr lang="en-UA" b="0" dirty="0"/>
                    </a:p>
                  </a:txBody>
                  <a:tcPr anchor="ctr"/>
                </a:tc>
                <a:extLst>
                  <a:ext uri="{0D108BD9-81ED-4DB2-BD59-A6C34878D82A}">
                    <a16:rowId xmlns:a16="http://schemas.microsoft.com/office/drawing/2014/main" val="4025770642"/>
                  </a:ext>
                </a:extLst>
              </a:tr>
              <a:tr h="370840">
                <a:tc>
                  <a:txBody>
                    <a:bodyPr/>
                    <a:lstStyle/>
                    <a:p>
                      <a:pPr algn="l"/>
                      <a:r>
                        <a:rPr lang="en-UA" b="0" i="0" dirty="0"/>
                        <a:t>різне</a:t>
                      </a:r>
                    </a:p>
                  </a:txBody>
                  <a:tcPr anchor="ctr"/>
                </a:tc>
                <a:tc>
                  <a:txBody>
                    <a:bodyPr/>
                    <a:lstStyle/>
                    <a:p>
                      <a:pPr algn="l"/>
                      <a:r>
                        <a:rPr lang="en-GB" b="0" dirty="0"/>
                        <a:t>u-, w-, </a:t>
                      </a:r>
                      <a:r>
                        <a:rPr lang="en-GB" b="0" dirty="0" err="1"/>
                        <a:t>uw</a:t>
                      </a:r>
                      <a:r>
                        <a:rPr lang="en-GB" b="0" dirty="0"/>
                        <a:t>-</a:t>
                      </a:r>
                      <a:endParaRPr lang="en-UA" b="0" dirty="0"/>
                    </a:p>
                  </a:txBody>
                  <a:tcPr anchor="ctr"/>
                </a:tc>
                <a:extLst>
                  <a:ext uri="{0D108BD9-81ED-4DB2-BD59-A6C34878D82A}">
                    <a16:rowId xmlns:a16="http://schemas.microsoft.com/office/drawing/2014/main" val="2027863041"/>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Суахілі</a:t>
            </a:r>
            <a:r>
              <a:rPr lang="en-US" sz="2400" i="1" dirty="0"/>
              <a:t> (Swahili; </a:t>
            </a:r>
            <a:r>
              <a:rPr lang="en-US" sz="2400" i="1" dirty="0" err="1"/>
              <a:t>нігеро-конголезька</a:t>
            </a:r>
            <a:r>
              <a:rPr lang="en-US" sz="2400" i="1" dirty="0"/>
              <a:t>, </a:t>
            </a:r>
            <a:r>
              <a:rPr lang="en-US" sz="2400" i="1" dirty="0" err="1"/>
              <a:t>Центральна</a:t>
            </a:r>
            <a:r>
              <a:rPr lang="en-US" sz="2400" i="1" dirty="0"/>
              <a:t> </a:t>
            </a:r>
            <a:r>
              <a:rPr lang="en-US" sz="2400" i="1" dirty="0" err="1"/>
              <a:t>Африка</a:t>
            </a:r>
            <a:r>
              <a:rPr lang="en-US" sz="2400" i="1" dirty="0"/>
              <a:t>):</a:t>
            </a:r>
          </a:p>
        </p:txBody>
      </p:sp>
    </p:spTree>
    <p:extLst>
      <p:ext uri="{BB962C8B-B14F-4D97-AF65-F5344CB8AC3E}">
        <p14:creationId xmlns:p14="http://schemas.microsoft.com/office/powerpoint/2010/main" val="380606950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Іменні класи: приклад</a:t>
            </a:r>
            <a:endParaRPr lang="uk-UA" sz="2000" dirty="0"/>
          </a:p>
        </p:txBody>
      </p:sp>
      <p:sp>
        <p:nvSpPr>
          <p:cNvPr id="8" name="Місце для вмісту 2">
            <a:extLst>
              <a:ext uri="{FF2B5EF4-FFF2-40B4-BE49-F238E27FC236}">
                <a16:creationId xmlns:a16="http://schemas.microsoft.com/office/drawing/2014/main" id="{8FBB896E-B952-5A1B-F53E-C756618CF49A}"/>
              </a:ext>
            </a:extLst>
          </p:cNvPr>
          <p:cNvSpPr>
            <a:spLocks noGrp="1"/>
          </p:cNvSpPr>
          <p:nvPr>
            <p:ph idx="1"/>
          </p:nvPr>
        </p:nvSpPr>
        <p:spPr>
          <a:xfrm>
            <a:off x="4344587" y="2303875"/>
            <a:ext cx="4320480" cy="2205245"/>
          </a:xfrm>
        </p:spPr>
        <p:txBody>
          <a:bodyPr>
            <a:noAutofit/>
          </a:bodyPr>
          <a:lstStyle/>
          <a:p>
            <a:pPr marL="0" indent="0">
              <a:lnSpc>
                <a:spcPct val="150000"/>
              </a:lnSpc>
              <a:buNone/>
            </a:pPr>
            <a:r>
              <a:rPr lang="en-GB" sz="2400" dirty="0" err="1">
                <a:solidFill>
                  <a:schemeClr val="accent2"/>
                </a:solidFill>
              </a:rPr>
              <a:t>Ki</a:t>
            </a:r>
            <a:r>
              <a:rPr lang="en-GB" sz="2400" dirty="0" err="1"/>
              <a:t>tabu</a:t>
            </a:r>
            <a:r>
              <a:rPr lang="en-GB" sz="2400" dirty="0"/>
              <a:t> </a:t>
            </a:r>
            <a:r>
              <a:rPr lang="en-GB" sz="2400" dirty="0" err="1">
                <a:solidFill>
                  <a:schemeClr val="accent2"/>
                </a:solidFill>
              </a:rPr>
              <a:t>ki</a:t>
            </a:r>
            <a:r>
              <a:rPr lang="en-GB" sz="2400" dirty="0" err="1"/>
              <a:t>kubwa</a:t>
            </a:r>
            <a:r>
              <a:rPr lang="en-GB" sz="2400" dirty="0"/>
              <a:t> </a:t>
            </a:r>
            <a:r>
              <a:rPr lang="en-GB" sz="2400" dirty="0" err="1">
                <a:solidFill>
                  <a:schemeClr val="accent2"/>
                </a:solidFill>
              </a:rPr>
              <a:t>ki</a:t>
            </a:r>
            <a:r>
              <a:rPr lang="en-GB" sz="2400" dirty="0" err="1"/>
              <a:t>naanguka</a:t>
            </a:r>
            <a:r>
              <a:rPr lang="en-GB" sz="2400" dirty="0"/>
              <a:t>.</a:t>
            </a:r>
            <a:endParaRPr lang="en-US" sz="2400" dirty="0">
              <a:solidFill>
                <a:schemeClr val="accent2"/>
              </a:solidFill>
            </a:endParaRPr>
          </a:p>
          <a:p>
            <a:pPr marL="0" indent="0">
              <a:spcBef>
                <a:spcPts val="0"/>
              </a:spcBef>
              <a:buNone/>
            </a:pPr>
            <a:r>
              <a:rPr lang="en-UA" sz="1400" dirty="0">
                <a:solidFill>
                  <a:schemeClr val="accent2"/>
                </a:solidFill>
              </a:rPr>
              <a:t>клас</a:t>
            </a:r>
            <a:r>
              <a:rPr lang="en-UA" sz="1400" dirty="0"/>
              <a:t>-книга  </a:t>
            </a:r>
            <a:r>
              <a:rPr lang="en-UA" sz="1400" dirty="0">
                <a:solidFill>
                  <a:schemeClr val="accent2"/>
                </a:solidFill>
              </a:rPr>
              <a:t>клас</a:t>
            </a:r>
            <a:r>
              <a:rPr lang="en-UA" sz="1400" dirty="0"/>
              <a:t>-великий  </a:t>
            </a:r>
            <a:r>
              <a:rPr lang="en-UA" sz="1400" dirty="0">
                <a:solidFill>
                  <a:schemeClr val="accent2"/>
                </a:solidFill>
              </a:rPr>
              <a:t>клас</a:t>
            </a:r>
            <a:r>
              <a:rPr lang="en-UA" sz="1400" dirty="0"/>
              <a:t>-падає</a:t>
            </a:r>
          </a:p>
          <a:p>
            <a:pPr marL="0" indent="0">
              <a:lnSpc>
                <a:spcPct val="150000"/>
              </a:lnSpc>
              <a:buNone/>
            </a:pPr>
            <a:r>
              <a:rPr lang="en-GB" sz="2400" dirty="0" err="1"/>
              <a:t>Велика</a:t>
            </a:r>
            <a:r>
              <a:rPr lang="en-GB" sz="2400" dirty="0"/>
              <a:t> </a:t>
            </a:r>
            <a:r>
              <a:rPr lang="en-GB" sz="2400" dirty="0" err="1"/>
              <a:t>книга</a:t>
            </a:r>
            <a:r>
              <a:rPr lang="en-GB" sz="2400" dirty="0"/>
              <a:t> </a:t>
            </a:r>
            <a:r>
              <a:rPr lang="en-GB" sz="2400" dirty="0" err="1"/>
              <a:t>падає</a:t>
            </a:r>
            <a:r>
              <a:rPr lang="en-GB" sz="2400" dirty="0"/>
              <a:t>.</a:t>
            </a:r>
          </a:p>
          <a:p>
            <a:pPr marL="0" indent="0">
              <a:lnSpc>
                <a:spcPct val="150000"/>
              </a:lnSpc>
              <a:spcBef>
                <a:spcPts val="3200"/>
              </a:spcBef>
              <a:buNone/>
            </a:pPr>
            <a:r>
              <a:rPr lang="en-GB" sz="2400" dirty="0" err="1">
                <a:solidFill>
                  <a:schemeClr val="accent2"/>
                </a:solidFill>
              </a:rPr>
              <a:t>M</a:t>
            </a:r>
            <a:r>
              <a:rPr lang="en-GB" sz="2400" dirty="0" err="1"/>
              <a:t>fupa</a:t>
            </a:r>
            <a:r>
              <a:rPr lang="en-GB" sz="2400" dirty="0"/>
              <a:t> </a:t>
            </a:r>
            <a:r>
              <a:rPr lang="en-GB" sz="2400" dirty="0" err="1">
                <a:solidFill>
                  <a:schemeClr val="accent2"/>
                </a:solidFill>
              </a:rPr>
              <a:t>m</a:t>
            </a:r>
            <a:r>
              <a:rPr lang="en-GB" sz="2400" dirty="0" err="1"/>
              <a:t>kubwa</a:t>
            </a:r>
            <a:r>
              <a:rPr lang="en-GB" sz="2400" dirty="0"/>
              <a:t> </a:t>
            </a:r>
            <a:r>
              <a:rPr lang="en-GB" sz="2400" dirty="0" err="1">
                <a:solidFill>
                  <a:schemeClr val="accent2"/>
                </a:solidFill>
              </a:rPr>
              <a:t>u</a:t>
            </a:r>
            <a:r>
              <a:rPr lang="en-GB" sz="2400" dirty="0" err="1"/>
              <a:t>naanguka</a:t>
            </a:r>
            <a:r>
              <a:rPr lang="en-GB" sz="2400" dirty="0"/>
              <a:t>.</a:t>
            </a:r>
            <a:endParaRPr lang="en-US" sz="2400" dirty="0">
              <a:solidFill>
                <a:schemeClr val="accent2"/>
              </a:solidFill>
            </a:endParaRPr>
          </a:p>
          <a:p>
            <a:pPr marL="0" indent="0">
              <a:spcBef>
                <a:spcPts val="0"/>
              </a:spcBef>
              <a:buNone/>
            </a:pPr>
            <a:r>
              <a:rPr lang="en-UA" sz="1400" dirty="0">
                <a:solidFill>
                  <a:schemeClr val="accent2"/>
                </a:solidFill>
              </a:rPr>
              <a:t>клас</a:t>
            </a:r>
            <a:r>
              <a:rPr lang="en-UA" sz="1400" dirty="0"/>
              <a:t>-кістка  </a:t>
            </a:r>
            <a:r>
              <a:rPr lang="en-UA" sz="1400" dirty="0">
                <a:solidFill>
                  <a:schemeClr val="accent2"/>
                </a:solidFill>
              </a:rPr>
              <a:t>клас</a:t>
            </a:r>
            <a:r>
              <a:rPr lang="en-UA" sz="1400" dirty="0"/>
              <a:t>-великий  </a:t>
            </a:r>
            <a:r>
              <a:rPr lang="en-UA" sz="1400" dirty="0">
                <a:solidFill>
                  <a:schemeClr val="accent2"/>
                </a:solidFill>
              </a:rPr>
              <a:t>клас</a:t>
            </a:r>
            <a:r>
              <a:rPr lang="en-UA" sz="1400" dirty="0"/>
              <a:t>-падає</a:t>
            </a:r>
          </a:p>
          <a:p>
            <a:pPr marL="0" indent="0">
              <a:lnSpc>
                <a:spcPct val="150000"/>
              </a:lnSpc>
              <a:buNone/>
            </a:pPr>
            <a:r>
              <a:rPr lang="en-GB" sz="2400" dirty="0" err="1"/>
              <a:t>Велика</a:t>
            </a:r>
            <a:r>
              <a:rPr lang="en-GB" sz="2400" dirty="0"/>
              <a:t> </a:t>
            </a:r>
            <a:r>
              <a:rPr lang="en-GB" sz="2400" dirty="0" err="1"/>
              <a:t>кістка</a:t>
            </a:r>
            <a:r>
              <a:rPr lang="en-GB" sz="2400" dirty="0"/>
              <a:t> </a:t>
            </a:r>
            <a:r>
              <a:rPr lang="en-GB" sz="2400" dirty="0" err="1"/>
              <a:t>падає</a:t>
            </a:r>
            <a:r>
              <a:rPr lang="en-GB" sz="2400" dirty="0"/>
              <a:t>.</a:t>
            </a:r>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nvGraphicFramePr>
        <p:xfrm>
          <a:off x="899592" y="2454880"/>
          <a:ext cx="2940939" cy="3134360"/>
        </p:xfrm>
        <a:graphic>
          <a:graphicData uri="http://schemas.openxmlformats.org/drawingml/2006/table">
            <a:tbl>
              <a:tblPr firstRow="1" bandRow="1">
                <a:tableStyleId>{5C22544A-7EE6-4342-B048-85BDC9FD1C3A}</a:tableStyleId>
              </a:tblPr>
              <a:tblGrid>
                <a:gridCol w="1427480">
                  <a:extLst>
                    <a:ext uri="{9D8B030D-6E8A-4147-A177-3AD203B41FA5}">
                      <a16:colId xmlns:a16="http://schemas.microsoft.com/office/drawing/2014/main" val="1959953563"/>
                    </a:ext>
                  </a:extLst>
                </a:gridCol>
                <a:gridCol w="1513459">
                  <a:extLst>
                    <a:ext uri="{9D8B030D-6E8A-4147-A177-3AD203B41FA5}">
                      <a16:colId xmlns:a16="http://schemas.microsoft.com/office/drawing/2014/main" val="1943576747"/>
                    </a:ext>
                  </a:extLst>
                </a:gridCol>
              </a:tblGrid>
              <a:tr h="370840">
                <a:tc>
                  <a:txBody>
                    <a:bodyPr/>
                    <a:lstStyle/>
                    <a:p>
                      <a:pPr algn="ctr"/>
                      <a:r>
                        <a:rPr lang="en-UA" dirty="0"/>
                        <a:t>Значення</a:t>
                      </a:r>
                    </a:p>
                  </a:txBody>
                  <a:tcPr anchor="ctr"/>
                </a:tc>
                <a:tc>
                  <a:txBody>
                    <a:bodyPr/>
                    <a:lstStyle/>
                    <a:p>
                      <a:pPr algn="ctr"/>
                      <a:r>
                        <a:rPr lang="en-UA" dirty="0"/>
                        <a:t>Префікс</a:t>
                      </a:r>
                    </a:p>
                  </a:txBody>
                  <a:tcPr anchor="ctr"/>
                </a:tc>
                <a:extLst>
                  <a:ext uri="{0D108BD9-81ED-4DB2-BD59-A6C34878D82A}">
                    <a16:rowId xmlns:a16="http://schemas.microsoft.com/office/drawing/2014/main" val="3912736403"/>
                  </a:ext>
                </a:extLst>
              </a:tr>
              <a:tr h="370840">
                <a:tc>
                  <a:txBody>
                    <a:bodyPr/>
                    <a:lstStyle/>
                    <a:p>
                      <a:pPr algn="l"/>
                      <a:r>
                        <a:rPr lang="en-UA" dirty="0"/>
                        <a:t>люди</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рослини,</a:t>
                      </a:r>
                    </a:p>
                    <a:p>
                      <a:pPr algn="l"/>
                      <a:r>
                        <a:rPr lang="en-UA" dirty="0"/>
                        <a:t>частини тіла</a:t>
                      </a:r>
                    </a:p>
                  </a:txBody>
                  <a:tcPr anchor="ctr"/>
                </a:tc>
                <a:tc>
                  <a:txBody>
                    <a:bodyPr/>
                    <a:lstStyle/>
                    <a:p>
                      <a:pPr algn="l"/>
                      <a:r>
                        <a:rPr lang="en-GB" dirty="0"/>
                        <a:t>m-, mw-, mu-</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фрукти,</a:t>
                      </a:r>
                    </a:p>
                    <a:p>
                      <a:pPr algn="l"/>
                      <a:r>
                        <a:rPr lang="en-UA" b="0" dirty="0"/>
                        <a:t>округлі речі</a:t>
                      </a:r>
                    </a:p>
                  </a:txBody>
                  <a:tcPr anchor="ctr"/>
                </a:tc>
                <a:tc>
                  <a:txBody>
                    <a:bodyPr/>
                    <a:lstStyle/>
                    <a:p>
                      <a:pPr algn="l"/>
                      <a:r>
                        <a:rPr lang="en-GB" b="0" dirty="0"/>
                        <a:t>ji-, j-, </a:t>
                      </a:r>
                      <a:r>
                        <a:rPr lang="en-GB" b="0" dirty="0" err="1"/>
                        <a:t>Ø</a:t>
                      </a:r>
                      <a:r>
                        <a:rPr lang="en-GB" b="0" dirty="0"/>
                        <a:t>-</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артефакти</a:t>
                      </a:r>
                    </a:p>
                  </a:txBody>
                  <a:tcPr anchor="ctr"/>
                </a:tc>
                <a:tc>
                  <a:txBody>
                    <a:bodyPr/>
                    <a:lstStyle/>
                    <a:p>
                      <a:pPr algn="l"/>
                      <a:r>
                        <a:rPr lang="en-GB" dirty="0"/>
                        <a:t>ki-, </a:t>
                      </a:r>
                      <a:r>
                        <a:rPr lang="en-GB" dirty="0" err="1"/>
                        <a:t>ch</a:t>
                      </a:r>
                      <a:r>
                        <a:rPr lang="en-GB" dirty="0"/>
                        <a:t>-</a:t>
                      </a:r>
                      <a:endParaRPr lang="en-UA" dirty="0"/>
                    </a:p>
                  </a:txBody>
                  <a:tcPr anchor="ctr"/>
                </a:tc>
                <a:extLst>
                  <a:ext uri="{0D108BD9-81ED-4DB2-BD59-A6C34878D82A}">
                    <a16:rowId xmlns:a16="http://schemas.microsoft.com/office/drawing/2014/main" val="2384999647"/>
                  </a:ext>
                </a:extLst>
              </a:tr>
              <a:tr h="370840">
                <a:tc>
                  <a:txBody>
                    <a:bodyPr/>
                    <a:lstStyle/>
                    <a:p>
                      <a:pPr algn="l"/>
                      <a:r>
                        <a:rPr lang="en-UA" b="0" i="0" dirty="0"/>
                        <a:t>тварини</a:t>
                      </a:r>
                    </a:p>
                  </a:txBody>
                  <a:tcPr anchor="ctr"/>
                </a:tc>
                <a:tc>
                  <a:txBody>
                    <a:bodyPr/>
                    <a:lstStyle/>
                    <a:p>
                      <a:pPr algn="l"/>
                      <a:r>
                        <a:rPr lang="en-GB" b="0" dirty="0"/>
                        <a:t>n-, </a:t>
                      </a:r>
                      <a:r>
                        <a:rPr lang="en-GB" b="0" dirty="0" err="1"/>
                        <a:t>ny</a:t>
                      </a:r>
                      <a:r>
                        <a:rPr lang="en-GB" b="0" dirty="0"/>
                        <a:t>-, m-, </a:t>
                      </a:r>
                      <a:r>
                        <a:rPr lang="en-GB" b="0" dirty="0" err="1"/>
                        <a:t>Ø</a:t>
                      </a:r>
                      <a:r>
                        <a:rPr lang="en-GB" b="0" dirty="0"/>
                        <a:t>-</a:t>
                      </a:r>
                      <a:endParaRPr lang="en-UA" b="0" dirty="0"/>
                    </a:p>
                  </a:txBody>
                  <a:tcPr anchor="ctr"/>
                </a:tc>
                <a:extLst>
                  <a:ext uri="{0D108BD9-81ED-4DB2-BD59-A6C34878D82A}">
                    <a16:rowId xmlns:a16="http://schemas.microsoft.com/office/drawing/2014/main" val="4025770642"/>
                  </a:ext>
                </a:extLst>
              </a:tr>
              <a:tr h="370840">
                <a:tc>
                  <a:txBody>
                    <a:bodyPr/>
                    <a:lstStyle/>
                    <a:p>
                      <a:pPr algn="l"/>
                      <a:r>
                        <a:rPr lang="en-UA" b="0" i="0" dirty="0"/>
                        <a:t>різне</a:t>
                      </a:r>
                    </a:p>
                  </a:txBody>
                  <a:tcPr anchor="ctr"/>
                </a:tc>
                <a:tc>
                  <a:txBody>
                    <a:bodyPr/>
                    <a:lstStyle/>
                    <a:p>
                      <a:pPr algn="l"/>
                      <a:r>
                        <a:rPr lang="en-GB" b="0" dirty="0"/>
                        <a:t>u-, w-, </a:t>
                      </a:r>
                      <a:r>
                        <a:rPr lang="en-GB" b="0" dirty="0" err="1"/>
                        <a:t>uw</a:t>
                      </a:r>
                      <a:r>
                        <a:rPr lang="en-GB" b="0" dirty="0"/>
                        <a:t>-</a:t>
                      </a:r>
                      <a:endParaRPr lang="en-UA" b="0" dirty="0"/>
                    </a:p>
                  </a:txBody>
                  <a:tcPr anchor="ctr"/>
                </a:tc>
                <a:extLst>
                  <a:ext uri="{0D108BD9-81ED-4DB2-BD59-A6C34878D82A}">
                    <a16:rowId xmlns:a16="http://schemas.microsoft.com/office/drawing/2014/main" val="2027863041"/>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Суахілі</a:t>
            </a:r>
            <a:r>
              <a:rPr lang="en-US" sz="2400" i="1" dirty="0"/>
              <a:t> (Swahili; </a:t>
            </a:r>
            <a:r>
              <a:rPr lang="en-US" sz="2400" i="1" dirty="0" err="1"/>
              <a:t>нігеро-конголезька</a:t>
            </a:r>
            <a:r>
              <a:rPr lang="en-US" sz="2400" i="1" dirty="0"/>
              <a:t>, </a:t>
            </a:r>
            <a:r>
              <a:rPr lang="en-US" sz="2400" i="1" dirty="0" err="1"/>
              <a:t>Центральна</a:t>
            </a:r>
            <a:r>
              <a:rPr lang="en-US" sz="2400" i="1" dirty="0"/>
              <a:t> </a:t>
            </a:r>
            <a:r>
              <a:rPr lang="en-US" sz="2400" i="1" dirty="0" err="1"/>
              <a:t>Африка</a:t>
            </a:r>
            <a:r>
              <a:rPr lang="en-US" sz="2400" i="1" dirty="0"/>
              <a:t>):</a:t>
            </a:r>
          </a:p>
        </p:txBody>
      </p:sp>
    </p:spTree>
    <p:extLst>
      <p:ext uri="{BB962C8B-B14F-4D97-AF65-F5344CB8AC3E}">
        <p14:creationId xmlns:p14="http://schemas.microsoft.com/office/powerpoint/2010/main" val="3221703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extLst>
              <p:ext uri="{D42A27DB-BD31-4B8C-83A1-F6EECF244321}">
                <p14:modId xmlns:p14="http://schemas.microsoft.com/office/powerpoint/2010/main" val="2787820760"/>
              </p:ext>
            </p:extLst>
          </p:nvPr>
        </p:nvGraphicFramePr>
        <p:xfrm>
          <a:off x="3485832" y="2085340"/>
          <a:ext cx="2172336" cy="94996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3200" b="1" dirty="0">
                        <a:solidFill>
                          <a:srgbClr val="FF0000"/>
                        </a:solidFill>
                      </a:endParaRPr>
                    </a:p>
                  </a:txBody>
                  <a:tcPr anchor="ctr"/>
                </a:tc>
                <a:extLst>
                  <a:ext uri="{0D108BD9-81ED-4DB2-BD59-A6C34878D82A}">
                    <a16:rowId xmlns:a16="http://schemas.microsoft.com/office/drawing/2014/main" val="4025770642"/>
                  </a:ext>
                </a:extLst>
              </a:tr>
            </a:tbl>
          </a:graphicData>
        </a:graphic>
      </p:graphicFrame>
      <p:pic>
        <p:nvPicPr>
          <p:cNvPr id="5" name="Graphic 4">
            <a:extLst>
              <a:ext uri="{FF2B5EF4-FFF2-40B4-BE49-F238E27FC236}">
                <a16:creationId xmlns:a16="http://schemas.microsoft.com/office/drawing/2014/main" id="{7CE2A235-F3AD-91F4-E5EC-85BC5CC76B42}"/>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1720" y="2668979"/>
            <a:ext cx="1181100" cy="292100"/>
          </a:xfrm>
          <a:prstGeom prst="rect">
            <a:avLst/>
          </a:prstGeom>
        </p:spPr>
      </p:pic>
      <p:sp>
        <p:nvSpPr>
          <p:cNvPr id="7" name="TextBox 6">
            <a:extLst>
              <a:ext uri="{FF2B5EF4-FFF2-40B4-BE49-F238E27FC236}">
                <a16:creationId xmlns:a16="http://schemas.microsoft.com/office/drawing/2014/main" id="{C03EC5AE-3C69-53AC-234B-328856FA0676}"/>
              </a:ext>
            </a:extLst>
          </p:cNvPr>
          <p:cNvSpPr txBox="1"/>
          <p:nvPr/>
        </p:nvSpPr>
        <p:spPr>
          <a:xfrm>
            <a:off x="1331640" y="3035300"/>
            <a:ext cx="1440160" cy="923330"/>
          </a:xfrm>
          <a:prstGeom prst="rect">
            <a:avLst/>
          </a:prstGeom>
          <a:noFill/>
        </p:spPr>
        <p:txBody>
          <a:bodyPr wrap="square">
            <a:spAutoFit/>
          </a:bodyPr>
          <a:lstStyle/>
          <a:p>
            <a:pPr marL="0" indent="0" algn="ctr">
              <a:buNone/>
            </a:pPr>
            <a:r>
              <a:rPr lang="en-US" dirty="0" err="1"/>
              <a:t>належність</a:t>
            </a:r>
            <a:endParaRPr lang="en-US" dirty="0"/>
          </a:p>
          <a:p>
            <a:pPr marL="0" indent="0" algn="ctr">
              <a:buNone/>
            </a:pPr>
            <a:r>
              <a:rPr lang="en-US" dirty="0" err="1"/>
              <a:t>до</a:t>
            </a:r>
            <a:r>
              <a:rPr lang="en-US" dirty="0"/>
              <a:t> </a:t>
            </a:r>
            <a:r>
              <a:rPr lang="en-US" dirty="0" err="1"/>
              <a:t>предмету</a:t>
            </a:r>
            <a:endParaRPr lang="en-US" dirty="0"/>
          </a:p>
          <a:p>
            <a:pPr marL="0" indent="0" algn="ctr">
              <a:buNone/>
            </a:pPr>
            <a:r>
              <a:rPr lang="en-US" dirty="0" err="1"/>
              <a:t>мовлення</a:t>
            </a:r>
            <a:endParaRPr lang="en-US" dirty="0"/>
          </a:p>
        </p:txBody>
      </p:sp>
      <p:sp>
        <p:nvSpPr>
          <p:cNvPr id="9" name="Заголовок 1">
            <a:extLst>
              <a:ext uri="{FF2B5EF4-FFF2-40B4-BE49-F238E27FC236}">
                <a16:creationId xmlns:a16="http://schemas.microsoft.com/office/drawing/2014/main" id="{BB83DE7A-A967-E04B-91D0-E950F9A9FAC1}"/>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83263218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КЛАСичний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2890581361"/>
              </p:ext>
            </p:extLst>
          </p:nvPr>
        </p:nvGraphicFramePr>
        <p:xfrm>
          <a:off x="2989358" y="2620496"/>
          <a:ext cx="2331530" cy="398056"/>
        </p:xfrm>
        <a:graphic>
          <a:graphicData uri="http://schemas.openxmlformats.org/drawingml/2006/table">
            <a:tbl>
              <a:tblPr firstRow="1" bandRow="1">
                <a:tableStyleId>{5C22544A-7EE6-4342-B048-85BDC9FD1C3A}</a:tableStyleId>
              </a:tblPr>
              <a:tblGrid>
                <a:gridCol w="2331530">
                  <a:extLst>
                    <a:ext uri="{9D8B030D-6E8A-4147-A177-3AD203B41FA5}">
                      <a16:colId xmlns:a16="http://schemas.microsoft.com/office/drawing/2014/main" val="1959953563"/>
                    </a:ext>
                  </a:extLst>
                </a:gridCol>
              </a:tblGrid>
              <a:tr h="398056">
                <a:tc>
                  <a:txBody>
                    <a:bodyPr/>
                    <a:lstStyle/>
                    <a:p>
                      <a:pPr algn="ctr"/>
                      <a:r>
                        <a:rPr lang="en-UA" dirty="0"/>
                        <a:t>Значення</a:t>
                      </a:r>
                    </a:p>
                  </a:txBody>
                  <a:tcPr anchor="ctr"/>
                </a:tc>
                <a:extLst>
                  <a:ext uri="{0D108BD9-81ED-4DB2-BD59-A6C34878D82A}">
                    <a16:rowId xmlns:a16="http://schemas.microsoft.com/office/drawing/2014/main" val="3912736403"/>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Дірбал</a:t>
            </a:r>
            <a:r>
              <a:rPr lang="en-US" sz="2400" i="1" dirty="0"/>
              <a:t> (Dyirbal; </a:t>
            </a:r>
            <a:r>
              <a:rPr lang="en-US" sz="2400" i="1" dirty="0" err="1"/>
              <a:t>пама-ньюнґська</a:t>
            </a:r>
            <a:r>
              <a:rPr lang="en-US" sz="2400" i="1" dirty="0"/>
              <a:t>, </a:t>
            </a:r>
            <a:r>
              <a:rPr lang="en-US" sz="2400" i="1" dirty="0" err="1"/>
              <a:t>Австралія</a:t>
            </a:r>
            <a:r>
              <a:rPr lang="en-US" sz="2400" i="1" dirty="0"/>
              <a:t>):</a:t>
            </a:r>
          </a:p>
        </p:txBody>
      </p:sp>
    </p:spTree>
    <p:extLst>
      <p:ext uri="{BB962C8B-B14F-4D97-AF65-F5344CB8AC3E}">
        <p14:creationId xmlns:p14="http://schemas.microsoft.com/office/powerpoint/2010/main" val="34046105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КЛАСичний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2471248264"/>
              </p:ext>
            </p:extLst>
          </p:nvPr>
        </p:nvGraphicFramePr>
        <p:xfrm>
          <a:off x="2989358" y="2620496"/>
          <a:ext cx="2331530" cy="1038136"/>
        </p:xfrm>
        <a:graphic>
          <a:graphicData uri="http://schemas.openxmlformats.org/drawingml/2006/table">
            <a:tbl>
              <a:tblPr firstRow="1" bandRow="1">
                <a:tableStyleId>{5C22544A-7EE6-4342-B048-85BDC9FD1C3A}</a:tableStyleId>
              </a:tblPr>
              <a:tblGrid>
                <a:gridCol w="2331530">
                  <a:extLst>
                    <a:ext uri="{9D8B030D-6E8A-4147-A177-3AD203B41FA5}">
                      <a16:colId xmlns:a16="http://schemas.microsoft.com/office/drawing/2014/main" val="1959953563"/>
                    </a:ext>
                  </a:extLst>
                </a:gridCol>
              </a:tblGrid>
              <a:tr h="398056">
                <a:tc>
                  <a:txBody>
                    <a:bodyPr/>
                    <a:lstStyle/>
                    <a:p>
                      <a:pPr algn="ctr"/>
                      <a:r>
                        <a:rPr lang="en-UA" dirty="0"/>
                        <a:t>Значення</a:t>
                      </a:r>
                    </a:p>
                  </a:txBody>
                  <a:tcPr anchor="ctr"/>
                </a:tc>
                <a:extLst>
                  <a:ext uri="{0D108BD9-81ED-4DB2-BD59-A6C34878D82A}">
                    <a16:rowId xmlns:a16="http://schemas.microsoft.com/office/drawing/2014/main" val="3912736403"/>
                  </a:ext>
                </a:extLst>
              </a:tr>
              <a:tr h="370840">
                <a:tc>
                  <a:txBody>
                    <a:bodyPr/>
                    <a:lstStyle/>
                    <a:p>
                      <a:pPr algn="l"/>
                      <a:r>
                        <a:rPr lang="en-UA" dirty="0"/>
                        <a:t>чоловіки, наземні тварини</a:t>
                      </a:r>
                    </a:p>
                  </a:txBody>
                  <a:tcPr anchor="ctr"/>
                </a:tc>
                <a:extLst>
                  <a:ext uri="{0D108BD9-81ED-4DB2-BD59-A6C34878D82A}">
                    <a16:rowId xmlns:a16="http://schemas.microsoft.com/office/drawing/2014/main" val="669374261"/>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Дірбал</a:t>
            </a:r>
            <a:r>
              <a:rPr lang="en-US" sz="2400" i="1" dirty="0"/>
              <a:t> (Dyirbal; </a:t>
            </a:r>
            <a:r>
              <a:rPr lang="en-US" sz="2400" i="1" dirty="0" err="1"/>
              <a:t>пама-ньюнґська</a:t>
            </a:r>
            <a:r>
              <a:rPr lang="en-US" sz="2400" i="1" dirty="0"/>
              <a:t>, </a:t>
            </a:r>
            <a:r>
              <a:rPr lang="en-US" sz="2400" i="1" dirty="0" err="1"/>
              <a:t>Австралія</a:t>
            </a:r>
            <a:r>
              <a:rPr lang="en-US" sz="2400" i="1" dirty="0"/>
              <a:t>):</a:t>
            </a:r>
          </a:p>
        </p:txBody>
      </p:sp>
    </p:spTree>
    <p:extLst>
      <p:ext uri="{BB962C8B-B14F-4D97-AF65-F5344CB8AC3E}">
        <p14:creationId xmlns:p14="http://schemas.microsoft.com/office/powerpoint/2010/main" val="253051260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КЛАСичний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4168381097"/>
              </p:ext>
            </p:extLst>
          </p:nvPr>
        </p:nvGraphicFramePr>
        <p:xfrm>
          <a:off x="2989358" y="2620496"/>
          <a:ext cx="2331530" cy="1678216"/>
        </p:xfrm>
        <a:graphic>
          <a:graphicData uri="http://schemas.openxmlformats.org/drawingml/2006/table">
            <a:tbl>
              <a:tblPr firstRow="1" bandRow="1">
                <a:tableStyleId>{5C22544A-7EE6-4342-B048-85BDC9FD1C3A}</a:tableStyleId>
              </a:tblPr>
              <a:tblGrid>
                <a:gridCol w="2331530">
                  <a:extLst>
                    <a:ext uri="{9D8B030D-6E8A-4147-A177-3AD203B41FA5}">
                      <a16:colId xmlns:a16="http://schemas.microsoft.com/office/drawing/2014/main" val="1959953563"/>
                    </a:ext>
                  </a:extLst>
                </a:gridCol>
              </a:tblGrid>
              <a:tr h="398056">
                <a:tc>
                  <a:txBody>
                    <a:bodyPr/>
                    <a:lstStyle/>
                    <a:p>
                      <a:pPr algn="ctr"/>
                      <a:r>
                        <a:rPr lang="en-UA" dirty="0"/>
                        <a:t>Значення</a:t>
                      </a:r>
                    </a:p>
                  </a:txBody>
                  <a:tcPr anchor="ctr"/>
                </a:tc>
                <a:extLst>
                  <a:ext uri="{0D108BD9-81ED-4DB2-BD59-A6C34878D82A}">
                    <a16:rowId xmlns:a16="http://schemas.microsoft.com/office/drawing/2014/main" val="3912736403"/>
                  </a:ext>
                </a:extLst>
              </a:tr>
              <a:tr h="370840">
                <a:tc>
                  <a:txBody>
                    <a:bodyPr/>
                    <a:lstStyle/>
                    <a:p>
                      <a:pPr algn="l"/>
                      <a:r>
                        <a:rPr lang="en-UA" dirty="0"/>
                        <a:t>чоловіки, наземні тварини</a:t>
                      </a:r>
                    </a:p>
                  </a:txBody>
                  <a:tcPr anchor="ctr"/>
                </a:tc>
                <a:extLst>
                  <a:ext uri="{0D108BD9-81ED-4DB2-BD59-A6C34878D82A}">
                    <a16:rowId xmlns:a16="http://schemas.microsoft.com/office/drawing/2014/main" val="669374261"/>
                  </a:ext>
                </a:extLst>
              </a:tr>
              <a:tr h="370840">
                <a:tc>
                  <a:txBody>
                    <a:bodyPr/>
                    <a:lstStyle/>
                    <a:p>
                      <a:pPr algn="l"/>
                      <a:r>
                        <a:rPr lang="en-UA" dirty="0"/>
                        <a:t>жінки, вода, вогонь,</a:t>
                      </a:r>
                      <a:br>
                        <a:rPr lang="en-UA" dirty="0"/>
                      </a:br>
                      <a:r>
                        <a:rPr lang="en-UA" dirty="0"/>
                        <a:t>небезпечні предмети</a:t>
                      </a:r>
                    </a:p>
                  </a:txBody>
                  <a:tcPr anchor="ctr"/>
                </a:tc>
                <a:extLst>
                  <a:ext uri="{0D108BD9-81ED-4DB2-BD59-A6C34878D82A}">
                    <a16:rowId xmlns:a16="http://schemas.microsoft.com/office/drawing/2014/main" val="2359912626"/>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Дірбал</a:t>
            </a:r>
            <a:r>
              <a:rPr lang="en-US" sz="2400" i="1" dirty="0"/>
              <a:t> (Dyirbal; </a:t>
            </a:r>
            <a:r>
              <a:rPr lang="en-US" sz="2400" i="1" dirty="0" err="1"/>
              <a:t>пама-ньюнґська</a:t>
            </a:r>
            <a:r>
              <a:rPr lang="en-US" sz="2400" i="1" dirty="0"/>
              <a:t>, </a:t>
            </a:r>
            <a:r>
              <a:rPr lang="en-US" sz="2400" i="1" dirty="0" err="1"/>
              <a:t>Австралія</a:t>
            </a:r>
            <a:r>
              <a:rPr lang="en-US" sz="2400" i="1" dirty="0"/>
              <a:t>):</a:t>
            </a:r>
          </a:p>
        </p:txBody>
      </p:sp>
    </p:spTree>
    <p:extLst>
      <p:ext uri="{BB962C8B-B14F-4D97-AF65-F5344CB8AC3E}">
        <p14:creationId xmlns:p14="http://schemas.microsoft.com/office/powerpoint/2010/main" val="349296720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КЛАСичний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3880662195"/>
              </p:ext>
            </p:extLst>
          </p:nvPr>
        </p:nvGraphicFramePr>
        <p:xfrm>
          <a:off x="2989358" y="2620496"/>
          <a:ext cx="2331530" cy="2049056"/>
        </p:xfrm>
        <a:graphic>
          <a:graphicData uri="http://schemas.openxmlformats.org/drawingml/2006/table">
            <a:tbl>
              <a:tblPr firstRow="1" bandRow="1">
                <a:tableStyleId>{5C22544A-7EE6-4342-B048-85BDC9FD1C3A}</a:tableStyleId>
              </a:tblPr>
              <a:tblGrid>
                <a:gridCol w="2331530">
                  <a:extLst>
                    <a:ext uri="{9D8B030D-6E8A-4147-A177-3AD203B41FA5}">
                      <a16:colId xmlns:a16="http://schemas.microsoft.com/office/drawing/2014/main" val="1959953563"/>
                    </a:ext>
                  </a:extLst>
                </a:gridCol>
              </a:tblGrid>
              <a:tr h="398056">
                <a:tc>
                  <a:txBody>
                    <a:bodyPr/>
                    <a:lstStyle/>
                    <a:p>
                      <a:pPr algn="ctr"/>
                      <a:r>
                        <a:rPr lang="en-UA" dirty="0"/>
                        <a:t>Значення</a:t>
                      </a:r>
                    </a:p>
                  </a:txBody>
                  <a:tcPr anchor="ctr"/>
                </a:tc>
                <a:extLst>
                  <a:ext uri="{0D108BD9-81ED-4DB2-BD59-A6C34878D82A}">
                    <a16:rowId xmlns:a16="http://schemas.microsoft.com/office/drawing/2014/main" val="3912736403"/>
                  </a:ext>
                </a:extLst>
              </a:tr>
              <a:tr h="370840">
                <a:tc>
                  <a:txBody>
                    <a:bodyPr/>
                    <a:lstStyle/>
                    <a:p>
                      <a:pPr algn="l"/>
                      <a:r>
                        <a:rPr lang="en-UA" dirty="0"/>
                        <a:t>чоловіки, наземні тварини</a:t>
                      </a:r>
                    </a:p>
                  </a:txBody>
                  <a:tcPr anchor="ctr"/>
                </a:tc>
                <a:extLst>
                  <a:ext uri="{0D108BD9-81ED-4DB2-BD59-A6C34878D82A}">
                    <a16:rowId xmlns:a16="http://schemas.microsoft.com/office/drawing/2014/main" val="669374261"/>
                  </a:ext>
                </a:extLst>
              </a:tr>
              <a:tr h="370840">
                <a:tc>
                  <a:txBody>
                    <a:bodyPr/>
                    <a:lstStyle/>
                    <a:p>
                      <a:pPr algn="l"/>
                      <a:r>
                        <a:rPr lang="en-UA" dirty="0"/>
                        <a:t>жінки, вода, вогонь,</a:t>
                      </a:r>
                      <a:br>
                        <a:rPr lang="en-UA" dirty="0"/>
                      </a:br>
                      <a:r>
                        <a:rPr lang="en-UA" dirty="0"/>
                        <a:t>небезпечні предмети</a:t>
                      </a:r>
                    </a:p>
                  </a:txBody>
                  <a:tcPr anchor="ctr"/>
                </a:tc>
                <a:extLst>
                  <a:ext uri="{0D108BD9-81ED-4DB2-BD59-A6C34878D82A}">
                    <a16:rowId xmlns:a16="http://schemas.microsoft.com/office/drawing/2014/main" val="2359912626"/>
                  </a:ext>
                </a:extLst>
              </a:tr>
              <a:tr h="370840">
                <a:tc>
                  <a:txBody>
                    <a:bodyPr/>
                    <a:lstStyle/>
                    <a:p>
                      <a:pPr algn="l"/>
                      <a:r>
                        <a:rPr lang="en-UA" b="0" dirty="0"/>
                        <a:t>дерева і плоди</a:t>
                      </a:r>
                    </a:p>
                  </a:txBody>
                  <a:tcPr anchor="ctr"/>
                </a:tc>
                <a:extLst>
                  <a:ext uri="{0D108BD9-81ED-4DB2-BD59-A6C34878D82A}">
                    <a16:rowId xmlns:a16="http://schemas.microsoft.com/office/drawing/2014/main" val="553899012"/>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Дірбал</a:t>
            </a:r>
            <a:r>
              <a:rPr lang="en-US" sz="2400" i="1" dirty="0"/>
              <a:t> (Dyirbal; </a:t>
            </a:r>
            <a:r>
              <a:rPr lang="en-US" sz="2400" i="1" dirty="0" err="1"/>
              <a:t>пама-ньюнґська</a:t>
            </a:r>
            <a:r>
              <a:rPr lang="en-US" sz="2400" i="1" dirty="0"/>
              <a:t>, </a:t>
            </a:r>
            <a:r>
              <a:rPr lang="en-US" sz="2400" i="1" dirty="0" err="1"/>
              <a:t>Австралія</a:t>
            </a:r>
            <a:r>
              <a:rPr lang="en-US" sz="2400" i="1" dirty="0"/>
              <a:t>):</a:t>
            </a:r>
          </a:p>
        </p:txBody>
      </p:sp>
    </p:spTree>
    <p:extLst>
      <p:ext uri="{BB962C8B-B14F-4D97-AF65-F5344CB8AC3E}">
        <p14:creationId xmlns:p14="http://schemas.microsoft.com/office/powerpoint/2010/main" val="877294284"/>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КЛАСичний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3553097574"/>
              </p:ext>
            </p:extLst>
          </p:nvPr>
        </p:nvGraphicFramePr>
        <p:xfrm>
          <a:off x="2989358" y="2620496"/>
          <a:ext cx="2331530" cy="2419896"/>
        </p:xfrm>
        <a:graphic>
          <a:graphicData uri="http://schemas.openxmlformats.org/drawingml/2006/table">
            <a:tbl>
              <a:tblPr firstRow="1" bandRow="1">
                <a:tableStyleId>{5C22544A-7EE6-4342-B048-85BDC9FD1C3A}</a:tableStyleId>
              </a:tblPr>
              <a:tblGrid>
                <a:gridCol w="2331530">
                  <a:extLst>
                    <a:ext uri="{9D8B030D-6E8A-4147-A177-3AD203B41FA5}">
                      <a16:colId xmlns:a16="http://schemas.microsoft.com/office/drawing/2014/main" val="1959953563"/>
                    </a:ext>
                  </a:extLst>
                </a:gridCol>
              </a:tblGrid>
              <a:tr h="398056">
                <a:tc>
                  <a:txBody>
                    <a:bodyPr/>
                    <a:lstStyle/>
                    <a:p>
                      <a:pPr algn="ctr"/>
                      <a:r>
                        <a:rPr lang="en-UA" dirty="0"/>
                        <a:t>Значення</a:t>
                      </a:r>
                    </a:p>
                  </a:txBody>
                  <a:tcPr anchor="ctr"/>
                </a:tc>
                <a:extLst>
                  <a:ext uri="{0D108BD9-81ED-4DB2-BD59-A6C34878D82A}">
                    <a16:rowId xmlns:a16="http://schemas.microsoft.com/office/drawing/2014/main" val="3912736403"/>
                  </a:ext>
                </a:extLst>
              </a:tr>
              <a:tr h="370840">
                <a:tc>
                  <a:txBody>
                    <a:bodyPr/>
                    <a:lstStyle/>
                    <a:p>
                      <a:pPr algn="l"/>
                      <a:r>
                        <a:rPr lang="en-UA" dirty="0"/>
                        <a:t>чоловіки, наземні тварини</a:t>
                      </a:r>
                    </a:p>
                  </a:txBody>
                  <a:tcPr anchor="ctr"/>
                </a:tc>
                <a:extLst>
                  <a:ext uri="{0D108BD9-81ED-4DB2-BD59-A6C34878D82A}">
                    <a16:rowId xmlns:a16="http://schemas.microsoft.com/office/drawing/2014/main" val="669374261"/>
                  </a:ext>
                </a:extLst>
              </a:tr>
              <a:tr h="370840">
                <a:tc>
                  <a:txBody>
                    <a:bodyPr/>
                    <a:lstStyle/>
                    <a:p>
                      <a:pPr algn="l"/>
                      <a:r>
                        <a:rPr lang="en-UA"/>
                        <a:t>жінки, вода, вогонь,</a:t>
                      </a:r>
                      <a:br>
                        <a:rPr lang="en-UA"/>
                      </a:br>
                      <a:r>
                        <a:rPr lang="en-UA"/>
                        <a:t>небезпечні предмети</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a:t>дерева і плоди</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все інше</a:t>
                      </a:r>
                    </a:p>
                  </a:txBody>
                  <a:tcPr anchor="ctr"/>
                </a:tc>
                <a:extLst>
                  <a:ext uri="{0D108BD9-81ED-4DB2-BD59-A6C34878D82A}">
                    <a16:rowId xmlns:a16="http://schemas.microsoft.com/office/drawing/2014/main" val="2384999647"/>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Дірбал</a:t>
            </a:r>
            <a:r>
              <a:rPr lang="en-US" sz="2400" i="1" dirty="0"/>
              <a:t> (Dyirbal; </a:t>
            </a:r>
            <a:r>
              <a:rPr lang="en-US" sz="2400" i="1" dirty="0" err="1"/>
              <a:t>пама-ньюнґська</a:t>
            </a:r>
            <a:r>
              <a:rPr lang="en-US" sz="2400" i="1" dirty="0"/>
              <a:t>, </a:t>
            </a:r>
            <a:r>
              <a:rPr lang="en-US" sz="2400" i="1" dirty="0" err="1"/>
              <a:t>Австралія</a:t>
            </a:r>
            <a:r>
              <a:rPr lang="en-US" sz="2400" i="1" dirty="0"/>
              <a:t>):</a:t>
            </a:r>
          </a:p>
        </p:txBody>
      </p:sp>
    </p:spTree>
    <p:extLst>
      <p:ext uri="{BB962C8B-B14F-4D97-AF65-F5344CB8AC3E}">
        <p14:creationId xmlns:p14="http://schemas.microsoft.com/office/powerpoint/2010/main" val="93441424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КЛАСичний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2037105680"/>
              </p:ext>
            </p:extLst>
          </p:nvPr>
        </p:nvGraphicFramePr>
        <p:xfrm>
          <a:off x="2999213" y="2593280"/>
          <a:ext cx="3444995" cy="2419896"/>
        </p:xfrm>
        <a:graphic>
          <a:graphicData uri="http://schemas.openxmlformats.org/drawingml/2006/table">
            <a:tbl>
              <a:tblPr firstRow="1" bandRow="1">
                <a:tableStyleId>{5C22544A-7EE6-4342-B048-85BDC9FD1C3A}</a:tableStyleId>
              </a:tblPr>
              <a:tblGrid>
                <a:gridCol w="2292867">
                  <a:extLst>
                    <a:ext uri="{9D8B030D-6E8A-4147-A177-3AD203B41FA5}">
                      <a16:colId xmlns:a16="http://schemas.microsoft.com/office/drawing/2014/main" val="1959953563"/>
                    </a:ext>
                  </a:extLst>
                </a:gridCol>
                <a:gridCol w="1152128">
                  <a:extLst>
                    <a:ext uri="{9D8B030D-6E8A-4147-A177-3AD203B41FA5}">
                      <a16:colId xmlns:a16="http://schemas.microsoft.com/office/drawing/2014/main" val="1943576747"/>
                    </a:ext>
                  </a:extLst>
                </a:gridCol>
              </a:tblGrid>
              <a:tr h="398056">
                <a:tc>
                  <a:txBody>
                    <a:bodyPr/>
                    <a:lstStyle/>
                    <a:p>
                      <a:pPr algn="ctr"/>
                      <a:r>
                        <a:rPr lang="en-UA" dirty="0"/>
                        <a:t>Значення</a:t>
                      </a:r>
                    </a:p>
                  </a:txBody>
                  <a:tcPr anchor="ctr"/>
                </a:tc>
                <a:tc>
                  <a:txBody>
                    <a:bodyPr/>
                    <a:lstStyle/>
                    <a:p>
                      <a:pPr algn="ctr"/>
                      <a:r>
                        <a:rPr lang="en-UA" dirty="0"/>
                        <a:t>«Той»</a:t>
                      </a:r>
                    </a:p>
                  </a:txBody>
                  <a:tcPr anchor="ctr"/>
                </a:tc>
                <a:extLst>
                  <a:ext uri="{0D108BD9-81ED-4DB2-BD59-A6C34878D82A}">
                    <a16:rowId xmlns:a16="http://schemas.microsoft.com/office/drawing/2014/main" val="3912736403"/>
                  </a:ext>
                </a:extLst>
              </a:tr>
              <a:tr h="370840">
                <a:tc>
                  <a:txBody>
                    <a:bodyPr/>
                    <a:lstStyle/>
                    <a:p>
                      <a:pPr algn="l"/>
                      <a:r>
                        <a:rPr lang="en-UA" dirty="0"/>
                        <a:t>чоловіки, наземні тварини</a:t>
                      </a:r>
                    </a:p>
                  </a:txBody>
                  <a:tcPr anchor="ctr"/>
                </a:tc>
                <a:tc>
                  <a:txBody>
                    <a:bodyPr/>
                    <a:lstStyle/>
                    <a:p>
                      <a:pPr algn="l"/>
                      <a:r>
                        <a:rPr lang="en-GB" dirty="0" err="1"/>
                        <a:t>bayi</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жінки, вода, вогонь,</a:t>
                      </a:r>
                      <a:br>
                        <a:rPr lang="en-UA" dirty="0"/>
                      </a:br>
                      <a:r>
                        <a:rPr lang="en-UA" dirty="0"/>
                        <a:t>небезпечні предмети</a:t>
                      </a:r>
                    </a:p>
                  </a:txBody>
                  <a:tcPr anchor="ctr"/>
                </a:tc>
                <a:tc>
                  <a:txBody>
                    <a:bodyPr/>
                    <a:lstStyle/>
                    <a:p>
                      <a:pPr algn="l"/>
                      <a:r>
                        <a:rPr lang="en-GB" dirty="0" err="1"/>
                        <a:t>balan</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дерева і плоди</a:t>
                      </a:r>
                    </a:p>
                  </a:txBody>
                  <a:tcPr anchor="ctr"/>
                </a:tc>
                <a:tc>
                  <a:txBody>
                    <a:bodyPr/>
                    <a:lstStyle/>
                    <a:p>
                      <a:pPr algn="l"/>
                      <a:r>
                        <a:rPr lang="en-GB" b="0" dirty="0" err="1"/>
                        <a:t>balam</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все інше</a:t>
                      </a:r>
                    </a:p>
                  </a:txBody>
                  <a:tcPr anchor="ctr"/>
                </a:tc>
                <a:tc>
                  <a:txBody>
                    <a:bodyPr/>
                    <a:lstStyle/>
                    <a:p>
                      <a:pPr algn="l"/>
                      <a:r>
                        <a:rPr lang="en-GB" dirty="0" err="1"/>
                        <a:t>bala</a:t>
                      </a:r>
                      <a:endParaRPr lang="en-UA" dirty="0"/>
                    </a:p>
                  </a:txBody>
                  <a:tcPr anchor="ctr"/>
                </a:tc>
                <a:extLst>
                  <a:ext uri="{0D108BD9-81ED-4DB2-BD59-A6C34878D82A}">
                    <a16:rowId xmlns:a16="http://schemas.microsoft.com/office/drawing/2014/main" val="2384999647"/>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Дірбал</a:t>
            </a:r>
            <a:r>
              <a:rPr lang="en-US" sz="2400" i="1" dirty="0"/>
              <a:t> (Dyirbal; </a:t>
            </a:r>
            <a:r>
              <a:rPr lang="en-US" sz="2400" i="1" dirty="0" err="1"/>
              <a:t>пама-ньюнґська</a:t>
            </a:r>
            <a:r>
              <a:rPr lang="en-US" sz="2400" i="1" dirty="0"/>
              <a:t>, </a:t>
            </a:r>
            <a:r>
              <a:rPr lang="en-US" sz="2400" i="1" dirty="0" err="1"/>
              <a:t>Австралія</a:t>
            </a:r>
            <a:r>
              <a:rPr lang="en-US" sz="2400" i="1" dirty="0"/>
              <a:t>):</a:t>
            </a:r>
          </a:p>
        </p:txBody>
      </p:sp>
    </p:spTree>
    <p:extLst>
      <p:ext uri="{BB962C8B-B14F-4D97-AF65-F5344CB8AC3E}">
        <p14:creationId xmlns:p14="http://schemas.microsoft.com/office/powerpoint/2010/main" val="95293301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КЛАСичний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73156285"/>
              </p:ext>
            </p:extLst>
          </p:nvPr>
        </p:nvGraphicFramePr>
        <p:xfrm>
          <a:off x="899591" y="2521272"/>
          <a:ext cx="3444995" cy="2419896"/>
        </p:xfrm>
        <a:graphic>
          <a:graphicData uri="http://schemas.openxmlformats.org/drawingml/2006/table">
            <a:tbl>
              <a:tblPr firstRow="1" bandRow="1">
                <a:tableStyleId>{5C22544A-7EE6-4342-B048-85BDC9FD1C3A}</a:tableStyleId>
              </a:tblPr>
              <a:tblGrid>
                <a:gridCol w="2376265">
                  <a:extLst>
                    <a:ext uri="{9D8B030D-6E8A-4147-A177-3AD203B41FA5}">
                      <a16:colId xmlns:a16="http://schemas.microsoft.com/office/drawing/2014/main" val="1959953563"/>
                    </a:ext>
                  </a:extLst>
                </a:gridCol>
                <a:gridCol w="1068730">
                  <a:extLst>
                    <a:ext uri="{9D8B030D-6E8A-4147-A177-3AD203B41FA5}">
                      <a16:colId xmlns:a16="http://schemas.microsoft.com/office/drawing/2014/main" val="1943576747"/>
                    </a:ext>
                  </a:extLst>
                </a:gridCol>
              </a:tblGrid>
              <a:tr h="398056">
                <a:tc>
                  <a:txBody>
                    <a:bodyPr/>
                    <a:lstStyle/>
                    <a:p>
                      <a:pPr algn="ctr"/>
                      <a:r>
                        <a:rPr lang="en-UA" dirty="0"/>
                        <a:t>Значення</a:t>
                      </a:r>
                    </a:p>
                  </a:txBody>
                  <a:tcPr anchor="ctr"/>
                </a:tc>
                <a:tc>
                  <a:txBody>
                    <a:bodyPr/>
                    <a:lstStyle/>
                    <a:p>
                      <a:pPr algn="ctr"/>
                      <a:r>
                        <a:rPr lang="en-UA" dirty="0"/>
                        <a:t>«Той»</a:t>
                      </a:r>
                    </a:p>
                  </a:txBody>
                  <a:tcPr anchor="ctr"/>
                </a:tc>
                <a:extLst>
                  <a:ext uri="{0D108BD9-81ED-4DB2-BD59-A6C34878D82A}">
                    <a16:rowId xmlns:a16="http://schemas.microsoft.com/office/drawing/2014/main" val="3912736403"/>
                  </a:ext>
                </a:extLst>
              </a:tr>
              <a:tr h="370840">
                <a:tc>
                  <a:txBody>
                    <a:bodyPr/>
                    <a:lstStyle/>
                    <a:p>
                      <a:pPr algn="l"/>
                      <a:r>
                        <a:rPr lang="en-UA" dirty="0"/>
                        <a:t>чоловіки, наземні тварини</a:t>
                      </a:r>
                    </a:p>
                  </a:txBody>
                  <a:tcPr anchor="ctr"/>
                </a:tc>
                <a:tc>
                  <a:txBody>
                    <a:bodyPr/>
                    <a:lstStyle/>
                    <a:p>
                      <a:pPr algn="l"/>
                      <a:r>
                        <a:rPr lang="en-GB" dirty="0" err="1"/>
                        <a:t>bayi</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жінки, вода, вогонь,</a:t>
                      </a:r>
                      <a:br>
                        <a:rPr lang="en-UA" dirty="0"/>
                      </a:br>
                      <a:r>
                        <a:rPr lang="en-UA" dirty="0"/>
                        <a:t>небезпечні предмети</a:t>
                      </a:r>
                    </a:p>
                  </a:txBody>
                  <a:tcPr anchor="ctr"/>
                </a:tc>
                <a:tc>
                  <a:txBody>
                    <a:bodyPr/>
                    <a:lstStyle/>
                    <a:p>
                      <a:pPr algn="l"/>
                      <a:r>
                        <a:rPr lang="en-GB" dirty="0" err="1"/>
                        <a:t>balan</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дерева і плоди</a:t>
                      </a:r>
                    </a:p>
                  </a:txBody>
                  <a:tcPr anchor="ctr"/>
                </a:tc>
                <a:tc>
                  <a:txBody>
                    <a:bodyPr/>
                    <a:lstStyle/>
                    <a:p>
                      <a:pPr algn="l"/>
                      <a:r>
                        <a:rPr lang="en-GB" b="0" dirty="0" err="1"/>
                        <a:t>balam</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все інше</a:t>
                      </a:r>
                    </a:p>
                  </a:txBody>
                  <a:tcPr anchor="ctr"/>
                </a:tc>
                <a:tc>
                  <a:txBody>
                    <a:bodyPr/>
                    <a:lstStyle/>
                    <a:p>
                      <a:pPr algn="l"/>
                      <a:r>
                        <a:rPr lang="en-GB" dirty="0" err="1"/>
                        <a:t>bala</a:t>
                      </a:r>
                      <a:endParaRPr lang="en-UA" dirty="0"/>
                    </a:p>
                  </a:txBody>
                  <a:tcPr anchor="ctr"/>
                </a:tc>
                <a:extLst>
                  <a:ext uri="{0D108BD9-81ED-4DB2-BD59-A6C34878D82A}">
                    <a16:rowId xmlns:a16="http://schemas.microsoft.com/office/drawing/2014/main" val="2384999647"/>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Дірбал</a:t>
            </a:r>
            <a:r>
              <a:rPr lang="en-US" sz="2400" i="1" dirty="0"/>
              <a:t> (Dyirbal; </a:t>
            </a:r>
            <a:r>
              <a:rPr lang="en-US" sz="2400" i="1" dirty="0" err="1"/>
              <a:t>пама-ньюнґська</a:t>
            </a:r>
            <a:r>
              <a:rPr lang="en-US" sz="2400" i="1" dirty="0"/>
              <a:t>, </a:t>
            </a:r>
            <a:r>
              <a:rPr lang="en-US" sz="2400" i="1" dirty="0" err="1"/>
              <a:t>Австралія</a:t>
            </a:r>
            <a:r>
              <a:rPr lang="en-US" sz="2400" i="1" dirty="0"/>
              <a:t>):</a:t>
            </a:r>
          </a:p>
        </p:txBody>
      </p:sp>
      <p:sp>
        <p:nvSpPr>
          <p:cNvPr id="9" name="Місце для вмісту 2">
            <a:extLst>
              <a:ext uri="{FF2B5EF4-FFF2-40B4-BE49-F238E27FC236}">
                <a16:creationId xmlns:a16="http://schemas.microsoft.com/office/drawing/2014/main" id="{AFDD0E8A-855D-2F4A-E7F7-EB48ADF8497A}"/>
              </a:ext>
            </a:extLst>
          </p:cNvPr>
          <p:cNvSpPr>
            <a:spLocks noGrp="1"/>
          </p:cNvSpPr>
          <p:nvPr>
            <p:ph idx="1"/>
          </p:nvPr>
        </p:nvSpPr>
        <p:spPr>
          <a:xfrm>
            <a:off x="4776635" y="2303875"/>
            <a:ext cx="2387653" cy="2205245"/>
          </a:xfrm>
        </p:spPr>
        <p:txBody>
          <a:bodyPr>
            <a:noAutofit/>
          </a:bodyPr>
          <a:lstStyle/>
          <a:p>
            <a:pPr marL="0" indent="0">
              <a:spcBef>
                <a:spcPts val="2000"/>
              </a:spcBef>
              <a:buNone/>
            </a:pPr>
            <a:r>
              <a:rPr lang="en-GB" sz="2400" dirty="0" err="1">
                <a:solidFill>
                  <a:schemeClr val="accent2"/>
                </a:solidFill>
              </a:rPr>
              <a:t>bayi</a:t>
            </a:r>
            <a:r>
              <a:rPr lang="en-GB" sz="2400" dirty="0"/>
              <a:t> </a:t>
            </a:r>
            <a:r>
              <a:rPr lang="en-GB" sz="2400" dirty="0" err="1"/>
              <a:t>yara</a:t>
            </a:r>
            <a:br>
              <a:rPr lang="en-UA" sz="1400" dirty="0"/>
            </a:br>
            <a:r>
              <a:rPr lang="en-GB" sz="2400" dirty="0" err="1"/>
              <a:t>чоловік</a:t>
            </a:r>
            <a:endParaRPr lang="en-GB" sz="2400" dirty="0"/>
          </a:p>
        </p:txBody>
      </p:sp>
    </p:spTree>
    <p:extLst>
      <p:ext uri="{BB962C8B-B14F-4D97-AF65-F5344CB8AC3E}">
        <p14:creationId xmlns:p14="http://schemas.microsoft.com/office/powerpoint/2010/main" val="2276605592"/>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КЛАСичний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3923340094"/>
              </p:ext>
            </p:extLst>
          </p:nvPr>
        </p:nvGraphicFramePr>
        <p:xfrm>
          <a:off x="899591" y="2521272"/>
          <a:ext cx="3444995" cy="2419896"/>
        </p:xfrm>
        <a:graphic>
          <a:graphicData uri="http://schemas.openxmlformats.org/drawingml/2006/table">
            <a:tbl>
              <a:tblPr firstRow="1" bandRow="1">
                <a:tableStyleId>{5C22544A-7EE6-4342-B048-85BDC9FD1C3A}</a:tableStyleId>
              </a:tblPr>
              <a:tblGrid>
                <a:gridCol w="2376265">
                  <a:extLst>
                    <a:ext uri="{9D8B030D-6E8A-4147-A177-3AD203B41FA5}">
                      <a16:colId xmlns:a16="http://schemas.microsoft.com/office/drawing/2014/main" val="1959953563"/>
                    </a:ext>
                  </a:extLst>
                </a:gridCol>
                <a:gridCol w="1068730">
                  <a:extLst>
                    <a:ext uri="{9D8B030D-6E8A-4147-A177-3AD203B41FA5}">
                      <a16:colId xmlns:a16="http://schemas.microsoft.com/office/drawing/2014/main" val="1943576747"/>
                    </a:ext>
                  </a:extLst>
                </a:gridCol>
              </a:tblGrid>
              <a:tr h="398056">
                <a:tc>
                  <a:txBody>
                    <a:bodyPr/>
                    <a:lstStyle/>
                    <a:p>
                      <a:pPr algn="ctr"/>
                      <a:r>
                        <a:rPr lang="en-UA" dirty="0"/>
                        <a:t>Значення</a:t>
                      </a:r>
                    </a:p>
                  </a:txBody>
                  <a:tcPr anchor="ctr"/>
                </a:tc>
                <a:tc>
                  <a:txBody>
                    <a:bodyPr/>
                    <a:lstStyle/>
                    <a:p>
                      <a:pPr algn="ctr"/>
                      <a:r>
                        <a:rPr lang="en-UA" dirty="0"/>
                        <a:t>«Той»</a:t>
                      </a:r>
                    </a:p>
                  </a:txBody>
                  <a:tcPr anchor="ctr"/>
                </a:tc>
                <a:extLst>
                  <a:ext uri="{0D108BD9-81ED-4DB2-BD59-A6C34878D82A}">
                    <a16:rowId xmlns:a16="http://schemas.microsoft.com/office/drawing/2014/main" val="3912736403"/>
                  </a:ext>
                </a:extLst>
              </a:tr>
              <a:tr h="370840">
                <a:tc>
                  <a:txBody>
                    <a:bodyPr/>
                    <a:lstStyle/>
                    <a:p>
                      <a:pPr algn="l"/>
                      <a:r>
                        <a:rPr lang="en-UA" dirty="0"/>
                        <a:t>чоловіки, наземні тварини</a:t>
                      </a:r>
                    </a:p>
                  </a:txBody>
                  <a:tcPr anchor="ctr"/>
                </a:tc>
                <a:tc>
                  <a:txBody>
                    <a:bodyPr/>
                    <a:lstStyle/>
                    <a:p>
                      <a:pPr algn="l"/>
                      <a:r>
                        <a:rPr lang="en-GB" dirty="0" err="1"/>
                        <a:t>bayi</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жінки, вода, вогонь,</a:t>
                      </a:r>
                      <a:br>
                        <a:rPr lang="en-UA" dirty="0"/>
                      </a:br>
                      <a:r>
                        <a:rPr lang="en-UA" dirty="0"/>
                        <a:t>небезпечні предмети</a:t>
                      </a:r>
                    </a:p>
                  </a:txBody>
                  <a:tcPr anchor="ctr"/>
                </a:tc>
                <a:tc>
                  <a:txBody>
                    <a:bodyPr/>
                    <a:lstStyle/>
                    <a:p>
                      <a:pPr algn="l"/>
                      <a:r>
                        <a:rPr lang="en-GB" dirty="0" err="1"/>
                        <a:t>balan</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дерева і плоди</a:t>
                      </a:r>
                    </a:p>
                  </a:txBody>
                  <a:tcPr anchor="ctr"/>
                </a:tc>
                <a:tc>
                  <a:txBody>
                    <a:bodyPr/>
                    <a:lstStyle/>
                    <a:p>
                      <a:pPr algn="l"/>
                      <a:r>
                        <a:rPr lang="en-GB" b="0" dirty="0" err="1"/>
                        <a:t>balam</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все інше</a:t>
                      </a:r>
                    </a:p>
                  </a:txBody>
                  <a:tcPr anchor="ctr"/>
                </a:tc>
                <a:tc>
                  <a:txBody>
                    <a:bodyPr/>
                    <a:lstStyle/>
                    <a:p>
                      <a:pPr algn="l"/>
                      <a:r>
                        <a:rPr lang="en-GB" dirty="0" err="1"/>
                        <a:t>bala</a:t>
                      </a:r>
                      <a:endParaRPr lang="en-UA" dirty="0"/>
                    </a:p>
                  </a:txBody>
                  <a:tcPr anchor="ctr"/>
                </a:tc>
                <a:extLst>
                  <a:ext uri="{0D108BD9-81ED-4DB2-BD59-A6C34878D82A}">
                    <a16:rowId xmlns:a16="http://schemas.microsoft.com/office/drawing/2014/main" val="2384999647"/>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Дірбал</a:t>
            </a:r>
            <a:r>
              <a:rPr lang="en-US" sz="2400" i="1" dirty="0"/>
              <a:t> (Dyirbal; </a:t>
            </a:r>
            <a:r>
              <a:rPr lang="en-US" sz="2400" i="1" dirty="0" err="1"/>
              <a:t>пама-ньюнґська</a:t>
            </a:r>
            <a:r>
              <a:rPr lang="en-US" sz="2400" i="1" dirty="0"/>
              <a:t>, </a:t>
            </a:r>
            <a:r>
              <a:rPr lang="en-US" sz="2400" i="1" dirty="0" err="1"/>
              <a:t>Австралія</a:t>
            </a:r>
            <a:r>
              <a:rPr lang="en-US" sz="2400" i="1" dirty="0"/>
              <a:t>):</a:t>
            </a:r>
          </a:p>
        </p:txBody>
      </p:sp>
      <p:sp>
        <p:nvSpPr>
          <p:cNvPr id="9" name="Місце для вмісту 2">
            <a:extLst>
              <a:ext uri="{FF2B5EF4-FFF2-40B4-BE49-F238E27FC236}">
                <a16:creationId xmlns:a16="http://schemas.microsoft.com/office/drawing/2014/main" id="{AFDD0E8A-855D-2F4A-E7F7-EB48ADF8497A}"/>
              </a:ext>
            </a:extLst>
          </p:cNvPr>
          <p:cNvSpPr>
            <a:spLocks noGrp="1"/>
          </p:cNvSpPr>
          <p:nvPr>
            <p:ph idx="1"/>
          </p:nvPr>
        </p:nvSpPr>
        <p:spPr>
          <a:xfrm>
            <a:off x="4776635" y="2303875"/>
            <a:ext cx="2387653" cy="2205245"/>
          </a:xfrm>
        </p:spPr>
        <p:txBody>
          <a:bodyPr>
            <a:noAutofit/>
          </a:bodyPr>
          <a:lstStyle/>
          <a:p>
            <a:pPr marL="0" indent="0">
              <a:spcBef>
                <a:spcPts val="2000"/>
              </a:spcBef>
              <a:buNone/>
            </a:pPr>
            <a:r>
              <a:rPr lang="en-GB" sz="2400" dirty="0" err="1">
                <a:solidFill>
                  <a:schemeClr val="accent2"/>
                </a:solidFill>
              </a:rPr>
              <a:t>bayi</a:t>
            </a:r>
            <a:r>
              <a:rPr lang="en-GB" sz="2400" dirty="0"/>
              <a:t> </a:t>
            </a:r>
            <a:r>
              <a:rPr lang="en-GB" sz="2400" dirty="0" err="1"/>
              <a:t>yara</a:t>
            </a:r>
            <a:br>
              <a:rPr lang="en-UA" sz="1400" dirty="0"/>
            </a:br>
            <a:r>
              <a:rPr lang="en-GB" sz="2400" dirty="0" err="1"/>
              <a:t>чоловік</a:t>
            </a:r>
            <a:endParaRPr lang="en-GB" sz="2400" dirty="0"/>
          </a:p>
          <a:p>
            <a:pPr marL="0" indent="0">
              <a:spcBef>
                <a:spcPts val="2000"/>
              </a:spcBef>
              <a:buNone/>
            </a:pPr>
            <a:r>
              <a:rPr lang="en-UA" sz="2400" dirty="0">
                <a:solidFill>
                  <a:schemeClr val="accent2"/>
                </a:solidFill>
              </a:rPr>
              <a:t>balan</a:t>
            </a:r>
            <a:r>
              <a:rPr lang="en-UA" sz="2400" dirty="0"/>
              <a:t> dugumbil</a:t>
            </a:r>
            <a:br>
              <a:rPr lang="en-US" sz="2400" dirty="0"/>
            </a:br>
            <a:r>
              <a:rPr lang="en-GB" sz="2400" dirty="0" err="1"/>
              <a:t>жінка</a:t>
            </a:r>
            <a:endParaRPr lang="en-GB" sz="2400" dirty="0"/>
          </a:p>
        </p:txBody>
      </p:sp>
    </p:spTree>
    <p:extLst>
      <p:ext uri="{BB962C8B-B14F-4D97-AF65-F5344CB8AC3E}">
        <p14:creationId xmlns:p14="http://schemas.microsoft.com/office/powerpoint/2010/main" val="3557988590"/>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КЛАСичний приклад</a:t>
            </a:r>
            <a:endParaRPr lang="uk-UA" sz="2000" dirty="0"/>
          </a:p>
        </p:txBody>
      </p:sp>
      <p:graphicFrame>
        <p:nvGraphicFramePr>
          <p:cNvPr id="3" name="Table 2">
            <a:extLst>
              <a:ext uri="{FF2B5EF4-FFF2-40B4-BE49-F238E27FC236}">
                <a16:creationId xmlns:a16="http://schemas.microsoft.com/office/drawing/2014/main" id="{3B804DA4-DE5A-47CC-B9BE-84271704E13F}"/>
              </a:ext>
            </a:extLst>
          </p:cNvPr>
          <p:cNvGraphicFramePr>
            <a:graphicFrameLocks noGrp="1"/>
          </p:cNvGraphicFramePr>
          <p:nvPr>
            <p:extLst>
              <p:ext uri="{D42A27DB-BD31-4B8C-83A1-F6EECF244321}">
                <p14:modId xmlns:p14="http://schemas.microsoft.com/office/powerpoint/2010/main" val="1239921752"/>
              </p:ext>
            </p:extLst>
          </p:nvPr>
        </p:nvGraphicFramePr>
        <p:xfrm>
          <a:off x="899591" y="2521272"/>
          <a:ext cx="3444995" cy="2419896"/>
        </p:xfrm>
        <a:graphic>
          <a:graphicData uri="http://schemas.openxmlformats.org/drawingml/2006/table">
            <a:tbl>
              <a:tblPr firstRow="1" bandRow="1">
                <a:tableStyleId>{5C22544A-7EE6-4342-B048-85BDC9FD1C3A}</a:tableStyleId>
              </a:tblPr>
              <a:tblGrid>
                <a:gridCol w="2376265">
                  <a:extLst>
                    <a:ext uri="{9D8B030D-6E8A-4147-A177-3AD203B41FA5}">
                      <a16:colId xmlns:a16="http://schemas.microsoft.com/office/drawing/2014/main" val="1959953563"/>
                    </a:ext>
                  </a:extLst>
                </a:gridCol>
                <a:gridCol w="1068730">
                  <a:extLst>
                    <a:ext uri="{9D8B030D-6E8A-4147-A177-3AD203B41FA5}">
                      <a16:colId xmlns:a16="http://schemas.microsoft.com/office/drawing/2014/main" val="1943576747"/>
                    </a:ext>
                  </a:extLst>
                </a:gridCol>
              </a:tblGrid>
              <a:tr h="398056">
                <a:tc>
                  <a:txBody>
                    <a:bodyPr/>
                    <a:lstStyle/>
                    <a:p>
                      <a:pPr algn="ctr"/>
                      <a:r>
                        <a:rPr lang="en-UA" dirty="0"/>
                        <a:t>Значення</a:t>
                      </a:r>
                    </a:p>
                  </a:txBody>
                  <a:tcPr anchor="ctr"/>
                </a:tc>
                <a:tc>
                  <a:txBody>
                    <a:bodyPr/>
                    <a:lstStyle/>
                    <a:p>
                      <a:pPr algn="ctr"/>
                      <a:r>
                        <a:rPr lang="en-UA" dirty="0"/>
                        <a:t>«Той»</a:t>
                      </a:r>
                    </a:p>
                  </a:txBody>
                  <a:tcPr anchor="ctr"/>
                </a:tc>
                <a:extLst>
                  <a:ext uri="{0D108BD9-81ED-4DB2-BD59-A6C34878D82A}">
                    <a16:rowId xmlns:a16="http://schemas.microsoft.com/office/drawing/2014/main" val="3912736403"/>
                  </a:ext>
                </a:extLst>
              </a:tr>
              <a:tr h="370840">
                <a:tc>
                  <a:txBody>
                    <a:bodyPr/>
                    <a:lstStyle/>
                    <a:p>
                      <a:pPr algn="l"/>
                      <a:r>
                        <a:rPr lang="en-UA" dirty="0"/>
                        <a:t>чоловіки, наземні тварини</a:t>
                      </a:r>
                    </a:p>
                  </a:txBody>
                  <a:tcPr anchor="ctr"/>
                </a:tc>
                <a:tc>
                  <a:txBody>
                    <a:bodyPr/>
                    <a:lstStyle/>
                    <a:p>
                      <a:pPr algn="l"/>
                      <a:r>
                        <a:rPr lang="en-GB" dirty="0" err="1"/>
                        <a:t>bayi</a:t>
                      </a:r>
                      <a:endParaRPr lang="en-UA" dirty="0"/>
                    </a:p>
                  </a:txBody>
                  <a:tcPr anchor="ctr"/>
                </a:tc>
                <a:extLst>
                  <a:ext uri="{0D108BD9-81ED-4DB2-BD59-A6C34878D82A}">
                    <a16:rowId xmlns:a16="http://schemas.microsoft.com/office/drawing/2014/main" val="669374261"/>
                  </a:ext>
                </a:extLst>
              </a:tr>
              <a:tr h="370840">
                <a:tc>
                  <a:txBody>
                    <a:bodyPr/>
                    <a:lstStyle/>
                    <a:p>
                      <a:pPr algn="l"/>
                      <a:r>
                        <a:rPr lang="en-UA" dirty="0"/>
                        <a:t>жінки, вода, вогонь,</a:t>
                      </a:r>
                      <a:br>
                        <a:rPr lang="en-UA" dirty="0"/>
                      </a:br>
                      <a:r>
                        <a:rPr lang="en-UA" dirty="0"/>
                        <a:t>небезпечні предмети</a:t>
                      </a:r>
                    </a:p>
                  </a:txBody>
                  <a:tcPr anchor="ctr"/>
                </a:tc>
                <a:tc>
                  <a:txBody>
                    <a:bodyPr/>
                    <a:lstStyle/>
                    <a:p>
                      <a:pPr algn="l"/>
                      <a:r>
                        <a:rPr lang="en-GB" dirty="0" err="1"/>
                        <a:t>balan</a:t>
                      </a:r>
                      <a:endParaRPr lang="en-UA" dirty="0"/>
                    </a:p>
                  </a:txBody>
                  <a:tcPr anchor="ctr"/>
                </a:tc>
                <a:extLst>
                  <a:ext uri="{0D108BD9-81ED-4DB2-BD59-A6C34878D82A}">
                    <a16:rowId xmlns:a16="http://schemas.microsoft.com/office/drawing/2014/main" val="2359912626"/>
                  </a:ext>
                </a:extLst>
              </a:tr>
              <a:tr h="370840">
                <a:tc>
                  <a:txBody>
                    <a:bodyPr/>
                    <a:lstStyle/>
                    <a:p>
                      <a:pPr algn="l"/>
                      <a:r>
                        <a:rPr lang="en-UA" b="0" dirty="0"/>
                        <a:t>дерева і плоди</a:t>
                      </a:r>
                    </a:p>
                  </a:txBody>
                  <a:tcPr anchor="ctr"/>
                </a:tc>
                <a:tc>
                  <a:txBody>
                    <a:bodyPr/>
                    <a:lstStyle/>
                    <a:p>
                      <a:pPr algn="l"/>
                      <a:r>
                        <a:rPr lang="en-GB" b="0" dirty="0" err="1"/>
                        <a:t>balam</a:t>
                      </a:r>
                      <a:endParaRPr lang="en-UA" b="0" dirty="0"/>
                    </a:p>
                  </a:txBody>
                  <a:tcPr anchor="ctr"/>
                </a:tc>
                <a:extLst>
                  <a:ext uri="{0D108BD9-81ED-4DB2-BD59-A6C34878D82A}">
                    <a16:rowId xmlns:a16="http://schemas.microsoft.com/office/drawing/2014/main" val="553899012"/>
                  </a:ext>
                </a:extLst>
              </a:tr>
              <a:tr h="370840">
                <a:tc>
                  <a:txBody>
                    <a:bodyPr/>
                    <a:lstStyle/>
                    <a:p>
                      <a:pPr algn="l"/>
                      <a:r>
                        <a:rPr lang="en-UA" b="0" dirty="0"/>
                        <a:t>все інше</a:t>
                      </a:r>
                    </a:p>
                  </a:txBody>
                  <a:tcPr anchor="ctr"/>
                </a:tc>
                <a:tc>
                  <a:txBody>
                    <a:bodyPr/>
                    <a:lstStyle/>
                    <a:p>
                      <a:pPr algn="l"/>
                      <a:r>
                        <a:rPr lang="en-GB" dirty="0" err="1"/>
                        <a:t>bala</a:t>
                      </a:r>
                      <a:endParaRPr lang="en-UA" dirty="0"/>
                    </a:p>
                  </a:txBody>
                  <a:tcPr anchor="ctr"/>
                </a:tc>
                <a:extLst>
                  <a:ext uri="{0D108BD9-81ED-4DB2-BD59-A6C34878D82A}">
                    <a16:rowId xmlns:a16="http://schemas.microsoft.com/office/drawing/2014/main" val="2384999647"/>
                  </a:ext>
                </a:extLst>
              </a:tr>
            </a:tbl>
          </a:graphicData>
        </a:graphic>
      </p:graphicFrame>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0" indent="0">
              <a:lnSpc>
                <a:spcPct val="150000"/>
              </a:lnSpc>
              <a:buNone/>
            </a:pPr>
            <a:r>
              <a:rPr lang="en-US" sz="2400" b="1" i="1" dirty="0" err="1"/>
              <a:t>Дірбал</a:t>
            </a:r>
            <a:r>
              <a:rPr lang="en-US" sz="2400" i="1" dirty="0"/>
              <a:t> (Dyirbal; </a:t>
            </a:r>
            <a:r>
              <a:rPr lang="en-US" sz="2400" i="1" dirty="0" err="1"/>
              <a:t>пама-ньюнґська</a:t>
            </a:r>
            <a:r>
              <a:rPr lang="en-US" sz="2400" i="1" dirty="0"/>
              <a:t>, </a:t>
            </a:r>
            <a:r>
              <a:rPr lang="en-US" sz="2400" i="1" dirty="0" err="1"/>
              <a:t>Австралія</a:t>
            </a:r>
            <a:r>
              <a:rPr lang="en-US" sz="2400" i="1" dirty="0"/>
              <a:t>):</a:t>
            </a:r>
          </a:p>
        </p:txBody>
      </p:sp>
      <p:sp>
        <p:nvSpPr>
          <p:cNvPr id="9" name="Місце для вмісту 2">
            <a:extLst>
              <a:ext uri="{FF2B5EF4-FFF2-40B4-BE49-F238E27FC236}">
                <a16:creationId xmlns:a16="http://schemas.microsoft.com/office/drawing/2014/main" id="{AFDD0E8A-855D-2F4A-E7F7-EB48ADF8497A}"/>
              </a:ext>
            </a:extLst>
          </p:cNvPr>
          <p:cNvSpPr>
            <a:spLocks noGrp="1"/>
          </p:cNvSpPr>
          <p:nvPr>
            <p:ph idx="1"/>
          </p:nvPr>
        </p:nvSpPr>
        <p:spPr>
          <a:xfrm>
            <a:off x="4776635" y="2303875"/>
            <a:ext cx="2387653" cy="2205245"/>
          </a:xfrm>
        </p:spPr>
        <p:txBody>
          <a:bodyPr>
            <a:noAutofit/>
          </a:bodyPr>
          <a:lstStyle/>
          <a:p>
            <a:pPr marL="0" indent="0">
              <a:spcBef>
                <a:spcPts val="2000"/>
              </a:spcBef>
              <a:buNone/>
            </a:pPr>
            <a:r>
              <a:rPr lang="en-GB" sz="2400" dirty="0" err="1">
                <a:solidFill>
                  <a:schemeClr val="accent2"/>
                </a:solidFill>
              </a:rPr>
              <a:t>bayi</a:t>
            </a:r>
            <a:r>
              <a:rPr lang="en-GB" sz="2400" dirty="0"/>
              <a:t> </a:t>
            </a:r>
            <a:r>
              <a:rPr lang="en-GB" sz="2400" dirty="0" err="1"/>
              <a:t>yara</a:t>
            </a:r>
            <a:br>
              <a:rPr lang="en-UA" sz="1400" dirty="0"/>
            </a:br>
            <a:r>
              <a:rPr lang="en-GB" sz="2400" dirty="0" err="1"/>
              <a:t>чоловік</a:t>
            </a:r>
            <a:endParaRPr lang="en-GB" sz="2400" dirty="0"/>
          </a:p>
          <a:p>
            <a:pPr marL="0" indent="0">
              <a:spcBef>
                <a:spcPts val="2000"/>
              </a:spcBef>
              <a:buNone/>
            </a:pPr>
            <a:r>
              <a:rPr lang="en-UA" sz="2400" dirty="0">
                <a:solidFill>
                  <a:schemeClr val="accent2"/>
                </a:solidFill>
              </a:rPr>
              <a:t>balan</a:t>
            </a:r>
            <a:r>
              <a:rPr lang="en-UA" sz="2400" dirty="0"/>
              <a:t> dugumbil</a:t>
            </a:r>
            <a:br>
              <a:rPr lang="en-US" sz="2400" dirty="0"/>
            </a:br>
            <a:r>
              <a:rPr lang="en-GB" sz="2400" dirty="0" err="1"/>
              <a:t>жінка</a:t>
            </a:r>
            <a:endParaRPr lang="en-GB" sz="2400" dirty="0"/>
          </a:p>
          <a:p>
            <a:pPr marL="0" indent="0">
              <a:spcBef>
                <a:spcPts val="2000"/>
              </a:spcBef>
              <a:buNone/>
            </a:pPr>
            <a:r>
              <a:rPr lang="en-UA" sz="2400" dirty="0">
                <a:solidFill>
                  <a:schemeClr val="accent2"/>
                </a:solidFill>
              </a:rPr>
              <a:t>balan</a:t>
            </a:r>
            <a:r>
              <a:rPr lang="en-UA" sz="2400" dirty="0"/>
              <a:t> yigara</a:t>
            </a:r>
            <a:br>
              <a:rPr lang="en-US" sz="2400" dirty="0"/>
            </a:br>
            <a:r>
              <a:rPr lang="en-GB" sz="2400" dirty="0" err="1"/>
              <a:t>рак</a:t>
            </a:r>
            <a:endParaRPr lang="en-GB" sz="2400" dirty="0"/>
          </a:p>
        </p:txBody>
      </p:sp>
    </p:spTree>
    <p:extLst>
      <p:ext uri="{BB962C8B-B14F-4D97-AF65-F5344CB8AC3E}">
        <p14:creationId xmlns:p14="http://schemas.microsoft.com/office/powerpoint/2010/main" val="207196898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Типові варіанти розподілу</a:t>
            </a:r>
            <a:endParaRPr lang="uk-UA" sz="2000" dirty="0"/>
          </a:p>
        </p:txBody>
      </p:sp>
    </p:spTree>
    <p:extLst>
      <p:ext uri="{BB962C8B-B14F-4D97-AF65-F5344CB8AC3E}">
        <p14:creationId xmlns:p14="http://schemas.microsoft.com/office/powerpoint/2010/main" val="245095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nvGraphicFramePr>
        <p:xfrm>
          <a:off x="3485832" y="2085340"/>
          <a:ext cx="2172336" cy="94996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extLst>
                  <a:ext uri="{0D108BD9-81ED-4DB2-BD59-A6C34878D82A}">
                    <a16:rowId xmlns:a16="http://schemas.microsoft.com/office/drawing/2014/main" val="4025770642"/>
                  </a:ext>
                </a:extLst>
              </a:tr>
            </a:tbl>
          </a:graphicData>
        </a:graphic>
      </p:graphicFrame>
      <p:pic>
        <p:nvPicPr>
          <p:cNvPr id="5" name="Graphic 4">
            <a:extLst>
              <a:ext uri="{FF2B5EF4-FFF2-40B4-BE49-F238E27FC236}">
                <a16:creationId xmlns:a16="http://schemas.microsoft.com/office/drawing/2014/main" id="{7CE2A235-F3AD-91F4-E5EC-85BC5CC76B42}"/>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1720" y="2668979"/>
            <a:ext cx="1181100" cy="292100"/>
          </a:xfrm>
          <a:prstGeom prst="rect">
            <a:avLst/>
          </a:prstGeom>
        </p:spPr>
      </p:pic>
      <p:sp>
        <p:nvSpPr>
          <p:cNvPr id="7" name="TextBox 6">
            <a:extLst>
              <a:ext uri="{FF2B5EF4-FFF2-40B4-BE49-F238E27FC236}">
                <a16:creationId xmlns:a16="http://schemas.microsoft.com/office/drawing/2014/main" id="{C03EC5AE-3C69-53AC-234B-328856FA0676}"/>
              </a:ext>
            </a:extLst>
          </p:cNvPr>
          <p:cNvSpPr txBox="1"/>
          <p:nvPr/>
        </p:nvSpPr>
        <p:spPr>
          <a:xfrm>
            <a:off x="1331640" y="3035300"/>
            <a:ext cx="1440160" cy="923330"/>
          </a:xfrm>
          <a:prstGeom prst="rect">
            <a:avLst/>
          </a:prstGeom>
          <a:noFill/>
        </p:spPr>
        <p:txBody>
          <a:bodyPr wrap="square">
            <a:spAutoFit/>
          </a:bodyPr>
          <a:lstStyle/>
          <a:p>
            <a:pPr marL="0" indent="0" algn="ctr">
              <a:buNone/>
            </a:pPr>
            <a:r>
              <a:rPr lang="en-US" dirty="0" err="1"/>
              <a:t>належність</a:t>
            </a:r>
            <a:endParaRPr lang="en-US" dirty="0"/>
          </a:p>
          <a:p>
            <a:pPr marL="0" indent="0" algn="ctr">
              <a:buNone/>
            </a:pPr>
            <a:r>
              <a:rPr lang="en-US" dirty="0" err="1"/>
              <a:t>до</a:t>
            </a:r>
            <a:r>
              <a:rPr lang="en-US" dirty="0"/>
              <a:t> </a:t>
            </a:r>
            <a:r>
              <a:rPr lang="en-US" dirty="0" err="1"/>
              <a:t>предмету</a:t>
            </a:r>
            <a:endParaRPr lang="en-US" dirty="0"/>
          </a:p>
          <a:p>
            <a:pPr marL="0" indent="0" algn="ctr">
              <a:buNone/>
            </a:pPr>
            <a:r>
              <a:rPr lang="en-US" dirty="0" err="1"/>
              <a:t>мовлення</a:t>
            </a:r>
            <a:endParaRPr lang="en-US" dirty="0"/>
          </a:p>
        </p:txBody>
      </p:sp>
      <p:sp>
        <p:nvSpPr>
          <p:cNvPr id="8" name="Заголовок 1">
            <a:extLst>
              <a:ext uri="{FF2B5EF4-FFF2-40B4-BE49-F238E27FC236}">
                <a16:creationId xmlns:a16="http://schemas.microsoft.com/office/drawing/2014/main" id="{C15C8F99-3EE3-3ABC-0792-10D76196F862}"/>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1529061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Типові варіанти розподілу</a:t>
            </a:r>
            <a:endParaRPr lang="uk-UA" sz="2000" dirty="0"/>
          </a:p>
        </p:txBody>
      </p:sp>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589072"/>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err="1"/>
              <a:t>живе</a:t>
            </a:r>
            <a:r>
              <a:rPr lang="en-US" sz="2400" dirty="0"/>
              <a:t> (</a:t>
            </a:r>
            <a:r>
              <a:rPr lang="en-US" sz="2400" i="1" dirty="0" err="1"/>
              <a:t>мама</a:t>
            </a:r>
            <a:r>
              <a:rPr lang="en-US" sz="2400" dirty="0"/>
              <a:t>) — </a:t>
            </a:r>
            <a:r>
              <a:rPr lang="en-US" sz="2400" b="1" dirty="0" err="1"/>
              <a:t>неживе</a:t>
            </a:r>
            <a:r>
              <a:rPr lang="en-US" sz="2400" dirty="0"/>
              <a:t> (</a:t>
            </a:r>
            <a:r>
              <a:rPr lang="en-US" sz="2400" i="1" dirty="0" err="1"/>
              <a:t>листок</a:t>
            </a:r>
            <a:r>
              <a:rPr lang="en-US" sz="2400" dirty="0"/>
              <a:t>);</a:t>
            </a:r>
          </a:p>
        </p:txBody>
      </p:sp>
    </p:spTree>
    <p:extLst>
      <p:ext uri="{BB962C8B-B14F-4D97-AF65-F5344CB8AC3E}">
        <p14:creationId xmlns:p14="http://schemas.microsoft.com/office/powerpoint/2010/main" val="135911161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Типові варіанти розподілу</a:t>
            </a:r>
            <a:endParaRPr lang="uk-UA" sz="2000" dirty="0"/>
          </a:p>
        </p:txBody>
      </p:sp>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1143070"/>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err="1"/>
              <a:t>живе</a:t>
            </a:r>
            <a:r>
              <a:rPr lang="en-US" sz="2400" dirty="0"/>
              <a:t> (</a:t>
            </a:r>
            <a:r>
              <a:rPr lang="en-US" sz="2400" i="1" dirty="0" err="1"/>
              <a:t>мама</a:t>
            </a:r>
            <a:r>
              <a:rPr lang="en-US" sz="2400" dirty="0"/>
              <a:t>) — </a:t>
            </a:r>
            <a:r>
              <a:rPr lang="en-US" sz="2400" b="1" dirty="0" err="1"/>
              <a:t>неживе</a:t>
            </a:r>
            <a:r>
              <a:rPr lang="en-US" sz="2400" dirty="0"/>
              <a:t> (</a:t>
            </a:r>
            <a:r>
              <a:rPr lang="en-US" sz="2400" i="1" dirty="0" err="1"/>
              <a:t>листок</a:t>
            </a:r>
            <a:r>
              <a:rPr lang="en-US" sz="2400" dirty="0"/>
              <a:t>);</a:t>
            </a:r>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мама</a:t>
            </a:r>
            <a:r>
              <a:rPr lang="en-US" sz="2400" dirty="0"/>
              <a:t>) — </a:t>
            </a:r>
            <a:r>
              <a:rPr lang="en-US" sz="2400" b="1" dirty="0" err="1"/>
              <a:t>тварина</a:t>
            </a:r>
            <a:r>
              <a:rPr lang="en-US" sz="2400" dirty="0"/>
              <a:t> (</a:t>
            </a:r>
            <a:r>
              <a:rPr lang="en-US" sz="2400" i="1" dirty="0" err="1"/>
              <a:t>вовк</a:t>
            </a:r>
            <a:r>
              <a:rPr lang="en-US" sz="2400" dirty="0"/>
              <a:t>) — </a:t>
            </a:r>
            <a:r>
              <a:rPr lang="en-US" sz="2400" b="1" dirty="0" err="1"/>
              <a:t>неживе</a:t>
            </a:r>
            <a:r>
              <a:rPr lang="en-US" sz="2400" dirty="0"/>
              <a:t> (</a:t>
            </a:r>
            <a:r>
              <a:rPr lang="en-US" sz="2400" i="1" dirty="0" err="1"/>
              <a:t>листок</a:t>
            </a:r>
            <a:r>
              <a:rPr lang="en-US" sz="2400" dirty="0"/>
              <a:t>);</a:t>
            </a:r>
            <a:endParaRPr lang="en-US" sz="2400" b="1" dirty="0"/>
          </a:p>
        </p:txBody>
      </p:sp>
    </p:spTree>
    <p:extLst>
      <p:ext uri="{BB962C8B-B14F-4D97-AF65-F5344CB8AC3E}">
        <p14:creationId xmlns:p14="http://schemas.microsoft.com/office/powerpoint/2010/main" val="400627866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Типові варіанти розподілу</a:t>
            </a:r>
            <a:endParaRPr lang="uk-UA" sz="2000" dirty="0"/>
          </a:p>
        </p:txBody>
      </p:sp>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169706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err="1"/>
              <a:t>живе</a:t>
            </a:r>
            <a:r>
              <a:rPr lang="en-US" sz="2400" dirty="0"/>
              <a:t> (</a:t>
            </a:r>
            <a:r>
              <a:rPr lang="en-US" sz="2400" i="1" dirty="0" err="1"/>
              <a:t>мама</a:t>
            </a:r>
            <a:r>
              <a:rPr lang="en-US" sz="2400" dirty="0"/>
              <a:t>) — </a:t>
            </a:r>
            <a:r>
              <a:rPr lang="en-US" sz="2400" b="1" dirty="0" err="1"/>
              <a:t>неживе</a:t>
            </a:r>
            <a:r>
              <a:rPr lang="en-US" sz="2400" dirty="0"/>
              <a:t> (</a:t>
            </a:r>
            <a:r>
              <a:rPr lang="en-US" sz="2400" i="1" dirty="0" err="1"/>
              <a:t>листок</a:t>
            </a:r>
            <a:r>
              <a:rPr lang="en-US" sz="2400" dirty="0"/>
              <a:t>);</a:t>
            </a:r>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мама</a:t>
            </a:r>
            <a:r>
              <a:rPr lang="en-US" sz="2400" dirty="0"/>
              <a:t>) — </a:t>
            </a:r>
            <a:r>
              <a:rPr lang="en-US" sz="2400" b="1" dirty="0" err="1"/>
              <a:t>тварина</a:t>
            </a:r>
            <a:r>
              <a:rPr lang="en-US" sz="2400" dirty="0"/>
              <a:t> (</a:t>
            </a:r>
            <a:r>
              <a:rPr lang="en-US" sz="2400" i="1" dirty="0" err="1"/>
              <a:t>вовк</a:t>
            </a:r>
            <a:r>
              <a:rPr lang="en-US" sz="2400" dirty="0"/>
              <a:t>) — </a:t>
            </a:r>
            <a:r>
              <a:rPr lang="en-US" sz="2400" b="1" dirty="0" err="1"/>
              <a:t>неживе</a:t>
            </a:r>
            <a:r>
              <a:rPr lang="en-US" sz="2400" dirty="0"/>
              <a:t> (</a:t>
            </a:r>
            <a:r>
              <a:rPr lang="en-US" sz="2400" i="1" dirty="0" err="1"/>
              <a:t>листок</a:t>
            </a:r>
            <a:r>
              <a:rPr lang="en-US" sz="2400" dirty="0"/>
              <a:t>);</a:t>
            </a:r>
            <a:endParaRPr lang="en-US" sz="2400" b="1" dirty="0"/>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мисливець</a:t>
            </a:r>
            <a:r>
              <a:rPr lang="en-US" sz="2400" dirty="0"/>
              <a:t>) — </a:t>
            </a:r>
            <a:r>
              <a:rPr lang="en-US" sz="2400" b="1" dirty="0" err="1"/>
              <a:t>не</a:t>
            </a:r>
            <a:r>
              <a:rPr lang="en-US" sz="2400" b="1" dirty="0"/>
              <a:t> </a:t>
            </a:r>
            <a:r>
              <a:rPr lang="en-US" sz="2400" b="1" dirty="0" err="1"/>
              <a:t>людина</a:t>
            </a:r>
            <a:r>
              <a:rPr lang="en-US" sz="2400" dirty="0"/>
              <a:t> (</a:t>
            </a:r>
            <a:r>
              <a:rPr lang="en-US" sz="2400" i="1" dirty="0" err="1"/>
              <a:t>вірність</a:t>
            </a:r>
            <a:r>
              <a:rPr lang="en-US" sz="2400" dirty="0"/>
              <a:t>);</a:t>
            </a:r>
          </a:p>
        </p:txBody>
      </p:sp>
    </p:spTree>
    <p:extLst>
      <p:ext uri="{BB962C8B-B14F-4D97-AF65-F5344CB8AC3E}">
        <p14:creationId xmlns:p14="http://schemas.microsoft.com/office/powerpoint/2010/main" val="247004608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Типові варіанти розподілу</a:t>
            </a:r>
            <a:endParaRPr lang="uk-UA" sz="2000" dirty="0"/>
          </a:p>
        </p:txBody>
      </p:sp>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2251065"/>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err="1"/>
              <a:t>живе</a:t>
            </a:r>
            <a:r>
              <a:rPr lang="en-US" sz="2400" dirty="0"/>
              <a:t> (</a:t>
            </a:r>
            <a:r>
              <a:rPr lang="en-US" sz="2400" i="1" dirty="0" err="1"/>
              <a:t>мама</a:t>
            </a:r>
            <a:r>
              <a:rPr lang="en-US" sz="2400" dirty="0"/>
              <a:t>) — </a:t>
            </a:r>
            <a:r>
              <a:rPr lang="en-US" sz="2400" b="1" dirty="0" err="1"/>
              <a:t>неживе</a:t>
            </a:r>
            <a:r>
              <a:rPr lang="en-US" sz="2400" dirty="0"/>
              <a:t> (</a:t>
            </a:r>
            <a:r>
              <a:rPr lang="en-US" sz="2400" i="1" dirty="0" err="1"/>
              <a:t>листок</a:t>
            </a:r>
            <a:r>
              <a:rPr lang="en-US" sz="2400" dirty="0"/>
              <a:t>);</a:t>
            </a:r>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мама</a:t>
            </a:r>
            <a:r>
              <a:rPr lang="en-US" sz="2400" dirty="0"/>
              <a:t>) — </a:t>
            </a:r>
            <a:r>
              <a:rPr lang="en-US" sz="2400" b="1" dirty="0" err="1"/>
              <a:t>тварина</a:t>
            </a:r>
            <a:r>
              <a:rPr lang="en-US" sz="2400" dirty="0"/>
              <a:t> (</a:t>
            </a:r>
            <a:r>
              <a:rPr lang="en-US" sz="2400" i="1" dirty="0" err="1"/>
              <a:t>вовк</a:t>
            </a:r>
            <a:r>
              <a:rPr lang="en-US" sz="2400" dirty="0"/>
              <a:t>) — </a:t>
            </a:r>
            <a:r>
              <a:rPr lang="en-US" sz="2400" b="1" dirty="0" err="1"/>
              <a:t>неживе</a:t>
            </a:r>
            <a:r>
              <a:rPr lang="en-US" sz="2400" dirty="0"/>
              <a:t> (</a:t>
            </a:r>
            <a:r>
              <a:rPr lang="en-US" sz="2400" i="1" dirty="0" err="1"/>
              <a:t>листок</a:t>
            </a:r>
            <a:r>
              <a:rPr lang="en-US" sz="2400" dirty="0"/>
              <a:t>);</a:t>
            </a:r>
            <a:endParaRPr lang="en-US" sz="2400" b="1" dirty="0"/>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мисливець</a:t>
            </a:r>
            <a:r>
              <a:rPr lang="en-US" sz="2400" dirty="0"/>
              <a:t>) — </a:t>
            </a:r>
            <a:r>
              <a:rPr lang="en-US" sz="2400" b="1" dirty="0" err="1"/>
              <a:t>не</a:t>
            </a:r>
            <a:r>
              <a:rPr lang="en-US" sz="2400" b="1" dirty="0"/>
              <a:t> </a:t>
            </a:r>
            <a:r>
              <a:rPr lang="en-US" sz="2400" b="1" dirty="0" err="1"/>
              <a:t>людина</a:t>
            </a:r>
            <a:r>
              <a:rPr lang="en-US" sz="2400" dirty="0"/>
              <a:t> (</a:t>
            </a:r>
            <a:r>
              <a:rPr lang="en-US" sz="2400" i="1" dirty="0" err="1"/>
              <a:t>вірність</a:t>
            </a:r>
            <a:r>
              <a:rPr lang="en-US" sz="2400" dirty="0"/>
              <a:t>);</a:t>
            </a:r>
          </a:p>
          <a:p>
            <a:pPr marL="342900" indent="-342900">
              <a:lnSpc>
                <a:spcPct val="150000"/>
              </a:lnSpc>
              <a:buFont typeface="Arial" panose="020B0604020202020204" pitchFamily="34" charset="0"/>
              <a:buChar char="•"/>
            </a:pPr>
            <a:r>
              <a:rPr lang="en-US" sz="2400" b="1" dirty="0" err="1"/>
              <a:t>велике</a:t>
            </a:r>
            <a:r>
              <a:rPr lang="en-US" sz="2400" dirty="0"/>
              <a:t> (</a:t>
            </a:r>
            <a:r>
              <a:rPr lang="en-US" sz="2400" i="1" dirty="0" err="1"/>
              <a:t>дерево</a:t>
            </a:r>
            <a:r>
              <a:rPr lang="en-US" sz="2400" dirty="0"/>
              <a:t>) — </a:t>
            </a:r>
            <a:r>
              <a:rPr lang="en-US" sz="2400" b="1" dirty="0" err="1"/>
              <a:t>маленьке</a:t>
            </a:r>
            <a:r>
              <a:rPr lang="en-US" sz="2400" dirty="0"/>
              <a:t> (</a:t>
            </a:r>
            <a:r>
              <a:rPr lang="en-US" sz="2400" i="1" dirty="0" err="1"/>
              <a:t>листок</a:t>
            </a:r>
            <a:r>
              <a:rPr lang="en-US" sz="2400" dirty="0"/>
              <a:t>);</a:t>
            </a:r>
          </a:p>
        </p:txBody>
      </p:sp>
    </p:spTree>
    <p:extLst>
      <p:ext uri="{BB962C8B-B14F-4D97-AF65-F5344CB8AC3E}">
        <p14:creationId xmlns:p14="http://schemas.microsoft.com/office/powerpoint/2010/main" val="386665217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Типові варіанти розподілу</a:t>
            </a:r>
            <a:endParaRPr lang="uk-UA" sz="2000" dirty="0"/>
          </a:p>
        </p:txBody>
      </p:sp>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2805063"/>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err="1"/>
              <a:t>живе</a:t>
            </a:r>
            <a:r>
              <a:rPr lang="en-US" sz="2400" dirty="0"/>
              <a:t> (</a:t>
            </a:r>
            <a:r>
              <a:rPr lang="en-US" sz="2400" i="1" dirty="0" err="1"/>
              <a:t>мама</a:t>
            </a:r>
            <a:r>
              <a:rPr lang="en-US" sz="2400" dirty="0"/>
              <a:t>) — </a:t>
            </a:r>
            <a:r>
              <a:rPr lang="en-US" sz="2400" b="1" dirty="0" err="1"/>
              <a:t>неживе</a:t>
            </a:r>
            <a:r>
              <a:rPr lang="en-US" sz="2400" dirty="0"/>
              <a:t> (</a:t>
            </a:r>
            <a:r>
              <a:rPr lang="en-US" sz="2400" i="1" dirty="0" err="1"/>
              <a:t>листок</a:t>
            </a:r>
            <a:r>
              <a:rPr lang="en-US" sz="2400" dirty="0"/>
              <a:t>);</a:t>
            </a:r>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мама</a:t>
            </a:r>
            <a:r>
              <a:rPr lang="en-US" sz="2400" dirty="0"/>
              <a:t>) — </a:t>
            </a:r>
            <a:r>
              <a:rPr lang="en-US" sz="2400" b="1" dirty="0" err="1"/>
              <a:t>тварина</a:t>
            </a:r>
            <a:r>
              <a:rPr lang="en-US" sz="2400" dirty="0"/>
              <a:t> (</a:t>
            </a:r>
            <a:r>
              <a:rPr lang="en-US" sz="2400" i="1" dirty="0" err="1"/>
              <a:t>вовк</a:t>
            </a:r>
            <a:r>
              <a:rPr lang="en-US" sz="2400" dirty="0"/>
              <a:t>) — </a:t>
            </a:r>
            <a:r>
              <a:rPr lang="en-US" sz="2400" b="1" dirty="0" err="1"/>
              <a:t>неживе</a:t>
            </a:r>
            <a:r>
              <a:rPr lang="en-US" sz="2400" dirty="0"/>
              <a:t> (</a:t>
            </a:r>
            <a:r>
              <a:rPr lang="en-US" sz="2400" i="1" dirty="0" err="1"/>
              <a:t>листок</a:t>
            </a:r>
            <a:r>
              <a:rPr lang="en-US" sz="2400" dirty="0"/>
              <a:t>);</a:t>
            </a:r>
            <a:endParaRPr lang="en-US" sz="2400" b="1" dirty="0"/>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мисливець</a:t>
            </a:r>
            <a:r>
              <a:rPr lang="en-US" sz="2400" dirty="0"/>
              <a:t>) — </a:t>
            </a:r>
            <a:r>
              <a:rPr lang="en-US" sz="2400" b="1" dirty="0" err="1"/>
              <a:t>не</a:t>
            </a:r>
            <a:r>
              <a:rPr lang="en-US" sz="2400" b="1" dirty="0"/>
              <a:t> </a:t>
            </a:r>
            <a:r>
              <a:rPr lang="en-US" sz="2400" b="1" dirty="0" err="1"/>
              <a:t>людина</a:t>
            </a:r>
            <a:r>
              <a:rPr lang="en-US" sz="2400" dirty="0"/>
              <a:t> (</a:t>
            </a:r>
            <a:r>
              <a:rPr lang="en-US" sz="2400" i="1" dirty="0" err="1"/>
              <a:t>вірність</a:t>
            </a:r>
            <a:r>
              <a:rPr lang="en-US" sz="2400" dirty="0"/>
              <a:t>);</a:t>
            </a:r>
          </a:p>
          <a:p>
            <a:pPr marL="342900" indent="-342900">
              <a:lnSpc>
                <a:spcPct val="150000"/>
              </a:lnSpc>
              <a:buFont typeface="Arial" panose="020B0604020202020204" pitchFamily="34" charset="0"/>
              <a:buChar char="•"/>
            </a:pPr>
            <a:r>
              <a:rPr lang="en-US" sz="2400" b="1" dirty="0" err="1"/>
              <a:t>велике</a:t>
            </a:r>
            <a:r>
              <a:rPr lang="en-US" sz="2400" dirty="0"/>
              <a:t> (</a:t>
            </a:r>
            <a:r>
              <a:rPr lang="en-US" sz="2400" i="1" dirty="0" err="1"/>
              <a:t>дерево</a:t>
            </a:r>
            <a:r>
              <a:rPr lang="en-US" sz="2400" dirty="0"/>
              <a:t>) — </a:t>
            </a:r>
            <a:r>
              <a:rPr lang="en-US" sz="2400" b="1" dirty="0" err="1"/>
              <a:t>маленьке</a:t>
            </a:r>
            <a:r>
              <a:rPr lang="en-US" sz="2400" dirty="0"/>
              <a:t> (</a:t>
            </a:r>
            <a:r>
              <a:rPr lang="en-US" sz="2400" i="1" dirty="0" err="1"/>
              <a:t>листок</a:t>
            </a:r>
            <a:r>
              <a:rPr lang="en-US" sz="2400" dirty="0"/>
              <a:t>);</a:t>
            </a:r>
          </a:p>
          <a:p>
            <a:pPr marL="342900" indent="-342900">
              <a:lnSpc>
                <a:spcPct val="150000"/>
              </a:lnSpc>
              <a:buFont typeface="Arial" panose="020B0604020202020204" pitchFamily="34" charset="0"/>
              <a:buChar char="•"/>
            </a:pPr>
            <a:r>
              <a:rPr lang="en-US" sz="2400" b="1" dirty="0" err="1"/>
              <a:t>сильне</a:t>
            </a:r>
            <a:r>
              <a:rPr lang="en-US" sz="2400" dirty="0"/>
              <a:t> (</a:t>
            </a:r>
            <a:r>
              <a:rPr lang="en-US" sz="2400" i="1" dirty="0" err="1"/>
              <a:t>вовк</a:t>
            </a:r>
            <a:r>
              <a:rPr lang="en-US" sz="2400" dirty="0"/>
              <a:t>) — </a:t>
            </a:r>
            <a:r>
              <a:rPr lang="en-US" sz="2400" b="1" dirty="0" err="1"/>
              <a:t>слабке</a:t>
            </a:r>
            <a:r>
              <a:rPr lang="en-US" sz="2400" dirty="0"/>
              <a:t> (</a:t>
            </a:r>
            <a:r>
              <a:rPr lang="en-US" sz="2400" i="1" dirty="0" err="1"/>
              <a:t>немовля</a:t>
            </a:r>
            <a:r>
              <a:rPr lang="en-US" sz="2400" dirty="0"/>
              <a:t>);</a:t>
            </a:r>
          </a:p>
        </p:txBody>
      </p:sp>
    </p:spTree>
    <p:extLst>
      <p:ext uri="{BB962C8B-B14F-4D97-AF65-F5344CB8AC3E}">
        <p14:creationId xmlns:p14="http://schemas.microsoft.com/office/powerpoint/2010/main" val="392177054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Типові варіанти розподілу</a:t>
            </a:r>
            <a:endParaRPr lang="uk-UA" sz="2000" dirty="0"/>
          </a:p>
        </p:txBody>
      </p:sp>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3359061"/>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err="1"/>
              <a:t>живе</a:t>
            </a:r>
            <a:r>
              <a:rPr lang="en-US" sz="2400" dirty="0"/>
              <a:t> (</a:t>
            </a:r>
            <a:r>
              <a:rPr lang="en-US" sz="2400" i="1" dirty="0" err="1"/>
              <a:t>мама</a:t>
            </a:r>
            <a:r>
              <a:rPr lang="en-US" sz="2400" dirty="0"/>
              <a:t>) — </a:t>
            </a:r>
            <a:r>
              <a:rPr lang="en-US" sz="2400" b="1" dirty="0" err="1"/>
              <a:t>неживе</a:t>
            </a:r>
            <a:r>
              <a:rPr lang="en-US" sz="2400" dirty="0"/>
              <a:t> (</a:t>
            </a:r>
            <a:r>
              <a:rPr lang="en-US" sz="2400" i="1" dirty="0" err="1"/>
              <a:t>листок</a:t>
            </a:r>
            <a:r>
              <a:rPr lang="en-US" sz="2400" dirty="0"/>
              <a:t>);</a:t>
            </a:r>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мама</a:t>
            </a:r>
            <a:r>
              <a:rPr lang="en-US" sz="2400" dirty="0"/>
              <a:t>) — </a:t>
            </a:r>
            <a:r>
              <a:rPr lang="en-US" sz="2400" b="1" dirty="0" err="1"/>
              <a:t>тварина</a:t>
            </a:r>
            <a:r>
              <a:rPr lang="en-US" sz="2400" dirty="0"/>
              <a:t> (</a:t>
            </a:r>
            <a:r>
              <a:rPr lang="en-US" sz="2400" i="1" dirty="0" err="1"/>
              <a:t>вовк</a:t>
            </a:r>
            <a:r>
              <a:rPr lang="en-US" sz="2400" dirty="0"/>
              <a:t>) — </a:t>
            </a:r>
            <a:r>
              <a:rPr lang="en-US" sz="2400" b="1" dirty="0" err="1"/>
              <a:t>неживе</a:t>
            </a:r>
            <a:r>
              <a:rPr lang="en-US" sz="2400" dirty="0"/>
              <a:t> (</a:t>
            </a:r>
            <a:r>
              <a:rPr lang="en-US" sz="2400" i="1" dirty="0" err="1"/>
              <a:t>листок</a:t>
            </a:r>
            <a:r>
              <a:rPr lang="en-US" sz="2400" dirty="0"/>
              <a:t>);</a:t>
            </a:r>
            <a:endParaRPr lang="en-US" sz="2400" b="1" dirty="0"/>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мисливець</a:t>
            </a:r>
            <a:r>
              <a:rPr lang="en-US" sz="2400" dirty="0"/>
              <a:t>) — </a:t>
            </a:r>
            <a:r>
              <a:rPr lang="en-US" sz="2400" b="1" dirty="0" err="1"/>
              <a:t>не</a:t>
            </a:r>
            <a:r>
              <a:rPr lang="en-US" sz="2400" b="1" dirty="0"/>
              <a:t> </a:t>
            </a:r>
            <a:r>
              <a:rPr lang="en-US" sz="2400" b="1" dirty="0" err="1"/>
              <a:t>людина</a:t>
            </a:r>
            <a:r>
              <a:rPr lang="en-US" sz="2400" dirty="0"/>
              <a:t> (</a:t>
            </a:r>
            <a:r>
              <a:rPr lang="en-US" sz="2400" i="1" dirty="0" err="1"/>
              <a:t>вірність</a:t>
            </a:r>
            <a:r>
              <a:rPr lang="en-US" sz="2400" dirty="0"/>
              <a:t>);</a:t>
            </a:r>
          </a:p>
          <a:p>
            <a:pPr marL="342900" indent="-342900">
              <a:lnSpc>
                <a:spcPct val="150000"/>
              </a:lnSpc>
              <a:buFont typeface="Arial" panose="020B0604020202020204" pitchFamily="34" charset="0"/>
              <a:buChar char="•"/>
            </a:pPr>
            <a:r>
              <a:rPr lang="en-US" sz="2400" b="1" dirty="0" err="1"/>
              <a:t>велике</a:t>
            </a:r>
            <a:r>
              <a:rPr lang="en-US" sz="2400" dirty="0"/>
              <a:t> (</a:t>
            </a:r>
            <a:r>
              <a:rPr lang="en-US" sz="2400" i="1" dirty="0" err="1"/>
              <a:t>дерево</a:t>
            </a:r>
            <a:r>
              <a:rPr lang="en-US" sz="2400" dirty="0"/>
              <a:t>) — </a:t>
            </a:r>
            <a:r>
              <a:rPr lang="en-US" sz="2400" b="1" dirty="0" err="1"/>
              <a:t>маленьке</a:t>
            </a:r>
            <a:r>
              <a:rPr lang="en-US" sz="2400" dirty="0"/>
              <a:t> (</a:t>
            </a:r>
            <a:r>
              <a:rPr lang="en-US" sz="2400" i="1" dirty="0" err="1"/>
              <a:t>листок</a:t>
            </a:r>
            <a:r>
              <a:rPr lang="en-US" sz="2400" dirty="0"/>
              <a:t>);</a:t>
            </a:r>
          </a:p>
          <a:p>
            <a:pPr marL="342900" indent="-342900">
              <a:lnSpc>
                <a:spcPct val="150000"/>
              </a:lnSpc>
              <a:buFont typeface="Arial" panose="020B0604020202020204" pitchFamily="34" charset="0"/>
              <a:buChar char="•"/>
            </a:pPr>
            <a:r>
              <a:rPr lang="en-US" sz="2400" b="1" dirty="0" err="1"/>
              <a:t>сильне</a:t>
            </a:r>
            <a:r>
              <a:rPr lang="en-US" sz="2400" dirty="0"/>
              <a:t> (</a:t>
            </a:r>
            <a:r>
              <a:rPr lang="en-US" sz="2400" i="1" dirty="0" err="1"/>
              <a:t>вовк</a:t>
            </a:r>
            <a:r>
              <a:rPr lang="en-US" sz="2400" dirty="0"/>
              <a:t>) — </a:t>
            </a:r>
            <a:r>
              <a:rPr lang="en-US" sz="2400" b="1" dirty="0" err="1"/>
              <a:t>слабке</a:t>
            </a:r>
            <a:r>
              <a:rPr lang="en-US" sz="2400" dirty="0"/>
              <a:t> (</a:t>
            </a:r>
            <a:r>
              <a:rPr lang="en-US" sz="2400" i="1" dirty="0" err="1"/>
              <a:t>немовля</a:t>
            </a:r>
            <a:r>
              <a:rPr lang="en-US" sz="2400" dirty="0"/>
              <a:t>);</a:t>
            </a:r>
          </a:p>
          <a:p>
            <a:pPr marL="342900" indent="-342900">
              <a:lnSpc>
                <a:spcPct val="150000"/>
              </a:lnSpc>
              <a:buFont typeface="Arial" panose="020B0604020202020204" pitchFamily="34" charset="0"/>
              <a:buChar char="•"/>
            </a:pPr>
            <a:r>
              <a:rPr lang="en-US" sz="2400" b="1" dirty="0" err="1"/>
              <a:t>зліченне</a:t>
            </a:r>
            <a:r>
              <a:rPr lang="en-US" sz="2400" dirty="0"/>
              <a:t> (</a:t>
            </a:r>
            <a:r>
              <a:rPr lang="en-US" sz="2400" i="1" dirty="0" err="1"/>
              <a:t>стілець</a:t>
            </a:r>
            <a:r>
              <a:rPr lang="en-US" sz="2400" dirty="0"/>
              <a:t>) — </a:t>
            </a:r>
            <a:r>
              <a:rPr lang="en-US" sz="2400" b="1" dirty="0" err="1"/>
              <a:t>незліченне</a:t>
            </a:r>
            <a:r>
              <a:rPr lang="en-US" sz="2400" dirty="0"/>
              <a:t> (</a:t>
            </a:r>
            <a:r>
              <a:rPr lang="en-US" sz="2400" i="1" dirty="0" err="1"/>
              <a:t>пісок</a:t>
            </a:r>
            <a:r>
              <a:rPr lang="en-US" sz="2400" dirty="0"/>
              <a:t>);</a:t>
            </a:r>
          </a:p>
        </p:txBody>
      </p:sp>
    </p:spTree>
    <p:extLst>
      <p:ext uri="{BB962C8B-B14F-4D97-AF65-F5344CB8AC3E}">
        <p14:creationId xmlns:p14="http://schemas.microsoft.com/office/powerpoint/2010/main" val="429028591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Типові варіанти розподілу</a:t>
            </a:r>
            <a:endParaRPr lang="uk-UA" sz="2000" dirty="0"/>
          </a:p>
        </p:txBody>
      </p:sp>
      <p:sp>
        <p:nvSpPr>
          <p:cNvPr id="5" name="TextBox 4">
            <a:extLst>
              <a:ext uri="{FF2B5EF4-FFF2-40B4-BE49-F238E27FC236}">
                <a16:creationId xmlns:a16="http://schemas.microsoft.com/office/drawing/2014/main" id="{8BD896C4-349A-44CE-7DFB-83F9DC53E88B}"/>
              </a:ext>
            </a:extLst>
          </p:cNvPr>
          <p:cNvSpPr txBox="1"/>
          <p:nvPr/>
        </p:nvSpPr>
        <p:spPr>
          <a:xfrm>
            <a:off x="755575" y="1543784"/>
            <a:ext cx="7909491" cy="4467057"/>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US" sz="2400" b="1" dirty="0" err="1"/>
              <a:t>живе</a:t>
            </a:r>
            <a:r>
              <a:rPr lang="en-US" sz="2400" dirty="0"/>
              <a:t> (</a:t>
            </a:r>
            <a:r>
              <a:rPr lang="en-US" sz="2400" i="1" dirty="0" err="1"/>
              <a:t>мама</a:t>
            </a:r>
            <a:r>
              <a:rPr lang="en-US" sz="2400" dirty="0"/>
              <a:t>) — </a:t>
            </a:r>
            <a:r>
              <a:rPr lang="en-US" sz="2400" b="1" dirty="0" err="1"/>
              <a:t>неживе</a:t>
            </a:r>
            <a:r>
              <a:rPr lang="en-US" sz="2400" dirty="0"/>
              <a:t> (</a:t>
            </a:r>
            <a:r>
              <a:rPr lang="en-US" sz="2400" i="1" dirty="0" err="1"/>
              <a:t>листок</a:t>
            </a:r>
            <a:r>
              <a:rPr lang="en-US" sz="2400" dirty="0"/>
              <a:t>);</a:t>
            </a:r>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мама</a:t>
            </a:r>
            <a:r>
              <a:rPr lang="en-US" sz="2400" dirty="0"/>
              <a:t>) — </a:t>
            </a:r>
            <a:r>
              <a:rPr lang="en-US" sz="2400" b="1" dirty="0" err="1"/>
              <a:t>тварина</a:t>
            </a:r>
            <a:r>
              <a:rPr lang="en-US" sz="2400" dirty="0"/>
              <a:t> (</a:t>
            </a:r>
            <a:r>
              <a:rPr lang="en-US" sz="2400" i="1" dirty="0" err="1"/>
              <a:t>вовк</a:t>
            </a:r>
            <a:r>
              <a:rPr lang="en-US" sz="2400" dirty="0"/>
              <a:t>) — </a:t>
            </a:r>
            <a:r>
              <a:rPr lang="en-US" sz="2400" b="1" dirty="0" err="1"/>
              <a:t>неживе</a:t>
            </a:r>
            <a:r>
              <a:rPr lang="en-US" sz="2400" dirty="0"/>
              <a:t> (</a:t>
            </a:r>
            <a:r>
              <a:rPr lang="en-US" sz="2400" i="1" dirty="0" err="1"/>
              <a:t>листок</a:t>
            </a:r>
            <a:r>
              <a:rPr lang="en-US" sz="2400" dirty="0"/>
              <a:t>);</a:t>
            </a:r>
            <a:endParaRPr lang="en-US" sz="2400" b="1" dirty="0"/>
          </a:p>
          <a:p>
            <a:pPr marL="342900" indent="-342900">
              <a:lnSpc>
                <a:spcPct val="150000"/>
              </a:lnSpc>
              <a:buFont typeface="Arial" panose="020B0604020202020204" pitchFamily="34" charset="0"/>
              <a:buChar char="•"/>
            </a:pPr>
            <a:r>
              <a:rPr lang="en-US" sz="2400" b="1" dirty="0" err="1"/>
              <a:t>людина</a:t>
            </a:r>
            <a:r>
              <a:rPr lang="en-US" sz="2400" dirty="0"/>
              <a:t> (</a:t>
            </a:r>
            <a:r>
              <a:rPr lang="en-US" sz="2400" i="1" dirty="0" err="1"/>
              <a:t>мисливець</a:t>
            </a:r>
            <a:r>
              <a:rPr lang="en-US" sz="2400" dirty="0"/>
              <a:t>) — </a:t>
            </a:r>
            <a:r>
              <a:rPr lang="en-US" sz="2400" b="1" dirty="0" err="1"/>
              <a:t>не</a:t>
            </a:r>
            <a:r>
              <a:rPr lang="en-US" sz="2400" b="1" dirty="0"/>
              <a:t> </a:t>
            </a:r>
            <a:r>
              <a:rPr lang="en-US" sz="2400" b="1" dirty="0" err="1"/>
              <a:t>людина</a:t>
            </a:r>
            <a:r>
              <a:rPr lang="en-US" sz="2400" dirty="0"/>
              <a:t> (</a:t>
            </a:r>
            <a:r>
              <a:rPr lang="en-US" sz="2400" i="1" dirty="0" err="1"/>
              <a:t>вірність</a:t>
            </a:r>
            <a:r>
              <a:rPr lang="en-US" sz="2400" dirty="0"/>
              <a:t>);</a:t>
            </a:r>
          </a:p>
          <a:p>
            <a:pPr marL="342900" indent="-342900">
              <a:lnSpc>
                <a:spcPct val="150000"/>
              </a:lnSpc>
              <a:buFont typeface="Arial" panose="020B0604020202020204" pitchFamily="34" charset="0"/>
              <a:buChar char="•"/>
            </a:pPr>
            <a:r>
              <a:rPr lang="en-US" sz="2400" b="1" dirty="0" err="1"/>
              <a:t>велике</a:t>
            </a:r>
            <a:r>
              <a:rPr lang="en-US" sz="2400" dirty="0"/>
              <a:t> (</a:t>
            </a:r>
            <a:r>
              <a:rPr lang="en-US" sz="2400" i="1" dirty="0" err="1"/>
              <a:t>дерево</a:t>
            </a:r>
            <a:r>
              <a:rPr lang="en-US" sz="2400" dirty="0"/>
              <a:t>) — </a:t>
            </a:r>
            <a:r>
              <a:rPr lang="en-US" sz="2400" b="1" dirty="0" err="1"/>
              <a:t>маленьке</a:t>
            </a:r>
            <a:r>
              <a:rPr lang="en-US" sz="2400" dirty="0"/>
              <a:t> (</a:t>
            </a:r>
            <a:r>
              <a:rPr lang="en-US" sz="2400" i="1" dirty="0" err="1"/>
              <a:t>листок</a:t>
            </a:r>
            <a:r>
              <a:rPr lang="en-US" sz="2400" dirty="0"/>
              <a:t>);</a:t>
            </a:r>
          </a:p>
          <a:p>
            <a:pPr marL="342900" indent="-342900">
              <a:lnSpc>
                <a:spcPct val="150000"/>
              </a:lnSpc>
              <a:buFont typeface="Arial" panose="020B0604020202020204" pitchFamily="34" charset="0"/>
              <a:buChar char="•"/>
            </a:pPr>
            <a:r>
              <a:rPr lang="en-US" sz="2400" b="1" dirty="0" err="1"/>
              <a:t>сильне</a:t>
            </a:r>
            <a:r>
              <a:rPr lang="en-US" sz="2400" dirty="0"/>
              <a:t> (</a:t>
            </a:r>
            <a:r>
              <a:rPr lang="en-US" sz="2400" i="1" dirty="0" err="1"/>
              <a:t>вовк</a:t>
            </a:r>
            <a:r>
              <a:rPr lang="en-US" sz="2400" dirty="0"/>
              <a:t>) — </a:t>
            </a:r>
            <a:r>
              <a:rPr lang="en-US" sz="2400" b="1" dirty="0" err="1"/>
              <a:t>слабке</a:t>
            </a:r>
            <a:r>
              <a:rPr lang="en-US" sz="2400" dirty="0"/>
              <a:t> (</a:t>
            </a:r>
            <a:r>
              <a:rPr lang="en-US" sz="2400" i="1" dirty="0" err="1"/>
              <a:t>немовля</a:t>
            </a:r>
            <a:r>
              <a:rPr lang="en-US" sz="2400" dirty="0"/>
              <a:t>);</a:t>
            </a:r>
          </a:p>
          <a:p>
            <a:pPr marL="342900" indent="-342900">
              <a:lnSpc>
                <a:spcPct val="150000"/>
              </a:lnSpc>
              <a:buFont typeface="Arial" panose="020B0604020202020204" pitchFamily="34" charset="0"/>
              <a:buChar char="•"/>
            </a:pPr>
            <a:r>
              <a:rPr lang="en-US" sz="2400" b="1" dirty="0" err="1"/>
              <a:t>зліченне</a:t>
            </a:r>
            <a:r>
              <a:rPr lang="en-US" sz="2400" dirty="0"/>
              <a:t> (</a:t>
            </a:r>
            <a:r>
              <a:rPr lang="en-US" sz="2400" i="1" dirty="0" err="1"/>
              <a:t>стілець</a:t>
            </a:r>
            <a:r>
              <a:rPr lang="en-US" sz="2400" dirty="0"/>
              <a:t>) — </a:t>
            </a:r>
            <a:r>
              <a:rPr lang="en-US" sz="2400" b="1" dirty="0" err="1"/>
              <a:t>незліченне</a:t>
            </a:r>
            <a:r>
              <a:rPr lang="en-US" sz="2400" dirty="0"/>
              <a:t> (</a:t>
            </a:r>
            <a:r>
              <a:rPr lang="en-US" sz="2400" i="1" dirty="0" err="1"/>
              <a:t>пісок</a:t>
            </a:r>
            <a:r>
              <a:rPr lang="en-US" sz="2400" dirty="0"/>
              <a:t>);</a:t>
            </a:r>
          </a:p>
          <a:p>
            <a:pPr marL="342900" indent="-342900">
              <a:lnSpc>
                <a:spcPct val="150000"/>
              </a:lnSpc>
              <a:buFont typeface="Arial" panose="020B0604020202020204" pitchFamily="34" charset="0"/>
              <a:buChar char="•"/>
            </a:pPr>
            <a:r>
              <a:rPr lang="en-US" sz="2400" b="1" dirty="0" err="1"/>
              <a:t>чоловіче</a:t>
            </a:r>
            <a:r>
              <a:rPr lang="en-US" sz="2400" dirty="0"/>
              <a:t> (</a:t>
            </a:r>
            <a:r>
              <a:rPr lang="en-US" sz="2400" i="1" dirty="0" err="1"/>
              <a:t>тато</a:t>
            </a:r>
            <a:r>
              <a:rPr lang="en-US" sz="2400" dirty="0"/>
              <a:t>) — </a:t>
            </a:r>
            <a:r>
              <a:rPr lang="en-US" sz="2400" b="1" dirty="0" err="1"/>
              <a:t>жіноче</a:t>
            </a:r>
            <a:r>
              <a:rPr lang="en-US" sz="2400" dirty="0"/>
              <a:t> (</a:t>
            </a:r>
            <a:r>
              <a:rPr lang="en-US" sz="2400" i="1" dirty="0" err="1"/>
              <a:t>вовчиця</a:t>
            </a:r>
            <a:r>
              <a:rPr lang="en-US" sz="2400" dirty="0"/>
              <a:t>) — </a:t>
            </a:r>
            <a:r>
              <a:rPr lang="en-US" sz="2400" b="1" dirty="0" err="1"/>
              <a:t>нейтральне</a:t>
            </a:r>
            <a:r>
              <a:rPr lang="en-US" sz="2400" dirty="0"/>
              <a:t> (</a:t>
            </a:r>
            <a:r>
              <a:rPr lang="en-US" sz="2400" i="1" dirty="0" err="1"/>
              <a:t>жито</a:t>
            </a:r>
            <a:r>
              <a:rPr lang="en-US" sz="2400" dirty="0"/>
              <a:t>).</a:t>
            </a:r>
          </a:p>
        </p:txBody>
      </p:sp>
    </p:spTree>
    <p:extLst>
      <p:ext uri="{BB962C8B-B14F-4D97-AF65-F5344CB8AC3E}">
        <p14:creationId xmlns:p14="http://schemas.microsoft.com/office/powerpoint/2010/main" val="331464152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Задачка</a:t>
            </a:r>
            <a:endParaRPr lang="uk-UA" sz="2000" dirty="0"/>
          </a:p>
        </p:txBody>
      </p:sp>
      <p:sp>
        <p:nvSpPr>
          <p:cNvPr id="5" name="TextBox 4">
            <a:extLst>
              <a:ext uri="{FF2B5EF4-FFF2-40B4-BE49-F238E27FC236}">
                <a16:creationId xmlns:a16="http://schemas.microsoft.com/office/drawing/2014/main" id="{8BD896C4-349A-44CE-7DFB-83F9DC53E88B}"/>
              </a:ext>
            </a:extLst>
          </p:cNvPr>
          <p:cNvSpPr txBox="1"/>
          <p:nvPr/>
        </p:nvSpPr>
        <p:spPr>
          <a:xfrm>
            <a:off x="2879812" y="1988840"/>
            <a:ext cx="1800200" cy="920252"/>
          </a:xfrm>
          <a:prstGeom prst="rect">
            <a:avLst/>
          </a:prstGeom>
          <a:noFill/>
        </p:spPr>
        <p:txBody>
          <a:bodyPr wrap="square">
            <a:spAutoFit/>
          </a:bodyPr>
          <a:lstStyle/>
          <a:p>
            <a:pPr>
              <a:lnSpc>
                <a:spcPct val="150000"/>
              </a:lnSpc>
            </a:pPr>
            <a:r>
              <a:rPr lang="en-US" sz="4000" dirty="0" err="1">
                <a:solidFill>
                  <a:schemeClr val="accent2"/>
                </a:solidFill>
              </a:rPr>
              <a:t>число</a:t>
            </a:r>
            <a:endParaRPr lang="en-US" sz="4000" dirty="0">
              <a:solidFill>
                <a:schemeClr val="accent2"/>
              </a:solidFill>
            </a:endParaRPr>
          </a:p>
        </p:txBody>
      </p:sp>
      <p:sp>
        <p:nvSpPr>
          <p:cNvPr id="3" name="TextBox 2">
            <a:extLst>
              <a:ext uri="{FF2B5EF4-FFF2-40B4-BE49-F238E27FC236}">
                <a16:creationId xmlns:a16="http://schemas.microsoft.com/office/drawing/2014/main" id="{0313FB5E-9659-0D99-B7FA-72D9B82D7F0A}"/>
              </a:ext>
            </a:extLst>
          </p:cNvPr>
          <p:cNvSpPr txBox="1"/>
          <p:nvPr/>
        </p:nvSpPr>
        <p:spPr>
          <a:xfrm>
            <a:off x="1619672" y="4077072"/>
            <a:ext cx="2160240" cy="920252"/>
          </a:xfrm>
          <a:prstGeom prst="rect">
            <a:avLst/>
          </a:prstGeom>
          <a:noFill/>
        </p:spPr>
        <p:txBody>
          <a:bodyPr wrap="square">
            <a:spAutoFit/>
          </a:bodyPr>
          <a:lstStyle/>
          <a:p>
            <a:pPr>
              <a:lnSpc>
                <a:spcPct val="150000"/>
              </a:lnSpc>
            </a:pPr>
            <a:r>
              <a:rPr lang="en-US" sz="4000" dirty="0" err="1">
                <a:solidFill>
                  <a:schemeClr val="accent2"/>
                </a:solidFill>
              </a:rPr>
              <a:t>відмінок</a:t>
            </a:r>
            <a:endParaRPr lang="en-US" sz="4000" dirty="0">
              <a:solidFill>
                <a:schemeClr val="accent2"/>
              </a:solidFill>
            </a:endParaRPr>
          </a:p>
        </p:txBody>
      </p:sp>
      <p:sp>
        <p:nvSpPr>
          <p:cNvPr id="4" name="TextBox 3">
            <a:extLst>
              <a:ext uri="{FF2B5EF4-FFF2-40B4-BE49-F238E27FC236}">
                <a16:creationId xmlns:a16="http://schemas.microsoft.com/office/drawing/2014/main" id="{8C59C22E-7CA8-8D30-5D87-D94682D13486}"/>
              </a:ext>
            </a:extLst>
          </p:cNvPr>
          <p:cNvSpPr txBox="1"/>
          <p:nvPr/>
        </p:nvSpPr>
        <p:spPr>
          <a:xfrm>
            <a:off x="5148064" y="3156820"/>
            <a:ext cx="2448272" cy="920252"/>
          </a:xfrm>
          <a:prstGeom prst="rect">
            <a:avLst/>
          </a:prstGeom>
          <a:noFill/>
        </p:spPr>
        <p:txBody>
          <a:bodyPr wrap="square">
            <a:spAutoFit/>
          </a:bodyPr>
          <a:lstStyle/>
          <a:p>
            <a:pPr>
              <a:lnSpc>
                <a:spcPct val="150000"/>
              </a:lnSpc>
            </a:pPr>
            <a:r>
              <a:rPr lang="en-US" sz="4000" dirty="0" err="1">
                <a:solidFill>
                  <a:schemeClr val="accent2"/>
                </a:solidFill>
              </a:rPr>
              <a:t>клас</a:t>
            </a:r>
            <a:r>
              <a:rPr lang="en-US" sz="4000" dirty="0">
                <a:solidFill>
                  <a:schemeClr val="accent2"/>
                </a:solidFill>
              </a:rPr>
              <a:t> (</a:t>
            </a:r>
            <a:r>
              <a:rPr lang="en-US" sz="4000" dirty="0" err="1">
                <a:solidFill>
                  <a:schemeClr val="accent2"/>
                </a:solidFill>
              </a:rPr>
              <a:t>рід</a:t>
            </a:r>
            <a:r>
              <a:rPr lang="en-US" sz="4000" dirty="0">
                <a:solidFill>
                  <a:schemeClr val="accent2"/>
                </a:solidFill>
              </a:rPr>
              <a:t>)</a:t>
            </a:r>
          </a:p>
        </p:txBody>
      </p:sp>
    </p:spTree>
    <p:extLst>
      <p:ext uri="{BB962C8B-B14F-4D97-AF65-F5344CB8AC3E}">
        <p14:creationId xmlns:p14="http://schemas.microsoft.com/office/powerpoint/2010/main" val="215756909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Задачка</a:t>
            </a:r>
            <a:endParaRPr lang="uk-UA" sz="2000" dirty="0"/>
          </a:p>
        </p:txBody>
      </p:sp>
      <p:sp>
        <p:nvSpPr>
          <p:cNvPr id="5" name="TextBox 4">
            <a:extLst>
              <a:ext uri="{FF2B5EF4-FFF2-40B4-BE49-F238E27FC236}">
                <a16:creationId xmlns:a16="http://schemas.microsoft.com/office/drawing/2014/main" id="{8BD896C4-349A-44CE-7DFB-83F9DC53E88B}"/>
              </a:ext>
            </a:extLst>
          </p:cNvPr>
          <p:cNvSpPr txBox="1"/>
          <p:nvPr/>
        </p:nvSpPr>
        <p:spPr>
          <a:xfrm>
            <a:off x="2879812" y="1988840"/>
            <a:ext cx="1800200" cy="920252"/>
          </a:xfrm>
          <a:prstGeom prst="rect">
            <a:avLst/>
          </a:prstGeom>
          <a:noFill/>
        </p:spPr>
        <p:txBody>
          <a:bodyPr wrap="square">
            <a:spAutoFit/>
          </a:bodyPr>
          <a:lstStyle/>
          <a:p>
            <a:pPr>
              <a:lnSpc>
                <a:spcPct val="150000"/>
              </a:lnSpc>
            </a:pPr>
            <a:r>
              <a:rPr lang="en-US" sz="4000" dirty="0" err="1">
                <a:solidFill>
                  <a:schemeClr val="accent2"/>
                </a:solidFill>
              </a:rPr>
              <a:t>число</a:t>
            </a:r>
            <a:endParaRPr lang="en-US" sz="4000" dirty="0">
              <a:solidFill>
                <a:schemeClr val="accent2"/>
              </a:solidFill>
            </a:endParaRPr>
          </a:p>
        </p:txBody>
      </p:sp>
      <p:sp>
        <p:nvSpPr>
          <p:cNvPr id="3" name="TextBox 2">
            <a:extLst>
              <a:ext uri="{FF2B5EF4-FFF2-40B4-BE49-F238E27FC236}">
                <a16:creationId xmlns:a16="http://schemas.microsoft.com/office/drawing/2014/main" id="{0313FB5E-9659-0D99-B7FA-72D9B82D7F0A}"/>
              </a:ext>
            </a:extLst>
          </p:cNvPr>
          <p:cNvSpPr txBox="1"/>
          <p:nvPr/>
        </p:nvSpPr>
        <p:spPr>
          <a:xfrm>
            <a:off x="1619672" y="4077072"/>
            <a:ext cx="2160240" cy="920252"/>
          </a:xfrm>
          <a:prstGeom prst="rect">
            <a:avLst/>
          </a:prstGeom>
          <a:noFill/>
        </p:spPr>
        <p:txBody>
          <a:bodyPr wrap="square">
            <a:spAutoFit/>
          </a:bodyPr>
          <a:lstStyle/>
          <a:p>
            <a:pPr>
              <a:lnSpc>
                <a:spcPct val="150000"/>
              </a:lnSpc>
            </a:pPr>
            <a:r>
              <a:rPr lang="en-US" sz="4000" dirty="0" err="1">
                <a:solidFill>
                  <a:schemeClr val="accent2"/>
                </a:solidFill>
              </a:rPr>
              <a:t>відмінок</a:t>
            </a:r>
            <a:endParaRPr lang="en-US" sz="4000" dirty="0">
              <a:solidFill>
                <a:schemeClr val="accent2"/>
              </a:solidFill>
            </a:endParaRPr>
          </a:p>
        </p:txBody>
      </p:sp>
      <p:sp>
        <p:nvSpPr>
          <p:cNvPr id="4" name="TextBox 3">
            <a:extLst>
              <a:ext uri="{FF2B5EF4-FFF2-40B4-BE49-F238E27FC236}">
                <a16:creationId xmlns:a16="http://schemas.microsoft.com/office/drawing/2014/main" id="{8C59C22E-7CA8-8D30-5D87-D94682D13486}"/>
              </a:ext>
            </a:extLst>
          </p:cNvPr>
          <p:cNvSpPr txBox="1"/>
          <p:nvPr/>
        </p:nvSpPr>
        <p:spPr>
          <a:xfrm>
            <a:off x="5148064" y="3156820"/>
            <a:ext cx="2448272" cy="920252"/>
          </a:xfrm>
          <a:prstGeom prst="rect">
            <a:avLst/>
          </a:prstGeom>
          <a:noFill/>
        </p:spPr>
        <p:txBody>
          <a:bodyPr wrap="square">
            <a:spAutoFit/>
          </a:bodyPr>
          <a:lstStyle/>
          <a:p>
            <a:pPr>
              <a:lnSpc>
                <a:spcPct val="150000"/>
              </a:lnSpc>
            </a:pPr>
            <a:r>
              <a:rPr lang="en-US" sz="4000" dirty="0" err="1">
                <a:solidFill>
                  <a:schemeClr val="accent2"/>
                </a:solidFill>
              </a:rPr>
              <a:t>клас</a:t>
            </a:r>
            <a:r>
              <a:rPr lang="en-US" sz="4000" dirty="0">
                <a:solidFill>
                  <a:schemeClr val="accent2"/>
                </a:solidFill>
              </a:rPr>
              <a:t> (</a:t>
            </a:r>
            <a:r>
              <a:rPr lang="en-US" sz="4000" dirty="0" err="1">
                <a:solidFill>
                  <a:schemeClr val="accent2"/>
                </a:solidFill>
              </a:rPr>
              <a:t>рід</a:t>
            </a:r>
            <a:r>
              <a:rPr lang="en-US" sz="4000" dirty="0">
                <a:solidFill>
                  <a:schemeClr val="accent2"/>
                </a:solidFill>
              </a:rPr>
              <a:t>)</a:t>
            </a:r>
          </a:p>
        </p:txBody>
      </p:sp>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373D22DD-8F4E-7443-311D-112A250A7BF4}"/>
                  </a:ext>
                </a:extLst>
              </p14:cNvPr>
              <p14:cNvContentPartPr/>
              <p14:nvPr/>
            </p14:nvContentPartPr>
            <p14:xfrm>
              <a:off x="1309840" y="2029933"/>
              <a:ext cx="3272400" cy="3359880"/>
            </p14:xfrm>
          </p:contentPart>
        </mc:Choice>
        <mc:Fallback>
          <p:pic>
            <p:nvPicPr>
              <p:cNvPr id="11" name="Ink 10">
                <a:extLst>
                  <a:ext uri="{FF2B5EF4-FFF2-40B4-BE49-F238E27FC236}">
                    <a16:creationId xmlns:a16="http://schemas.microsoft.com/office/drawing/2014/main" id="{373D22DD-8F4E-7443-311D-112A250A7BF4}"/>
                  </a:ext>
                </a:extLst>
              </p:cNvPr>
              <p:cNvPicPr/>
              <p:nvPr/>
            </p:nvPicPr>
            <p:blipFill>
              <a:blip r:embed="rId4"/>
              <a:stretch>
                <a:fillRect/>
              </a:stretch>
            </p:blipFill>
            <p:spPr>
              <a:xfrm>
                <a:off x="1300840" y="2020933"/>
                <a:ext cx="3290040" cy="3377520"/>
              </a:xfrm>
              <a:prstGeom prst="rect">
                <a:avLst/>
              </a:prstGeom>
            </p:spPr>
          </p:pic>
        </mc:Fallback>
      </mc:AlternateContent>
    </p:spTree>
    <p:extLst>
      <p:ext uri="{BB962C8B-B14F-4D97-AF65-F5344CB8AC3E}">
        <p14:creationId xmlns:p14="http://schemas.microsoft.com/office/powerpoint/2010/main" val="285780545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Задачка</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692569" y="3113965"/>
            <a:ext cx="7758862" cy="630070"/>
          </a:xfrm>
        </p:spPr>
        <p:txBody>
          <a:bodyPr>
            <a:noAutofit/>
          </a:bodyPr>
          <a:lstStyle/>
          <a:p>
            <a:pPr marL="0" indent="0" algn="ctr">
              <a:buNone/>
            </a:pPr>
            <a:r>
              <a:rPr lang="en-UA" dirty="0"/>
              <a:t>Яку функцію має категорія іменного класу?</a:t>
            </a:r>
          </a:p>
        </p:txBody>
      </p:sp>
    </p:spTree>
    <p:extLst>
      <p:ext uri="{BB962C8B-B14F-4D97-AF65-F5344CB8AC3E}">
        <p14:creationId xmlns:p14="http://schemas.microsoft.com/office/powerpoint/2010/main" val="2043559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a:bodyPr>
          <a:lstStyle/>
          <a:p>
            <a:r>
              <a:rPr lang="en-UA" dirty="0"/>
              <a:t>Що таке граматика?</a:t>
            </a:r>
            <a:endParaRPr lang="uk-UA" dirty="0"/>
          </a:p>
        </p:txBody>
      </p:sp>
    </p:spTree>
    <p:extLst>
      <p:ext uri="{BB962C8B-B14F-4D97-AF65-F5344CB8AC3E}">
        <p14:creationId xmlns:p14="http://schemas.microsoft.com/office/powerpoint/2010/main" val="1637360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nvGraphicFramePr>
        <p:xfrm>
          <a:off x="3485832" y="2085340"/>
          <a:ext cx="2172336" cy="152908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extLst>
                  <a:ext uri="{0D108BD9-81ED-4DB2-BD59-A6C34878D82A}">
                    <a16:rowId xmlns:a16="http://schemas.microsoft.com/office/drawing/2014/main" val="1778640020"/>
                  </a:ext>
                </a:extLst>
              </a:tr>
            </a:tbl>
          </a:graphicData>
        </a:graphic>
      </p:graphicFrame>
      <p:sp>
        <p:nvSpPr>
          <p:cNvPr id="6" name="Заголовок 1">
            <a:extLst>
              <a:ext uri="{FF2B5EF4-FFF2-40B4-BE49-F238E27FC236}">
                <a16:creationId xmlns:a16="http://schemas.microsoft.com/office/drawing/2014/main" id="{904C0C02-728E-BC4E-CD36-05745FB14762}"/>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285477249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(Цікава) література</a:t>
            </a:r>
            <a:endParaRPr lang="uk-UA" dirty="0"/>
          </a:p>
        </p:txBody>
      </p:sp>
      <p:sp>
        <p:nvSpPr>
          <p:cNvPr id="6" name="Місце для вмісту 2">
            <a:extLst>
              <a:ext uri="{FF2B5EF4-FFF2-40B4-BE49-F238E27FC236}">
                <a16:creationId xmlns:a16="http://schemas.microsoft.com/office/drawing/2014/main" id="{201ABD4B-B9A1-9356-F672-94542679F40C}"/>
              </a:ext>
            </a:extLst>
          </p:cNvPr>
          <p:cNvSpPr>
            <a:spLocks noGrp="1"/>
          </p:cNvSpPr>
          <p:nvPr>
            <p:ph idx="1"/>
          </p:nvPr>
        </p:nvSpPr>
        <p:spPr>
          <a:xfrm>
            <a:off x="395536" y="1628800"/>
            <a:ext cx="8352928" cy="4968552"/>
          </a:xfrm>
        </p:spPr>
        <p:txBody>
          <a:bodyPr>
            <a:noAutofit/>
          </a:bodyPr>
          <a:lstStyle/>
          <a:p>
            <a:pPr marL="0" indent="0">
              <a:spcBef>
                <a:spcPts val="800"/>
              </a:spcBef>
              <a:buNone/>
            </a:pPr>
            <a:r>
              <a:rPr lang="uk-UA" sz="2400" b="1" dirty="0" err="1"/>
              <a:t>Общая</a:t>
            </a:r>
            <a:r>
              <a:rPr lang="uk-UA" sz="2400" b="1" dirty="0"/>
              <a:t> </a:t>
            </a:r>
            <a:r>
              <a:rPr lang="uk-UA" sz="2400" b="1" dirty="0" err="1"/>
              <a:t>морфология</a:t>
            </a:r>
            <a:r>
              <a:rPr lang="en-UA" sz="2400" b="1" dirty="0"/>
              <a:t>.</a:t>
            </a:r>
            <a:r>
              <a:rPr lang="uk-UA" sz="2400" b="1" dirty="0"/>
              <a:t> </a:t>
            </a:r>
            <a:r>
              <a:rPr lang="uk-UA" sz="2400" b="1" dirty="0" err="1"/>
              <a:t>Введение</a:t>
            </a:r>
            <a:r>
              <a:rPr lang="uk-UA" sz="2400" b="1" dirty="0"/>
              <a:t> в проблематику</a:t>
            </a:r>
            <a:r>
              <a:rPr lang="en-UA" sz="2400" b="1" dirty="0"/>
              <a:t>  </a:t>
            </a:r>
            <a:r>
              <a:rPr lang="en-UA" sz="2400" i="1" dirty="0"/>
              <a:t>В. А. Плунгян</a:t>
            </a:r>
          </a:p>
          <a:p>
            <a:pPr marL="0" indent="0">
              <a:spcBef>
                <a:spcPts val="800"/>
              </a:spcBef>
              <a:buNone/>
            </a:pPr>
            <a:r>
              <a:rPr lang="en-US" sz="2400" b="1" dirty="0" err="1"/>
              <a:t>Грамматическая</a:t>
            </a:r>
            <a:r>
              <a:rPr lang="en-US" sz="2400" b="1" dirty="0"/>
              <a:t> </a:t>
            </a:r>
            <a:r>
              <a:rPr lang="en-US" sz="2400" b="1" dirty="0" err="1"/>
              <a:t>категория</a:t>
            </a:r>
            <a:r>
              <a:rPr lang="en-US" sz="2400" b="1" dirty="0"/>
              <a:t> </a:t>
            </a:r>
            <a:r>
              <a:rPr lang="en-UA" sz="2400" b="1" dirty="0"/>
              <a:t> </a:t>
            </a:r>
            <a:r>
              <a:rPr lang="en-UA" sz="2400" i="1" dirty="0"/>
              <a:t>ru.wikipedia.org</a:t>
            </a:r>
            <a:endParaRPr lang="en-US" sz="2400" b="1" dirty="0"/>
          </a:p>
          <a:p>
            <a:pPr marL="0" indent="0">
              <a:spcBef>
                <a:spcPts val="800"/>
              </a:spcBef>
              <a:buNone/>
            </a:pPr>
            <a:r>
              <a:rPr lang="en-US" sz="2400" b="1" dirty="0"/>
              <a:t>Grammatical Number  </a:t>
            </a:r>
            <a:r>
              <a:rPr lang="en-UA" sz="2400" i="1" dirty="0"/>
              <a:t>en.wikipedia.org</a:t>
            </a:r>
            <a:endParaRPr lang="en-US" sz="2400" b="1" dirty="0"/>
          </a:p>
          <a:p>
            <a:pPr marL="0" indent="0">
              <a:spcBef>
                <a:spcPts val="800"/>
              </a:spcBef>
              <a:buNone/>
            </a:pPr>
            <a:r>
              <a:rPr lang="en-US" sz="2400" b="1" dirty="0"/>
              <a:t>Number</a:t>
            </a:r>
            <a:r>
              <a:rPr lang="en-UA" sz="2400" b="1" dirty="0"/>
              <a:t>  </a:t>
            </a:r>
            <a:r>
              <a:rPr lang="en-UA" sz="2400" i="1" dirty="0"/>
              <a:t>Greville G. Corbett</a:t>
            </a:r>
          </a:p>
          <a:p>
            <a:pPr marL="0" indent="0">
              <a:spcBef>
                <a:spcPts val="800"/>
              </a:spcBef>
              <a:buNone/>
            </a:pPr>
            <a:r>
              <a:rPr lang="en-US" sz="2400" b="1" dirty="0" err="1"/>
              <a:t>Двоїна</a:t>
            </a:r>
            <a:r>
              <a:rPr lang="en-US" sz="2400" b="1" dirty="0"/>
              <a:t> — </a:t>
            </a:r>
            <a:r>
              <a:rPr lang="en-US" sz="2400" b="1" dirty="0" err="1"/>
              <a:t>ознака</a:t>
            </a:r>
            <a:r>
              <a:rPr lang="en-US" sz="2400" b="1" dirty="0"/>
              <a:t> </a:t>
            </a:r>
            <a:r>
              <a:rPr lang="en-US" sz="2400" b="1" dirty="0" err="1"/>
              <a:t>української</a:t>
            </a:r>
            <a:r>
              <a:rPr lang="en-US" sz="2400" b="1" dirty="0"/>
              <a:t> </a:t>
            </a:r>
            <a:r>
              <a:rPr lang="en-US" sz="2400" b="1" dirty="0" err="1"/>
              <a:t>мови</a:t>
            </a:r>
            <a:r>
              <a:rPr lang="en-UA" sz="2400" b="1" dirty="0"/>
              <a:t>  </a:t>
            </a:r>
            <a:r>
              <a:rPr lang="en-UA" sz="2400" i="1" dirty="0"/>
              <a:t>Любов Сердунич</a:t>
            </a:r>
          </a:p>
          <a:p>
            <a:pPr marL="0" indent="0">
              <a:spcBef>
                <a:spcPts val="800"/>
              </a:spcBef>
              <a:buNone/>
            </a:pPr>
            <a:r>
              <a:rPr lang="en-US" sz="2400" b="1" dirty="0"/>
              <a:t>List of Grammatical Cases  </a:t>
            </a:r>
            <a:r>
              <a:rPr lang="en-UA" sz="2400" i="1" dirty="0"/>
              <a:t>en.wikipedia.org</a:t>
            </a:r>
            <a:endParaRPr lang="en-US" sz="2400" i="1" dirty="0"/>
          </a:p>
          <a:p>
            <a:pPr marL="0" indent="0">
              <a:spcBef>
                <a:spcPts val="800"/>
              </a:spcBef>
              <a:buNone/>
            </a:pPr>
            <a:r>
              <a:rPr lang="en-US" sz="2400" b="1" dirty="0"/>
              <a:t>Noun Class</a:t>
            </a:r>
            <a:r>
              <a:rPr lang="en-US" sz="2400" dirty="0"/>
              <a:t> &amp; </a:t>
            </a:r>
            <a:r>
              <a:rPr lang="en-US" sz="2400" b="1" dirty="0"/>
              <a:t>Grammatical Gender  </a:t>
            </a:r>
            <a:r>
              <a:rPr lang="en-UA" sz="2400" i="1" dirty="0"/>
              <a:t>en.wikipedia.org</a:t>
            </a:r>
            <a:endParaRPr lang="en-US" sz="2400" i="1" dirty="0"/>
          </a:p>
        </p:txBody>
      </p:sp>
    </p:spTree>
    <p:extLst>
      <p:ext uri="{BB962C8B-B14F-4D97-AF65-F5344CB8AC3E}">
        <p14:creationId xmlns:p14="http://schemas.microsoft.com/office/powerpoint/2010/main" val="196320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nvGraphicFramePr>
        <p:xfrm>
          <a:off x="3485832" y="2085340"/>
          <a:ext cx="2172336" cy="210820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extLst>
                  <a:ext uri="{0D108BD9-81ED-4DB2-BD59-A6C34878D82A}">
                    <a16:rowId xmlns:a16="http://schemas.microsoft.com/office/drawing/2014/main" val="3759079499"/>
                  </a:ext>
                </a:extLst>
              </a:tr>
            </a:tbl>
          </a:graphicData>
        </a:graphic>
      </p:graphicFrame>
      <p:sp>
        <p:nvSpPr>
          <p:cNvPr id="6" name="Заголовок 1">
            <a:extLst>
              <a:ext uri="{FF2B5EF4-FFF2-40B4-BE49-F238E27FC236}">
                <a16:creationId xmlns:a16="http://schemas.microsoft.com/office/drawing/2014/main" id="{5D0D747E-40B7-374D-5B79-FE2378041845}"/>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2662892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nvGraphicFramePr>
        <p:xfrm>
          <a:off x="3485832" y="2085340"/>
          <a:ext cx="2172336" cy="268732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extLst>
                  <a:ext uri="{0D108BD9-81ED-4DB2-BD59-A6C34878D82A}">
                    <a16:rowId xmlns:a16="http://schemas.microsoft.com/office/drawing/2014/main" val="3759079499"/>
                  </a:ext>
                </a:extLst>
              </a:tr>
              <a:tr h="370840">
                <a:tc>
                  <a:txBody>
                    <a:bodyPr/>
                    <a:lstStyle/>
                    <a:p>
                      <a:pPr algn="ctr"/>
                      <a:r>
                        <a:rPr lang="en-UA" sz="3200" b="1" dirty="0">
                          <a:solidFill>
                            <a:srgbClr val="FF0000"/>
                          </a:solidFill>
                        </a:rPr>
                        <a:t>✗</a:t>
                      </a:r>
                      <a:endParaRPr lang="en-UA" sz="3200" b="0" i="1" dirty="0"/>
                    </a:p>
                  </a:txBody>
                  <a:tcPr anchor="ctr"/>
                </a:tc>
                <a:tc>
                  <a:txBody>
                    <a:bodyPr/>
                    <a:lstStyle/>
                    <a:p>
                      <a:pPr algn="ctr"/>
                      <a:r>
                        <a:rPr lang="en-UA" sz="3200" b="1" dirty="0">
                          <a:solidFill>
                            <a:srgbClr val="FF0000"/>
                          </a:solidFill>
                        </a:rPr>
                        <a:t>✗</a:t>
                      </a:r>
                      <a:endParaRPr lang="en-UA" sz="3200" b="0" dirty="0"/>
                    </a:p>
                  </a:txBody>
                  <a:tcPr anchor="ctr"/>
                </a:tc>
                <a:extLst>
                  <a:ext uri="{0D108BD9-81ED-4DB2-BD59-A6C34878D82A}">
                    <a16:rowId xmlns:a16="http://schemas.microsoft.com/office/drawing/2014/main" val="2595626275"/>
                  </a:ext>
                </a:extLst>
              </a:tr>
            </a:tbl>
          </a:graphicData>
        </a:graphic>
      </p:graphicFrame>
      <p:sp>
        <p:nvSpPr>
          <p:cNvPr id="6" name="Заголовок 1">
            <a:extLst>
              <a:ext uri="{FF2B5EF4-FFF2-40B4-BE49-F238E27FC236}">
                <a16:creationId xmlns:a16="http://schemas.microsoft.com/office/drawing/2014/main" id="{1379693C-F454-331B-1B1E-8D38CAFFC656}"/>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2124662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nvGraphicFramePr>
        <p:xfrm>
          <a:off x="2768257" y="2085340"/>
          <a:ext cx="3607486" cy="268732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tc>
                  <a:txBody>
                    <a:bodyPr/>
                    <a:lstStyle/>
                    <a:p>
                      <a:pPr algn="ctr"/>
                      <a:r>
                        <a:rPr lang="en-UA" dirty="0"/>
                        <a:t>особа</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tc>
                  <a:txBody>
                    <a:bodyPr/>
                    <a:lstStyle/>
                    <a:p>
                      <a:pPr algn="ctr"/>
                      <a:endParaRPr lang="en-UA" sz="3200" b="0" dirty="0"/>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endParaRPr lang="en-UA" sz="3200" b="0" dirty="0"/>
                    </a:p>
                  </a:txBody>
                  <a:tcPr anchor="ct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endParaRPr lang="en-UA" sz="3200" b="0" dirty="0"/>
                    </a:p>
                  </a:txBody>
                  <a:tcPr anchor="ctr"/>
                </a:tc>
                <a:extLst>
                  <a:ext uri="{0D108BD9-81ED-4DB2-BD59-A6C34878D82A}">
                    <a16:rowId xmlns:a16="http://schemas.microsoft.com/office/drawing/2014/main" val="3759079499"/>
                  </a:ext>
                </a:extLst>
              </a:tr>
              <a:tr h="370840">
                <a:tc>
                  <a:txBody>
                    <a:bodyPr/>
                    <a:lstStyle/>
                    <a:p>
                      <a:pPr algn="ctr"/>
                      <a:r>
                        <a:rPr lang="en-UA" sz="3200" b="1" dirty="0">
                          <a:solidFill>
                            <a:srgbClr val="FF0000"/>
                          </a:solidFill>
                        </a:rPr>
                        <a:t>✗</a:t>
                      </a:r>
                      <a:endParaRPr lang="en-UA" sz="3200" b="0" i="1" dirty="0"/>
                    </a:p>
                  </a:txBody>
                  <a:tcPr anchor="ctr"/>
                </a:tc>
                <a:tc>
                  <a:txBody>
                    <a:bodyPr/>
                    <a:lstStyle/>
                    <a:p>
                      <a:pPr algn="ctr"/>
                      <a:r>
                        <a:rPr lang="en-UA" sz="3200" b="1" dirty="0">
                          <a:solidFill>
                            <a:srgbClr val="FF0000"/>
                          </a:solidFill>
                        </a:rPr>
                        <a:t>✗</a:t>
                      </a:r>
                      <a:endParaRPr lang="en-UA" sz="3200" b="0" dirty="0"/>
                    </a:p>
                  </a:txBody>
                  <a:tcPr anchor="ctr"/>
                </a:tc>
                <a:tc>
                  <a:txBody>
                    <a:bodyPr/>
                    <a:lstStyle/>
                    <a:p>
                      <a:pPr algn="ctr"/>
                      <a:endParaRPr lang="en-UA" sz="3200" b="0" dirty="0"/>
                    </a:p>
                  </a:txBody>
                  <a:tcPr anchor="ctr"/>
                </a:tc>
                <a:extLst>
                  <a:ext uri="{0D108BD9-81ED-4DB2-BD59-A6C34878D82A}">
                    <a16:rowId xmlns:a16="http://schemas.microsoft.com/office/drawing/2014/main" val="2595626275"/>
                  </a:ext>
                </a:extLst>
              </a:tr>
            </a:tbl>
          </a:graphicData>
        </a:graphic>
      </p:graphicFrame>
      <p:sp>
        <p:nvSpPr>
          <p:cNvPr id="6" name="Заголовок 1">
            <a:extLst>
              <a:ext uri="{FF2B5EF4-FFF2-40B4-BE49-F238E27FC236}">
                <a16:creationId xmlns:a16="http://schemas.microsoft.com/office/drawing/2014/main" id="{A4BB3AED-07A5-2A99-94C0-A72E194EA440}"/>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1521831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nvGraphicFramePr>
        <p:xfrm>
          <a:off x="2768257" y="2085340"/>
          <a:ext cx="3607486" cy="268732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tc>
                  <a:txBody>
                    <a:bodyPr/>
                    <a:lstStyle/>
                    <a:p>
                      <a:pPr algn="ctr"/>
                      <a:r>
                        <a:rPr lang="en-UA" dirty="0"/>
                        <a:t>особа</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tc>
                  <a:txBody>
                    <a:bodyPr/>
                    <a:lstStyle/>
                    <a:p>
                      <a:pPr algn="ctr"/>
                      <a:r>
                        <a:rPr lang="en-UA" sz="3200" b="0" dirty="0"/>
                        <a:t>I</a:t>
                      </a: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endParaRPr lang="en-UA" sz="3200" b="0" dirty="0"/>
                    </a:p>
                  </a:txBody>
                  <a:tcPr anchor="ct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endParaRPr lang="en-UA" sz="3200" b="0" dirty="0"/>
                    </a:p>
                  </a:txBody>
                  <a:tcPr anchor="ctr"/>
                </a:tc>
                <a:extLst>
                  <a:ext uri="{0D108BD9-81ED-4DB2-BD59-A6C34878D82A}">
                    <a16:rowId xmlns:a16="http://schemas.microsoft.com/office/drawing/2014/main" val="3759079499"/>
                  </a:ext>
                </a:extLst>
              </a:tr>
              <a:tr h="370840">
                <a:tc>
                  <a:txBody>
                    <a:bodyPr/>
                    <a:lstStyle/>
                    <a:p>
                      <a:pPr algn="ctr"/>
                      <a:r>
                        <a:rPr lang="en-UA" sz="3200" b="1" dirty="0">
                          <a:solidFill>
                            <a:srgbClr val="FF0000"/>
                          </a:solidFill>
                        </a:rPr>
                        <a:t>✗</a:t>
                      </a:r>
                      <a:endParaRPr lang="en-UA" sz="3200" b="0" i="1" dirty="0"/>
                    </a:p>
                  </a:txBody>
                  <a:tcPr anchor="ctr"/>
                </a:tc>
                <a:tc>
                  <a:txBody>
                    <a:bodyPr/>
                    <a:lstStyle/>
                    <a:p>
                      <a:pPr algn="ctr"/>
                      <a:r>
                        <a:rPr lang="en-UA" sz="3200" b="1" dirty="0">
                          <a:solidFill>
                            <a:srgbClr val="FF0000"/>
                          </a:solidFill>
                        </a:rPr>
                        <a:t>✗</a:t>
                      </a:r>
                      <a:endParaRPr lang="en-UA" sz="3200" b="0" dirty="0"/>
                    </a:p>
                  </a:txBody>
                  <a:tcPr anchor="ctr"/>
                </a:tc>
                <a:tc>
                  <a:txBody>
                    <a:bodyPr/>
                    <a:lstStyle/>
                    <a:p>
                      <a:pPr algn="ctr"/>
                      <a:endParaRPr lang="en-UA" sz="3200" b="0" dirty="0"/>
                    </a:p>
                  </a:txBody>
                  <a:tcPr anchor="ctr"/>
                </a:tc>
                <a:extLst>
                  <a:ext uri="{0D108BD9-81ED-4DB2-BD59-A6C34878D82A}">
                    <a16:rowId xmlns:a16="http://schemas.microsoft.com/office/drawing/2014/main" val="2595626275"/>
                  </a:ext>
                </a:extLst>
              </a:tr>
            </a:tbl>
          </a:graphicData>
        </a:graphic>
      </p:graphicFrame>
      <p:sp>
        <p:nvSpPr>
          <p:cNvPr id="6" name="Заголовок 1">
            <a:extLst>
              <a:ext uri="{FF2B5EF4-FFF2-40B4-BE49-F238E27FC236}">
                <a16:creationId xmlns:a16="http://schemas.microsoft.com/office/drawing/2014/main" id="{5FFCEDA8-0940-64B8-03F6-4F4CDD9B1127}"/>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4058131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nvGraphicFramePr>
        <p:xfrm>
          <a:off x="2768257" y="2085340"/>
          <a:ext cx="3607486" cy="268732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tc>
                  <a:txBody>
                    <a:bodyPr/>
                    <a:lstStyle/>
                    <a:p>
                      <a:pPr algn="ctr"/>
                      <a:r>
                        <a:rPr lang="en-UA" dirty="0"/>
                        <a:t>особа</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tc>
                  <a:txBody>
                    <a:bodyPr/>
                    <a:lstStyle/>
                    <a:p>
                      <a:pPr algn="ctr"/>
                      <a:r>
                        <a:rPr lang="en-UA" sz="3200" b="0" dirty="0"/>
                        <a:t>I</a:t>
                      </a: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endParaRPr lang="en-UA" sz="3200" b="0" dirty="0"/>
                    </a:p>
                  </a:txBody>
                  <a:tcPr anchor="ct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II</a:t>
                      </a:r>
                    </a:p>
                  </a:txBody>
                  <a:tcPr anchor="ctr"/>
                </a:tc>
                <a:extLst>
                  <a:ext uri="{0D108BD9-81ED-4DB2-BD59-A6C34878D82A}">
                    <a16:rowId xmlns:a16="http://schemas.microsoft.com/office/drawing/2014/main" val="3759079499"/>
                  </a:ext>
                </a:extLst>
              </a:tr>
              <a:tr h="370840">
                <a:tc>
                  <a:txBody>
                    <a:bodyPr/>
                    <a:lstStyle/>
                    <a:p>
                      <a:pPr algn="ctr"/>
                      <a:r>
                        <a:rPr lang="en-UA" sz="3200" b="1" dirty="0">
                          <a:solidFill>
                            <a:srgbClr val="FF0000"/>
                          </a:solidFill>
                        </a:rPr>
                        <a:t>✗</a:t>
                      </a:r>
                      <a:endParaRPr lang="en-UA" sz="3200" b="0" i="1" dirty="0"/>
                    </a:p>
                  </a:txBody>
                  <a:tcPr anchor="ctr"/>
                </a:tc>
                <a:tc>
                  <a:txBody>
                    <a:bodyPr/>
                    <a:lstStyle/>
                    <a:p>
                      <a:pPr algn="ctr"/>
                      <a:r>
                        <a:rPr lang="en-UA" sz="3200" b="1" dirty="0">
                          <a:solidFill>
                            <a:srgbClr val="FF0000"/>
                          </a:solidFill>
                        </a:rPr>
                        <a:t>✗</a:t>
                      </a:r>
                      <a:endParaRPr lang="en-UA" sz="3200" b="0" dirty="0"/>
                    </a:p>
                  </a:txBody>
                  <a:tcPr anchor="ctr"/>
                </a:tc>
                <a:tc>
                  <a:txBody>
                    <a:bodyPr/>
                    <a:lstStyle/>
                    <a:p>
                      <a:pPr algn="ctr"/>
                      <a:endParaRPr lang="en-UA" sz="3200" b="0" dirty="0"/>
                    </a:p>
                  </a:txBody>
                  <a:tcPr anchor="ctr"/>
                </a:tc>
                <a:extLst>
                  <a:ext uri="{0D108BD9-81ED-4DB2-BD59-A6C34878D82A}">
                    <a16:rowId xmlns:a16="http://schemas.microsoft.com/office/drawing/2014/main" val="2595626275"/>
                  </a:ext>
                </a:extLst>
              </a:tr>
            </a:tbl>
          </a:graphicData>
        </a:graphic>
      </p:graphicFrame>
      <p:sp>
        <p:nvSpPr>
          <p:cNvPr id="6" name="Заголовок 1">
            <a:extLst>
              <a:ext uri="{FF2B5EF4-FFF2-40B4-BE49-F238E27FC236}">
                <a16:creationId xmlns:a16="http://schemas.microsoft.com/office/drawing/2014/main" id="{C634771F-F48B-0EA0-6C88-CBF5C2258B15}"/>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1215548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nvGraphicFramePr>
        <p:xfrm>
          <a:off x="2768257" y="2085340"/>
          <a:ext cx="3607486" cy="268732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tc>
                  <a:txBody>
                    <a:bodyPr/>
                    <a:lstStyle/>
                    <a:p>
                      <a:pPr algn="ctr"/>
                      <a:r>
                        <a:rPr lang="en-UA" dirty="0"/>
                        <a:t>особа</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tc>
                  <a:txBody>
                    <a:bodyPr/>
                    <a:lstStyle/>
                    <a:p>
                      <a:pPr algn="ctr"/>
                      <a:r>
                        <a:rPr lang="en-UA" sz="3200" b="0" dirty="0"/>
                        <a:t>I</a:t>
                      </a: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endParaRPr lang="en-UA" sz="3200" b="0" dirty="0"/>
                    </a:p>
                  </a:txBody>
                  <a:tcPr anchor="ct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II</a:t>
                      </a:r>
                    </a:p>
                  </a:txBody>
                  <a:tcPr anchor="ctr"/>
                </a:tc>
                <a:extLst>
                  <a:ext uri="{0D108BD9-81ED-4DB2-BD59-A6C34878D82A}">
                    <a16:rowId xmlns:a16="http://schemas.microsoft.com/office/drawing/2014/main" val="3759079499"/>
                  </a:ext>
                </a:extLst>
              </a:tr>
              <a:tr h="370840">
                <a:tc>
                  <a:txBody>
                    <a:bodyPr/>
                    <a:lstStyle/>
                    <a:p>
                      <a:pPr algn="ctr"/>
                      <a:r>
                        <a:rPr lang="en-UA" sz="3200" b="1" dirty="0">
                          <a:solidFill>
                            <a:srgbClr val="FF0000"/>
                          </a:solidFill>
                        </a:rPr>
                        <a:t>✗</a:t>
                      </a:r>
                      <a:endParaRPr lang="en-UA" sz="3200" b="0" i="1" dirty="0"/>
                    </a:p>
                  </a:txBody>
                  <a:tcPr anchor="ctr"/>
                </a:tc>
                <a:tc>
                  <a:txBody>
                    <a:bodyPr/>
                    <a:lstStyle/>
                    <a:p>
                      <a:pPr algn="ctr"/>
                      <a:r>
                        <a:rPr lang="en-UA" sz="3200" b="1" dirty="0">
                          <a:solidFill>
                            <a:srgbClr val="FF0000"/>
                          </a:solidFill>
                        </a:rPr>
                        <a:t>✗</a:t>
                      </a:r>
                      <a:endParaRPr lang="en-UA" sz="3200" b="0" dirty="0"/>
                    </a:p>
                  </a:txBody>
                  <a:tcPr anchor="ctr"/>
                </a:tc>
                <a:tc>
                  <a:txBody>
                    <a:bodyPr/>
                    <a:lstStyle/>
                    <a:p>
                      <a:pPr algn="ctr"/>
                      <a:r>
                        <a:rPr lang="en-UA" sz="3200" b="0" dirty="0"/>
                        <a:t>III</a:t>
                      </a:r>
                    </a:p>
                  </a:txBody>
                  <a:tcPr anchor="ctr"/>
                </a:tc>
                <a:extLst>
                  <a:ext uri="{0D108BD9-81ED-4DB2-BD59-A6C34878D82A}">
                    <a16:rowId xmlns:a16="http://schemas.microsoft.com/office/drawing/2014/main" val="2595626275"/>
                  </a:ext>
                </a:extLst>
              </a:tr>
            </a:tbl>
          </a:graphicData>
        </a:graphic>
      </p:graphicFrame>
      <p:sp>
        <p:nvSpPr>
          <p:cNvPr id="6" name="Заголовок 1">
            <a:extLst>
              <a:ext uri="{FF2B5EF4-FFF2-40B4-BE49-F238E27FC236}">
                <a16:creationId xmlns:a16="http://schemas.microsoft.com/office/drawing/2014/main" id="{8D7EA391-F169-499C-AE5B-2BAC19A5D98E}"/>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934773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extLst>
              <p:ext uri="{D42A27DB-BD31-4B8C-83A1-F6EECF244321}">
                <p14:modId xmlns:p14="http://schemas.microsoft.com/office/powerpoint/2010/main" val="3506694985"/>
              </p:ext>
            </p:extLst>
          </p:nvPr>
        </p:nvGraphicFramePr>
        <p:xfrm>
          <a:off x="2768257" y="2085340"/>
          <a:ext cx="3607486" cy="268732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tc>
                  <a:txBody>
                    <a:bodyPr/>
                    <a:lstStyle/>
                    <a:p>
                      <a:pPr algn="ctr"/>
                      <a:r>
                        <a:rPr lang="en-UA" dirty="0"/>
                        <a:t>особа</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tc>
                  <a:txBody>
                    <a:bodyPr/>
                    <a:lstStyle/>
                    <a:p>
                      <a:pPr algn="ctr"/>
                      <a:r>
                        <a:rPr lang="en-UA" sz="3200" b="0" dirty="0"/>
                        <a:t>I</a:t>
                      </a: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endParaRPr lang="en-UA" sz="3200" b="0" dirty="0"/>
                    </a:p>
                  </a:txBody>
                  <a:tcPr anchor="ctr">
                    <a:solidFill>
                      <a:schemeClr val="accent2">
                        <a:lumMod val="40000"/>
                        <a:lumOff val="60000"/>
                      </a:schemeClr>
                    </a:solidFill>
                  </a:tcP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II</a:t>
                      </a:r>
                    </a:p>
                  </a:txBody>
                  <a:tcPr anchor="ctr"/>
                </a:tc>
                <a:extLst>
                  <a:ext uri="{0D108BD9-81ED-4DB2-BD59-A6C34878D82A}">
                    <a16:rowId xmlns:a16="http://schemas.microsoft.com/office/drawing/2014/main" val="3759079499"/>
                  </a:ext>
                </a:extLst>
              </a:tr>
              <a:tr h="370840">
                <a:tc>
                  <a:txBody>
                    <a:bodyPr/>
                    <a:lstStyle/>
                    <a:p>
                      <a:pPr algn="ctr"/>
                      <a:r>
                        <a:rPr lang="en-UA" sz="3200" b="1" dirty="0">
                          <a:solidFill>
                            <a:srgbClr val="FF0000"/>
                          </a:solidFill>
                        </a:rPr>
                        <a:t>✗</a:t>
                      </a:r>
                      <a:endParaRPr lang="en-UA" sz="3200" b="0" i="1" dirty="0"/>
                    </a:p>
                  </a:txBody>
                  <a:tcPr anchor="ctr"/>
                </a:tc>
                <a:tc>
                  <a:txBody>
                    <a:bodyPr/>
                    <a:lstStyle/>
                    <a:p>
                      <a:pPr algn="ctr"/>
                      <a:r>
                        <a:rPr lang="en-UA" sz="3200" b="1" dirty="0">
                          <a:solidFill>
                            <a:srgbClr val="FF0000"/>
                          </a:solidFill>
                        </a:rPr>
                        <a:t>✗</a:t>
                      </a:r>
                      <a:endParaRPr lang="en-UA" sz="3200" b="0" dirty="0"/>
                    </a:p>
                  </a:txBody>
                  <a:tcPr anchor="ctr"/>
                </a:tc>
                <a:tc>
                  <a:txBody>
                    <a:bodyPr/>
                    <a:lstStyle/>
                    <a:p>
                      <a:pPr algn="ctr"/>
                      <a:r>
                        <a:rPr lang="en-UA" sz="3200" b="0" dirty="0"/>
                        <a:t>III</a:t>
                      </a:r>
                    </a:p>
                  </a:txBody>
                  <a:tcPr anchor="ctr"/>
                </a:tc>
                <a:extLst>
                  <a:ext uri="{0D108BD9-81ED-4DB2-BD59-A6C34878D82A}">
                    <a16:rowId xmlns:a16="http://schemas.microsoft.com/office/drawing/2014/main" val="2595626275"/>
                  </a:ext>
                </a:extLst>
              </a:tr>
            </a:tbl>
          </a:graphicData>
        </a:graphic>
      </p:graphicFrame>
      <p:sp>
        <p:nvSpPr>
          <p:cNvPr id="6" name="Заголовок 1">
            <a:extLst>
              <a:ext uri="{FF2B5EF4-FFF2-40B4-BE49-F238E27FC236}">
                <a16:creationId xmlns:a16="http://schemas.microsoft.com/office/drawing/2014/main" id="{94D3C977-AF23-C35B-5B20-0F4B7B04318E}"/>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212769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extLst>
              <p:ext uri="{D42A27DB-BD31-4B8C-83A1-F6EECF244321}">
                <p14:modId xmlns:p14="http://schemas.microsoft.com/office/powerpoint/2010/main" val="885035040"/>
              </p:ext>
            </p:extLst>
          </p:nvPr>
        </p:nvGraphicFramePr>
        <p:xfrm>
          <a:off x="2768257" y="2085340"/>
          <a:ext cx="3607486" cy="268732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tc>
                  <a:txBody>
                    <a:bodyPr/>
                    <a:lstStyle/>
                    <a:p>
                      <a:pPr algn="ctr"/>
                      <a:r>
                        <a:rPr lang="en-UA" dirty="0"/>
                        <a:t>особа</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tc>
                  <a:txBody>
                    <a:bodyPr/>
                    <a:lstStyle/>
                    <a:p>
                      <a:pPr algn="ctr"/>
                      <a:r>
                        <a:rPr lang="en-UA" sz="3200" b="0" dirty="0"/>
                        <a:t>I</a:t>
                      </a: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a:t>
                      </a:r>
                    </a:p>
                  </a:txBody>
                  <a:tcPr anchor="ctr">
                    <a:solidFill>
                      <a:schemeClr val="accent2">
                        <a:lumMod val="40000"/>
                        <a:lumOff val="60000"/>
                      </a:schemeClr>
                    </a:solidFill>
                  </a:tcP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II</a:t>
                      </a:r>
                    </a:p>
                  </a:txBody>
                  <a:tcPr anchor="ctr"/>
                </a:tc>
                <a:extLst>
                  <a:ext uri="{0D108BD9-81ED-4DB2-BD59-A6C34878D82A}">
                    <a16:rowId xmlns:a16="http://schemas.microsoft.com/office/drawing/2014/main" val="3759079499"/>
                  </a:ext>
                </a:extLst>
              </a:tr>
              <a:tr h="370840">
                <a:tc>
                  <a:txBody>
                    <a:bodyPr/>
                    <a:lstStyle/>
                    <a:p>
                      <a:pPr algn="ctr"/>
                      <a:r>
                        <a:rPr lang="en-UA" sz="3200" b="1" dirty="0">
                          <a:solidFill>
                            <a:srgbClr val="FF0000"/>
                          </a:solidFill>
                        </a:rPr>
                        <a:t>✗</a:t>
                      </a:r>
                      <a:endParaRPr lang="en-UA" sz="3200" b="0" i="1" dirty="0"/>
                    </a:p>
                  </a:txBody>
                  <a:tcPr anchor="ctr"/>
                </a:tc>
                <a:tc>
                  <a:txBody>
                    <a:bodyPr/>
                    <a:lstStyle/>
                    <a:p>
                      <a:pPr algn="ctr"/>
                      <a:r>
                        <a:rPr lang="en-UA" sz="3200" b="1" dirty="0">
                          <a:solidFill>
                            <a:srgbClr val="FF0000"/>
                          </a:solidFill>
                        </a:rPr>
                        <a:t>✗</a:t>
                      </a:r>
                      <a:endParaRPr lang="en-UA" sz="3200" b="0" dirty="0"/>
                    </a:p>
                  </a:txBody>
                  <a:tcPr anchor="ctr"/>
                </a:tc>
                <a:tc>
                  <a:txBody>
                    <a:bodyPr/>
                    <a:lstStyle/>
                    <a:p>
                      <a:pPr algn="ctr"/>
                      <a:r>
                        <a:rPr lang="en-UA" sz="3200" b="0" dirty="0"/>
                        <a:t>III</a:t>
                      </a:r>
                    </a:p>
                  </a:txBody>
                  <a:tcPr anchor="ctr"/>
                </a:tc>
                <a:extLst>
                  <a:ext uri="{0D108BD9-81ED-4DB2-BD59-A6C34878D82A}">
                    <a16:rowId xmlns:a16="http://schemas.microsoft.com/office/drawing/2014/main" val="2595626275"/>
                  </a:ext>
                </a:extLst>
              </a:tr>
            </a:tbl>
          </a:graphicData>
        </a:graphic>
      </p:graphicFrame>
      <p:sp>
        <p:nvSpPr>
          <p:cNvPr id="5" name="TextBox 4">
            <a:extLst>
              <a:ext uri="{FF2B5EF4-FFF2-40B4-BE49-F238E27FC236}">
                <a16:creationId xmlns:a16="http://schemas.microsoft.com/office/drawing/2014/main" id="{332E1004-807B-7850-334A-C55723A3542A}"/>
              </a:ext>
            </a:extLst>
          </p:cNvPr>
          <p:cNvSpPr txBox="1"/>
          <p:nvPr/>
        </p:nvSpPr>
        <p:spPr>
          <a:xfrm>
            <a:off x="2708920" y="5013176"/>
            <a:ext cx="3726160" cy="464871"/>
          </a:xfrm>
          <a:prstGeom prst="rect">
            <a:avLst/>
          </a:prstGeom>
          <a:noFill/>
        </p:spPr>
        <p:txBody>
          <a:bodyPr wrap="square">
            <a:spAutoFit/>
          </a:bodyPr>
          <a:lstStyle/>
          <a:p>
            <a:pPr marL="0" indent="0" algn="ctr">
              <a:lnSpc>
                <a:spcPct val="150000"/>
              </a:lnSpc>
              <a:buNone/>
            </a:pPr>
            <a:r>
              <a:rPr lang="en-US" sz="1800" i="1" dirty="0" err="1"/>
              <a:t>Українська</a:t>
            </a:r>
            <a:r>
              <a:rPr lang="en-US" sz="1800" i="1" dirty="0"/>
              <a:t> </a:t>
            </a:r>
            <a:r>
              <a:rPr lang="en-US" sz="1800" i="1" dirty="0" err="1"/>
              <a:t>та</a:t>
            </a:r>
            <a:r>
              <a:rPr lang="en-US" sz="1800" i="1" dirty="0"/>
              <a:t> </a:t>
            </a:r>
            <a:r>
              <a:rPr lang="en-US" sz="1800" i="1" dirty="0" err="1"/>
              <a:t>всі</a:t>
            </a:r>
            <a:r>
              <a:rPr lang="en-US" sz="1800" i="1" dirty="0"/>
              <a:t> </a:t>
            </a:r>
            <a:r>
              <a:rPr lang="en-US" sz="1800" i="1" dirty="0" err="1"/>
              <a:t>європейські</a:t>
            </a:r>
            <a:r>
              <a:rPr lang="en-US" sz="1800" i="1" dirty="0"/>
              <a:t> </a:t>
            </a:r>
            <a:r>
              <a:rPr lang="en-US" sz="1800" i="1" dirty="0" err="1"/>
              <a:t>мови</a:t>
            </a:r>
            <a:endParaRPr lang="en-US" sz="1800" i="1" dirty="0"/>
          </a:p>
        </p:txBody>
      </p:sp>
      <p:sp>
        <p:nvSpPr>
          <p:cNvPr id="7" name="Заголовок 1">
            <a:extLst>
              <a:ext uri="{FF2B5EF4-FFF2-40B4-BE49-F238E27FC236}">
                <a16:creationId xmlns:a16="http://schemas.microsoft.com/office/drawing/2014/main" id="{4D6DAEFB-A46C-BEFC-C8A6-9AFF073E556D}"/>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506998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extLst>
              <p:ext uri="{D42A27DB-BD31-4B8C-83A1-F6EECF244321}">
                <p14:modId xmlns:p14="http://schemas.microsoft.com/office/powerpoint/2010/main" val="4093855036"/>
              </p:ext>
            </p:extLst>
          </p:nvPr>
        </p:nvGraphicFramePr>
        <p:xfrm>
          <a:off x="2768257" y="2085340"/>
          <a:ext cx="3607486" cy="268732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tc>
                  <a:txBody>
                    <a:bodyPr/>
                    <a:lstStyle/>
                    <a:p>
                      <a:pPr algn="ctr"/>
                      <a:r>
                        <a:rPr lang="en-UA" dirty="0"/>
                        <a:t>особа</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tc>
                  <a:txBody>
                    <a:bodyPr/>
                    <a:lstStyle/>
                    <a:p>
                      <a:pPr algn="ctr"/>
                      <a:r>
                        <a:rPr lang="en-UA" sz="3200" b="0" dirty="0"/>
                        <a:t>I</a:t>
                      </a: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II</a:t>
                      </a:r>
                    </a:p>
                  </a:txBody>
                  <a:tcPr anchor="ctr">
                    <a:solidFill>
                      <a:schemeClr val="accent2">
                        <a:lumMod val="40000"/>
                        <a:lumOff val="60000"/>
                      </a:schemeClr>
                    </a:solidFill>
                  </a:tcP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II</a:t>
                      </a:r>
                    </a:p>
                  </a:txBody>
                  <a:tcPr anchor="ctr"/>
                </a:tc>
                <a:extLst>
                  <a:ext uri="{0D108BD9-81ED-4DB2-BD59-A6C34878D82A}">
                    <a16:rowId xmlns:a16="http://schemas.microsoft.com/office/drawing/2014/main" val="3759079499"/>
                  </a:ext>
                </a:extLst>
              </a:tr>
              <a:tr h="370840">
                <a:tc>
                  <a:txBody>
                    <a:bodyPr/>
                    <a:lstStyle/>
                    <a:p>
                      <a:pPr algn="ctr"/>
                      <a:r>
                        <a:rPr lang="en-UA" sz="3200" b="1" dirty="0">
                          <a:solidFill>
                            <a:srgbClr val="FF0000"/>
                          </a:solidFill>
                        </a:rPr>
                        <a:t>✗</a:t>
                      </a:r>
                      <a:endParaRPr lang="en-UA" sz="3200" b="0" i="1" dirty="0"/>
                    </a:p>
                  </a:txBody>
                  <a:tcPr anchor="ctr"/>
                </a:tc>
                <a:tc>
                  <a:txBody>
                    <a:bodyPr/>
                    <a:lstStyle/>
                    <a:p>
                      <a:pPr algn="ctr"/>
                      <a:r>
                        <a:rPr lang="en-UA" sz="3200" b="1" dirty="0">
                          <a:solidFill>
                            <a:srgbClr val="FF0000"/>
                          </a:solidFill>
                        </a:rPr>
                        <a:t>✗</a:t>
                      </a:r>
                      <a:endParaRPr lang="en-UA" sz="3200" b="0" dirty="0"/>
                    </a:p>
                  </a:txBody>
                  <a:tcPr anchor="ctr"/>
                </a:tc>
                <a:tc>
                  <a:txBody>
                    <a:bodyPr/>
                    <a:lstStyle/>
                    <a:p>
                      <a:pPr algn="ctr"/>
                      <a:r>
                        <a:rPr lang="en-UA" sz="3200" b="0" dirty="0"/>
                        <a:t>III</a:t>
                      </a:r>
                    </a:p>
                  </a:txBody>
                  <a:tcPr anchor="ctr"/>
                </a:tc>
                <a:extLst>
                  <a:ext uri="{0D108BD9-81ED-4DB2-BD59-A6C34878D82A}">
                    <a16:rowId xmlns:a16="http://schemas.microsoft.com/office/drawing/2014/main" val="2595626275"/>
                  </a:ext>
                </a:extLst>
              </a:tr>
            </a:tbl>
          </a:graphicData>
        </a:graphic>
      </p:graphicFrame>
      <p:sp>
        <p:nvSpPr>
          <p:cNvPr id="5" name="TextBox 4">
            <a:extLst>
              <a:ext uri="{FF2B5EF4-FFF2-40B4-BE49-F238E27FC236}">
                <a16:creationId xmlns:a16="http://schemas.microsoft.com/office/drawing/2014/main" id="{332E1004-807B-7850-334A-C55723A3542A}"/>
              </a:ext>
            </a:extLst>
          </p:cNvPr>
          <p:cNvSpPr txBox="1"/>
          <p:nvPr/>
        </p:nvSpPr>
        <p:spPr>
          <a:xfrm>
            <a:off x="2708920" y="5013176"/>
            <a:ext cx="3726160" cy="589072"/>
          </a:xfrm>
          <a:prstGeom prst="rect">
            <a:avLst/>
          </a:prstGeom>
          <a:noFill/>
        </p:spPr>
        <p:txBody>
          <a:bodyPr wrap="square">
            <a:spAutoFit/>
          </a:bodyPr>
          <a:lstStyle/>
          <a:p>
            <a:pPr marL="0" indent="0" algn="ctr">
              <a:lnSpc>
                <a:spcPct val="150000"/>
              </a:lnSpc>
              <a:buNone/>
            </a:pPr>
            <a:r>
              <a:rPr lang="en-US" sz="2400" i="1" dirty="0"/>
              <a:t>?</a:t>
            </a:r>
          </a:p>
        </p:txBody>
      </p:sp>
      <p:sp>
        <p:nvSpPr>
          <p:cNvPr id="7" name="Заголовок 1">
            <a:extLst>
              <a:ext uri="{FF2B5EF4-FFF2-40B4-BE49-F238E27FC236}">
                <a16:creationId xmlns:a16="http://schemas.microsoft.com/office/drawing/2014/main" id="{B8BAD104-2304-2A49-7AF4-553FB8A72B68}"/>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92462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Що таке граматика?</a:t>
            </a:r>
            <a:endParaRPr lang="uk-UA" dirty="0"/>
          </a:p>
        </p:txBody>
      </p:sp>
      <p:pic>
        <p:nvPicPr>
          <p:cNvPr id="7" name="Picture 6" descr="A person with blue eyes&#10;&#10;Description automatically generated">
            <a:extLst>
              <a:ext uri="{FF2B5EF4-FFF2-40B4-BE49-F238E27FC236}">
                <a16:creationId xmlns:a16="http://schemas.microsoft.com/office/drawing/2014/main" id="{312E63D7-7D8E-C2D2-7288-F23B2827A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6985" y="1653384"/>
            <a:ext cx="2600960" cy="4551680"/>
          </a:xfrm>
          <a:prstGeom prst="rect">
            <a:avLst/>
          </a:prstGeom>
        </p:spPr>
      </p:pic>
      <p:pic>
        <p:nvPicPr>
          <p:cNvPr id="9" name="Picture 8" descr="A person with three eyes&#10;&#10;Description automatically generated">
            <a:extLst>
              <a:ext uri="{FF2B5EF4-FFF2-40B4-BE49-F238E27FC236}">
                <a16:creationId xmlns:a16="http://schemas.microsoft.com/office/drawing/2014/main" id="{283E469D-6D30-D61E-41F5-358425C36E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1685632"/>
            <a:ext cx="2600960" cy="4551680"/>
          </a:xfrm>
          <a:prstGeom prst="rect">
            <a:avLst/>
          </a:prstGeom>
        </p:spPr>
      </p:pic>
      <p:sp>
        <p:nvSpPr>
          <p:cNvPr id="10" name="Заголовок 1">
            <a:extLst>
              <a:ext uri="{FF2B5EF4-FFF2-40B4-BE49-F238E27FC236}">
                <a16:creationId xmlns:a16="http://schemas.microsoft.com/office/drawing/2014/main" id="{CA4752AC-B21B-9D74-55E6-0CBB85368DBD}"/>
              </a:ext>
            </a:extLst>
          </p:cNvPr>
          <p:cNvSpPr txBox="1">
            <a:spLocks/>
          </p:cNvSpPr>
          <p:nvPr/>
        </p:nvSpPr>
        <p:spPr>
          <a:xfrm>
            <a:off x="2719873" y="3692855"/>
            <a:ext cx="199614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A" sz="12000" b="1" dirty="0">
                <a:solidFill>
                  <a:srgbClr val="00B050"/>
                </a:solidFill>
              </a:rPr>
              <a:t>✓</a:t>
            </a:r>
            <a:endParaRPr lang="uk-UA" sz="12000" b="1" dirty="0">
              <a:solidFill>
                <a:srgbClr val="00B050"/>
              </a:solidFill>
            </a:endParaRPr>
          </a:p>
        </p:txBody>
      </p:sp>
      <p:sp>
        <p:nvSpPr>
          <p:cNvPr id="11" name="Заголовок 1">
            <a:extLst>
              <a:ext uri="{FF2B5EF4-FFF2-40B4-BE49-F238E27FC236}">
                <a16:creationId xmlns:a16="http://schemas.microsoft.com/office/drawing/2014/main" id="{C13D067B-EF40-003B-4BAB-BB6E133B1429}"/>
              </a:ext>
            </a:extLst>
          </p:cNvPr>
          <p:cNvSpPr txBox="1">
            <a:spLocks/>
          </p:cNvSpPr>
          <p:nvPr/>
        </p:nvSpPr>
        <p:spPr>
          <a:xfrm>
            <a:off x="6804248" y="3520730"/>
            <a:ext cx="199614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A" sz="12000" b="1" dirty="0">
                <a:solidFill>
                  <a:srgbClr val="FF0000"/>
                </a:solidFill>
              </a:rPr>
              <a:t>✗</a:t>
            </a:r>
            <a:endParaRPr lang="uk-UA" sz="12000" b="1" dirty="0">
              <a:solidFill>
                <a:srgbClr val="FF0000"/>
              </a:solidFill>
            </a:endParaRPr>
          </a:p>
        </p:txBody>
      </p:sp>
    </p:spTree>
    <p:extLst>
      <p:ext uri="{BB962C8B-B14F-4D97-AF65-F5344CB8AC3E}">
        <p14:creationId xmlns:p14="http://schemas.microsoft.com/office/powerpoint/2010/main" val="2960954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extLst>
              <p:ext uri="{D42A27DB-BD31-4B8C-83A1-F6EECF244321}">
                <p14:modId xmlns:p14="http://schemas.microsoft.com/office/powerpoint/2010/main" val="1420838898"/>
              </p:ext>
            </p:extLst>
          </p:nvPr>
        </p:nvGraphicFramePr>
        <p:xfrm>
          <a:off x="2768257" y="2085340"/>
          <a:ext cx="3607486" cy="268732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tc>
                  <a:txBody>
                    <a:bodyPr/>
                    <a:lstStyle/>
                    <a:p>
                      <a:pPr algn="ctr"/>
                      <a:r>
                        <a:rPr lang="en-UA" dirty="0"/>
                        <a:t>особа</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tc>
                  <a:txBody>
                    <a:bodyPr/>
                    <a:lstStyle/>
                    <a:p>
                      <a:pPr algn="ctr"/>
                      <a:r>
                        <a:rPr lang="en-UA" sz="3200" b="0" dirty="0"/>
                        <a:t>I</a:t>
                      </a: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I+II</a:t>
                      </a:r>
                    </a:p>
                  </a:txBody>
                  <a:tcPr anchor="ctr">
                    <a:solidFill>
                      <a:schemeClr val="accent2">
                        <a:lumMod val="40000"/>
                        <a:lumOff val="60000"/>
                      </a:schemeClr>
                    </a:solidFill>
                  </a:tcPr>
                </a:tc>
                <a:extLst>
                  <a:ext uri="{0D108BD9-81ED-4DB2-BD59-A6C34878D82A}">
                    <a16:rowId xmlns:a16="http://schemas.microsoft.com/office/drawing/2014/main" val="1778640020"/>
                  </a:ext>
                </a:extLst>
              </a:tr>
              <a:tr h="370840">
                <a:tc>
                  <a:txBody>
                    <a:bodyPr/>
                    <a:lstStyle/>
                    <a:p>
                      <a:pPr algn="ctr"/>
                      <a:r>
                        <a:rPr lang="en-UA" sz="3200" b="1" dirty="0">
                          <a:solidFill>
                            <a:srgbClr val="FF0000"/>
                          </a:solidFill>
                        </a:rPr>
                        <a:t>✗</a:t>
                      </a:r>
                      <a:endParaRPr lang="en-UA" sz="3200" b="0" i="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II</a:t>
                      </a:r>
                    </a:p>
                  </a:txBody>
                  <a:tcPr anchor="ctr"/>
                </a:tc>
                <a:extLst>
                  <a:ext uri="{0D108BD9-81ED-4DB2-BD59-A6C34878D82A}">
                    <a16:rowId xmlns:a16="http://schemas.microsoft.com/office/drawing/2014/main" val="3759079499"/>
                  </a:ext>
                </a:extLst>
              </a:tr>
              <a:tr h="370840">
                <a:tc>
                  <a:txBody>
                    <a:bodyPr/>
                    <a:lstStyle/>
                    <a:p>
                      <a:pPr algn="ctr"/>
                      <a:r>
                        <a:rPr lang="en-UA" sz="3200" b="1" dirty="0">
                          <a:solidFill>
                            <a:srgbClr val="FF0000"/>
                          </a:solidFill>
                        </a:rPr>
                        <a:t>✗</a:t>
                      </a:r>
                      <a:endParaRPr lang="en-UA" sz="3200" b="0" i="1" dirty="0"/>
                    </a:p>
                  </a:txBody>
                  <a:tcPr anchor="ctr"/>
                </a:tc>
                <a:tc>
                  <a:txBody>
                    <a:bodyPr/>
                    <a:lstStyle/>
                    <a:p>
                      <a:pPr algn="ctr"/>
                      <a:r>
                        <a:rPr lang="en-UA" sz="3200" b="1" dirty="0">
                          <a:solidFill>
                            <a:srgbClr val="FF0000"/>
                          </a:solidFill>
                        </a:rPr>
                        <a:t>✗</a:t>
                      </a:r>
                      <a:endParaRPr lang="en-UA" sz="3200" b="0" dirty="0"/>
                    </a:p>
                  </a:txBody>
                  <a:tcPr anchor="ctr"/>
                </a:tc>
                <a:tc>
                  <a:txBody>
                    <a:bodyPr/>
                    <a:lstStyle/>
                    <a:p>
                      <a:pPr algn="ctr"/>
                      <a:r>
                        <a:rPr lang="en-UA" sz="3200" b="0" dirty="0"/>
                        <a:t>III</a:t>
                      </a:r>
                    </a:p>
                  </a:txBody>
                  <a:tcPr anchor="ctr"/>
                </a:tc>
                <a:extLst>
                  <a:ext uri="{0D108BD9-81ED-4DB2-BD59-A6C34878D82A}">
                    <a16:rowId xmlns:a16="http://schemas.microsoft.com/office/drawing/2014/main" val="2595626275"/>
                  </a:ext>
                </a:extLst>
              </a:tr>
            </a:tbl>
          </a:graphicData>
        </a:graphic>
      </p:graphicFrame>
      <p:sp>
        <p:nvSpPr>
          <p:cNvPr id="5" name="TextBox 4">
            <a:extLst>
              <a:ext uri="{FF2B5EF4-FFF2-40B4-BE49-F238E27FC236}">
                <a16:creationId xmlns:a16="http://schemas.microsoft.com/office/drawing/2014/main" id="{332E1004-807B-7850-334A-C55723A3542A}"/>
              </a:ext>
            </a:extLst>
          </p:cNvPr>
          <p:cNvSpPr txBox="1"/>
          <p:nvPr/>
        </p:nvSpPr>
        <p:spPr>
          <a:xfrm>
            <a:off x="2708920" y="5013176"/>
            <a:ext cx="3726160" cy="464871"/>
          </a:xfrm>
          <a:prstGeom prst="rect">
            <a:avLst/>
          </a:prstGeom>
          <a:noFill/>
        </p:spPr>
        <p:txBody>
          <a:bodyPr wrap="square">
            <a:spAutoFit/>
          </a:bodyPr>
          <a:lstStyle/>
          <a:p>
            <a:pPr marL="0" indent="0" algn="ctr">
              <a:lnSpc>
                <a:spcPct val="150000"/>
              </a:lnSpc>
              <a:buNone/>
            </a:pPr>
            <a:r>
              <a:rPr lang="en-US" i="1" dirty="0" err="1"/>
              <a:t>Багато</a:t>
            </a:r>
            <a:r>
              <a:rPr lang="en-US" i="1" dirty="0"/>
              <a:t> </a:t>
            </a:r>
            <a:r>
              <a:rPr lang="en-US" i="1" dirty="0" err="1"/>
              <a:t>мов</a:t>
            </a:r>
            <a:r>
              <a:rPr lang="en-US" i="1" dirty="0"/>
              <a:t> </a:t>
            </a:r>
            <a:r>
              <a:rPr lang="en-US" i="1" dirty="0" err="1"/>
              <a:t>світу</a:t>
            </a:r>
            <a:endParaRPr lang="en-US" sz="1800" i="1" dirty="0"/>
          </a:p>
        </p:txBody>
      </p:sp>
      <p:sp>
        <p:nvSpPr>
          <p:cNvPr id="7" name="Заголовок 1">
            <a:extLst>
              <a:ext uri="{FF2B5EF4-FFF2-40B4-BE49-F238E27FC236}">
                <a16:creationId xmlns:a16="http://schemas.microsoft.com/office/drawing/2014/main" id="{29ED994F-5E56-350A-6F2D-C391788074AB}"/>
              </a:ext>
            </a:extLst>
          </p:cNvPr>
          <p:cNvSpPr>
            <a:spLocks noGrp="1"/>
          </p:cNvSpPr>
          <p:nvPr>
            <p:ph type="title"/>
          </p:nvPr>
        </p:nvSpPr>
        <p:spPr>
          <a:xfrm>
            <a:off x="457200" y="274638"/>
            <a:ext cx="8229600" cy="1143000"/>
          </a:xfrm>
        </p:spPr>
        <p:txBody>
          <a:bodyPr>
            <a:normAutofit/>
          </a:bodyPr>
          <a:lstStyle/>
          <a:p>
            <a:r>
              <a:rPr lang="en-UA" dirty="0"/>
              <a:t>особа</a:t>
            </a:r>
            <a:br>
              <a:rPr lang="en-UA" dirty="0"/>
            </a:br>
            <a:r>
              <a:rPr lang="en-UA" sz="2000" dirty="0"/>
              <a:t>person</a:t>
            </a:r>
            <a:endParaRPr lang="uk-UA" sz="2000" dirty="0"/>
          </a:p>
        </p:txBody>
      </p:sp>
    </p:spTree>
    <p:extLst>
      <p:ext uri="{BB962C8B-B14F-4D97-AF65-F5344CB8AC3E}">
        <p14:creationId xmlns:p14="http://schemas.microsoft.com/office/powerpoint/2010/main" val="1123027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включність</a:t>
            </a:r>
            <a:br>
              <a:rPr lang="en-UA" dirty="0"/>
            </a:br>
            <a:r>
              <a:rPr lang="en-UA" sz="2000" dirty="0"/>
              <a:t>clusivity</a:t>
            </a:r>
            <a:endParaRPr lang="uk-UA" sz="2000" dirty="0"/>
          </a:p>
        </p:txBody>
      </p:sp>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extLst>
              <p:ext uri="{D42A27DB-BD31-4B8C-83A1-F6EECF244321}">
                <p14:modId xmlns:p14="http://schemas.microsoft.com/office/powerpoint/2010/main" val="2205303389"/>
              </p:ext>
            </p:extLst>
          </p:nvPr>
        </p:nvGraphicFramePr>
        <p:xfrm>
          <a:off x="2768257" y="2085340"/>
          <a:ext cx="3607486" cy="2626360"/>
        </p:xfrm>
        <a:graphic>
          <a:graphicData uri="http://schemas.openxmlformats.org/drawingml/2006/table">
            <a:tbl>
              <a:tblPr firstRow="1" bandRow="1">
                <a:tableStyleId>{5C22544A-7EE6-4342-B048-85BDC9FD1C3A}</a:tableStyleId>
              </a:tblPr>
              <a:tblGrid>
                <a:gridCol w="1086168">
                  <a:extLst>
                    <a:ext uri="{9D8B030D-6E8A-4147-A177-3AD203B41FA5}">
                      <a16:colId xmlns:a16="http://schemas.microsoft.com/office/drawing/2014/main" val="1959953563"/>
                    </a:ext>
                  </a:extLst>
                </a:gridCol>
                <a:gridCol w="1086168">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dirty="0"/>
                        <a:t>мовець</a:t>
                      </a:r>
                    </a:p>
                  </a:txBody>
                  <a:tcPr anchor="ctr"/>
                </a:tc>
                <a:tc>
                  <a:txBody>
                    <a:bodyPr/>
                    <a:lstStyle/>
                    <a:p>
                      <a:pPr algn="ctr"/>
                      <a:r>
                        <a:rPr lang="en-UA" dirty="0"/>
                        <a:t>слухач(і)</a:t>
                      </a:r>
                    </a:p>
                  </a:txBody>
                  <a:tcPr anchor="ctr"/>
                </a:tc>
                <a:tc>
                  <a:txBody>
                    <a:bodyPr/>
                    <a:lstStyle/>
                    <a:p>
                      <a:pPr algn="ctr"/>
                      <a:r>
                        <a:rPr lang="en-UA" dirty="0"/>
                        <a:t>особа</a:t>
                      </a:r>
                    </a:p>
                  </a:txBody>
                  <a:tcPr anchor="ctr"/>
                </a:tc>
                <a:extLst>
                  <a:ext uri="{0D108BD9-81ED-4DB2-BD59-A6C34878D82A}">
                    <a16:rowId xmlns:a16="http://schemas.microsoft.com/office/drawing/2014/main" val="39127364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FF0000"/>
                          </a:solidFill>
                        </a:rPr>
                        <a:t>✗</a:t>
                      </a:r>
                      <a:endParaRPr lang="uk-UA" sz="3200" b="1" dirty="0">
                        <a:solidFill>
                          <a:srgbClr val="FF0000"/>
                        </a:solidFill>
                      </a:endParaRPr>
                    </a:p>
                  </a:txBody>
                  <a:tcPr anchor="ctr"/>
                </a:tc>
                <a:tc>
                  <a:txBody>
                    <a:bodyPr/>
                    <a:lstStyle/>
                    <a:p>
                      <a:pPr algn="ctr"/>
                      <a:r>
                        <a:rPr lang="en-UA" sz="3200" b="0" dirty="0"/>
                        <a:t>I</a:t>
                      </a:r>
                    </a:p>
                    <a:p>
                      <a:pPr algn="ctr"/>
                      <a:r>
                        <a:rPr lang="en-UA" sz="1800" b="0" dirty="0"/>
                        <a:t>виключна</a:t>
                      </a:r>
                      <a:br>
                        <a:rPr lang="en-UA" sz="1800" b="0" dirty="0"/>
                      </a:br>
                      <a:r>
                        <a:rPr lang="en-UA" sz="1800" b="0" dirty="0"/>
                        <a:t>exclusive</a:t>
                      </a:r>
                    </a:p>
                  </a:txBody>
                  <a:tcPr anchor="ctr"/>
                </a:tc>
                <a:extLst>
                  <a:ext uri="{0D108BD9-81ED-4DB2-BD59-A6C34878D82A}">
                    <a16:rowId xmlns:a16="http://schemas.microsoft.com/office/drawing/2014/main" val="402577064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3200" b="1" dirty="0">
                          <a:solidFill>
                            <a:srgbClr val="00B050"/>
                          </a:solidFill>
                        </a:rPr>
                        <a:t>✓</a:t>
                      </a:r>
                      <a:endParaRPr lang="uk-UA" sz="3200" b="1" dirty="0">
                        <a:solidFill>
                          <a:srgbClr val="00B050"/>
                        </a:solidFill>
                      </a:endParaRPr>
                    </a:p>
                  </a:txBody>
                  <a:tcPr anchor="ctr"/>
                </a:tc>
                <a:tc>
                  <a:txBody>
                    <a:bodyPr/>
                    <a:lstStyle/>
                    <a:p>
                      <a:pPr algn="ctr"/>
                      <a:r>
                        <a:rPr lang="en-UA" sz="3200" b="0" dirty="0"/>
                        <a:t>I</a:t>
                      </a:r>
                      <a:br>
                        <a:rPr lang="en-UA" sz="1800" b="0" dirty="0"/>
                      </a:br>
                      <a:r>
                        <a:rPr lang="en-UA" sz="1800" b="0" dirty="0"/>
                        <a:t>включна</a:t>
                      </a:r>
                      <a:br>
                        <a:rPr lang="en-UA" sz="1800" b="0" dirty="0"/>
                      </a:br>
                      <a:r>
                        <a:rPr lang="en-UA" sz="1800" b="0" dirty="0"/>
                        <a:t>inclusive</a:t>
                      </a:r>
                    </a:p>
                  </a:txBody>
                  <a:tcPr anchor="ctr"/>
                </a:tc>
                <a:extLst>
                  <a:ext uri="{0D108BD9-81ED-4DB2-BD59-A6C34878D82A}">
                    <a16:rowId xmlns:a16="http://schemas.microsoft.com/office/drawing/2014/main" val="1778640020"/>
                  </a:ext>
                </a:extLst>
              </a:tr>
            </a:tbl>
          </a:graphicData>
        </a:graphic>
      </p:graphicFrame>
    </p:spTree>
    <p:extLst>
      <p:ext uri="{BB962C8B-B14F-4D97-AF65-F5344CB8AC3E}">
        <p14:creationId xmlns:p14="http://schemas.microsoft.com/office/powerpoint/2010/main" val="1514794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включність</a:t>
            </a:r>
            <a:br>
              <a:rPr lang="en-UA" dirty="0"/>
            </a:br>
            <a:r>
              <a:rPr lang="en-UA" sz="2000" dirty="0"/>
              <a:t>clusivity</a:t>
            </a:r>
            <a:endParaRPr lang="uk-UA" sz="2000" dirty="0"/>
          </a:p>
        </p:txBody>
      </p:sp>
      <p:pic>
        <p:nvPicPr>
          <p:cNvPr id="3" name="Picture 2">
            <a:extLst>
              <a:ext uri="{FF2B5EF4-FFF2-40B4-BE49-F238E27FC236}">
                <a16:creationId xmlns:a16="http://schemas.microsoft.com/office/drawing/2014/main" id="{07AA1738-B796-D71F-975F-B5B9BA186F16}"/>
              </a:ext>
            </a:extLst>
          </p:cNvPr>
          <p:cNvPicPr>
            <a:picLocks noChangeAspect="1"/>
          </p:cNvPicPr>
          <p:nvPr/>
        </p:nvPicPr>
        <p:blipFill>
          <a:blip r:embed="rId3"/>
          <a:stretch>
            <a:fillRect/>
          </a:stretch>
        </p:blipFill>
        <p:spPr>
          <a:xfrm>
            <a:off x="685800" y="1556792"/>
            <a:ext cx="7772400" cy="4314647"/>
          </a:xfrm>
          <a:prstGeom prst="rect">
            <a:avLst/>
          </a:prstGeom>
        </p:spPr>
      </p:pic>
      <p:sp>
        <p:nvSpPr>
          <p:cNvPr id="5" name="Oval 4">
            <a:extLst>
              <a:ext uri="{FF2B5EF4-FFF2-40B4-BE49-F238E27FC236}">
                <a16:creationId xmlns:a16="http://schemas.microsoft.com/office/drawing/2014/main" id="{CD30BF4A-9C98-2C33-B9EF-45744E0FEC34}"/>
              </a:ext>
            </a:extLst>
          </p:cNvPr>
          <p:cNvSpPr/>
          <p:nvPr/>
        </p:nvSpPr>
        <p:spPr>
          <a:xfrm>
            <a:off x="899592" y="6237312"/>
            <a:ext cx="216024" cy="216024"/>
          </a:xfrm>
          <a:prstGeom prst="ellipse">
            <a:avLst/>
          </a:prstGeom>
          <a:solidFill>
            <a:srgbClr val="0E00DD"/>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6" name="TextBox 5">
            <a:extLst>
              <a:ext uri="{FF2B5EF4-FFF2-40B4-BE49-F238E27FC236}">
                <a16:creationId xmlns:a16="http://schemas.microsoft.com/office/drawing/2014/main" id="{2AFC0A44-36FE-FE4A-3EEE-0830503478F7}"/>
              </a:ext>
            </a:extLst>
          </p:cNvPr>
          <p:cNvSpPr txBox="1"/>
          <p:nvPr/>
        </p:nvSpPr>
        <p:spPr>
          <a:xfrm>
            <a:off x="1115616" y="6160658"/>
            <a:ext cx="2448272" cy="369332"/>
          </a:xfrm>
          <a:prstGeom prst="rect">
            <a:avLst/>
          </a:prstGeom>
          <a:noFill/>
        </p:spPr>
        <p:txBody>
          <a:bodyPr wrap="square">
            <a:spAutoFit/>
          </a:bodyPr>
          <a:lstStyle/>
          <a:p>
            <a:pPr marL="0" indent="0">
              <a:buNone/>
            </a:pPr>
            <a:r>
              <a:rPr lang="en-US" dirty="0"/>
              <a:t>I </a:t>
            </a:r>
            <a:r>
              <a:rPr lang="en-US" dirty="0" err="1"/>
              <a:t>і</a:t>
            </a:r>
            <a:r>
              <a:rPr lang="en-US" dirty="0"/>
              <a:t> I+II </a:t>
            </a:r>
            <a:r>
              <a:rPr lang="en-US" dirty="0" err="1"/>
              <a:t>не</a:t>
            </a:r>
            <a:r>
              <a:rPr lang="en-US" dirty="0"/>
              <a:t> </a:t>
            </a:r>
            <a:r>
              <a:rPr lang="en-US" dirty="0" err="1"/>
              <a:t>розрізняються</a:t>
            </a:r>
            <a:endParaRPr lang="en-US" dirty="0"/>
          </a:p>
        </p:txBody>
      </p:sp>
      <p:sp>
        <p:nvSpPr>
          <p:cNvPr id="7" name="Oval 6">
            <a:extLst>
              <a:ext uri="{FF2B5EF4-FFF2-40B4-BE49-F238E27FC236}">
                <a16:creationId xmlns:a16="http://schemas.microsoft.com/office/drawing/2014/main" id="{DEEDC449-DC4E-B6FD-8BF5-7FC665CCE000}"/>
              </a:ext>
            </a:extLst>
          </p:cNvPr>
          <p:cNvSpPr/>
          <p:nvPr/>
        </p:nvSpPr>
        <p:spPr>
          <a:xfrm>
            <a:off x="3779912" y="6241958"/>
            <a:ext cx="216024" cy="216024"/>
          </a:xfrm>
          <a:prstGeom prst="ellipse">
            <a:avLst/>
          </a:prstGeom>
          <a:solidFill>
            <a:srgbClr val="DD020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8" name="TextBox 7">
            <a:extLst>
              <a:ext uri="{FF2B5EF4-FFF2-40B4-BE49-F238E27FC236}">
                <a16:creationId xmlns:a16="http://schemas.microsoft.com/office/drawing/2014/main" id="{64518125-0C08-131B-67AA-57BBB255DD6D}"/>
              </a:ext>
            </a:extLst>
          </p:cNvPr>
          <p:cNvSpPr txBox="1"/>
          <p:nvPr/>
        </p:nvSpPr>
        <p:spPr>
          <a:xfrm>
            <a:off x="3995936" y="6165304"/>
            <a:ext cx="1296144" cy="369332"/>
          </a:xfrm>
          <a:prstGeom prst="rect">
            <a:avLst/>
          </a:prstGeom>
          <a:noFill/>
        </p:spPr>
        <p:txBody>
          <a:bodyPr wrap="square">
            <a:spAutoFit/>
          </a:bodyPr>
          <a:lstStyle/>
          <a:p>
            <a:pPr marL="0" indent="0">
              <a:buNone/>
            </a:pPr>
            <a:r>
              <a:rPr lang="en-US" dirty="0"/>
              <a:t>I </a:t>
            </a:r>
            <a:r>
              <a:rPr lang="en-US" dirty="0" err="1"/>
              <a:t>і</a:t>
            </a:r>
            <a:r>
              <a:rPr lang="en-US" dirty="0"/>
              <a:t> I+II </a:t>
            </a:r>
            <a:r>
              <a:rPr lang="en-US" dirty="0" err="1"/>
              <a:t>різні</a:t>
            </a:r>
            <a:endParaRPr lang="en-US" dirty="0"/>
          </a:p>
        </p:txBody>
      </p:sp>
      <p:sp>
        <p:nvSpPr>
          <p:cNvPr id="9" name="Oval 8">
            <a:extLst>
              <a:ext uri="{FF2B5EF4-FFF2-40B4-BE49-F238E27FC236}">
                <a16:creationId xmlns:a16="http://schemas.microsoft.com/office/drawing/2014/main" id="{DB9A1E5D-D87C-A7A1-DF19-8E0B4B001D48}"/>
              </a:ext>
            </a:extLst>
          </p:cNvPr>
          <p:cNvSpPr/>
          <p:nvPr/>
        </p:nvSpPr>
        <p:spPr>
          <a:xfrm>
            <a:off x="5436096" y="6241958"/>
            <a:ext cx="216024" cy="216024"/>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A"/>
          </a:p>
        </p:txBody>
      </p:sp>
      <p:sp>
        <p:nvSpPr>
          <p:cNvPr id="10" name="TextBox 9">
            <a:extLst>
              <a:ext uri="{FF2B5EF4-FFF2-40B4-BE49-F238E27FC236}">
                <a16:creationId xmlns:a16="http://schemas.microsoft.com/office/drawing/2014/main" id="{DB595312-5663-0C5D-0EA1-755970CA1420}"/>
              </a:ext>
            </a:extLst>
          </p:cNvPr>
          <p:cNvSpPr txBox="1"/>
          <p:nvPr/>
        </p:nvSpPr>
        <p:spPr>
          <a:xfrm>
            <a:off x="5652120" y="6165304"/>
            <a:ext cx="2806080" cy="369332"/>
          </a:xfrm>
          <a:prstGeom prst="rect">
            <a:avLst/>
          </a:prstGeom>
          <a:noFill/>
        </p:spPr>
        <p:txBody>
          <a:bodyPr wrap="square">
            <a:spAutoFit/>
          </a:bodyPr>
          <a:lstStyle/>
          <a:p>
            <a:pPr marL="0" indent="0">
              <a:buNone/>
            </a:pPr>
            <a:r>
              <a:rPr lang="en-US" dirty="0" err="1"/>
              <a:t>набір</a:t>
            </a:r>
            <a:r>
              <a:rPr lang="en-US" dirty="0"/>
              <a:t> </a:t>
            </a:r>
            <a:r>
              <a:rPr lang="en-US" dirty="0" err="1"/>
              <a:t>форм</a:t>
            </a:r>
            <a:r>
              <a:rPr lang="en-US" dirty="0"/>
              <a:t> </a:t>
            </a:r>
            <a:r>
              <a:rPr lang="en-US" dirty="0" err="1"/>
              <a:t>надто</a:t>
            </a:r>
            <a:r>
              <a:rPr lang="en-US" dirty="0"/>
              <a:t> </a:t>
            </a:r>
            <a:r>
              <a:rPr lang="en-US" dirty="0" err="1"/>
              <a:t>бідний</a:t>
            </a:r>
            <a:endParaRPr lang="en-US" dirty="0"/>
          </a:p>
        </p:txBody>
      </p:sp>
      <p:sp>
        <p:nvSpPr>
          <p:cNvPr id="11" name="TextBox 10">
            <a:extLst>
              <a:ext uri="{FF2B5EF4-FFF2-40B4-BE49-F238E27FC236}">
                <a16:creationId xmlns:a16="http://schemas.microsoft.com/office/drawing/2014/main" id="{D5BC2FD2-172F-D7EC-50F3-D242198219A8}"/>
              </a:ext>
            </a:extLst>
          </p:cNvPr>
          <p:cNvSpPr txBox="1"/>
          <p:nvPr/>
        </p:nvSpPr>
        <p:spPr>
          <a:xfrm>
            <a:off x="685800" y="5562223"/>
            <a:ext cx="2160240" cy="276999"/>
          </a:xfrm>
          <a:prstGeom prst="rect">
            <a:avLst/>
          </a:prstGeom>
          <a:noFill/>
        </p:spPr>
        <p:txBody>
          <a:bodyPr wrap="square">
            <a:spAutoFit/>
          </a:bodyPr>
          <a:lstStyle/>
          <a:p>
            <a:pPr marL="0" indent="0">
              <a:buNone/>
            </a:pPr>
            <a:r>
              <a:rPr lang="en-US" sz="1200" i="1" dirty="0">
                <a:solidFill>
                  <a:schemeClr val="tx1">
                    <a:lumMod val="50000"/>
                    <a:lumOff val="50000"/>
                  </a:schemeClr>
                </a:solidFill>
                <a:hlinkClick r:id="rId4">
                  <a:extLst>
                    <a:ext uri="{A12FA001-AC4F-418D-AE19-62706E023703}">
                      <ahyp:hlinkClr xmlns:ahyp="http://schemas.microsoft.com/office/drawing/2018/hyperlinkcolor" val="tx"/>
                    </a:ext>
                  </a:extLst>
                </a:hlinkClick>
              </a:rPr>
              <a:t>https://wals.info/feature/39A</a:t>
            </a:r>
            <a:endParaRPr lang="en-US" sz="1200" i="1" dirty="0">
              <a:solidFill>
                <a:schemeClr val="tx1">
                  <a:lumMod val="50000"/>
                  <a:lumOff val="50000"/>
                </a:schemeClr>
              </a:solidFill>
            </a:endParaRPr>
          </a:p>
        </p:txBody>
      </p:sp>
    </p:spTree>
    <p:extLst>
      <p:ext uri="{BB962C8B-B14F-4D97-AF65-F5344CB8AC3E}">
        <p14:creationId xmlns:p14="http://schemas.microsoft.com/office/powerpoint/2010/main" val="2348285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dirty="0"/>
              <a:t>Число</a:t>
            </a:r>
            <a:br>
              <a:rPr lang="en-UA" dirty="0"/>
            </a:br>
            <a:r>
              <a:rPr lang="en-UA" sz="2000" dirty="0"/>
              <a:t>Number</a:t>
            </a:r>
            <a:endParaRPr lang="uk-UA" sz="2000" dirty="0"/>
          </a:p>
        </p:txBody>
      </p:sp>
    </p:spTree>
    <p:extLst>
      <p:ext uri="{BB962C8B-B14F-4D97-AF65-F5344CB8AC3E}">
        <p14:creationId xmlns:p14="http://schemas.microsoft.com/office/powerpoint/2010/main" val="30989608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dirty="0"/>
              <a:t>однина — множина</a:t>
            </a:r>
            <a:br>
              <a:rPr lang="en-UA" dirty="0"/>
            </a:br>
            <a:r>
              <a:rPr lang="en-UA" sz="2000" dirty="0"/>
              <a:t>singular vs. plural</a:t>
            </a:r>
            <a:endParaRPr lang="uk-UA" sz="2000" dirty="0"/>
          </a:p>
        </p:txBody>
      </p:sp>
    </p:spTree>
    <p:extLst>
      <p:ext uri="{BB962C8B-B14F-4D97-AF65-F5344CB8AC3E}">
        <p14:creationId xmlns:p14="http://schemas.microsoft.com/office/powerpoint/2010/main" val="6691449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115616" y="5481228"/>
            <a:ext cx="2196244" cy="612068"/>
          </a:xfrm>
        </p:spPr>
        <p:txBody>
          <a:bodyPr>
            <a:noAutofit/>
          </a:bodyPr>
          <a:lstStyle/>
          <a:p>
            <a:pPr marL="0" indent="0" algn="ctr">
              <a:buNone/>
            </a:pPr>
            <a:r>
              <a:rPr lang="en-US" dirty="0" err="1"/>
              <a:t>однина</a:t>
            </a:r>
            <a:br>
              <a:rPr lang="en-US" dirty="0"/>
            </a:br>
            <a:r>
              <a:rPr lang="en-US" sz="1600" dirty="0"/>
              <a:t>singular</a:t>
            </a:r>
            <a:endParaRPr lang="en-UA" sz="1600" strike="sngStrike" dirty="0"/>
          </a:p>
        </p:txBody>
      </p:sp>
      <p:pic>
        <p:nvPicPr>
          <p:cNvPr id="4" name="Picture 3">
            <a:extLst>
              <a:ext uri="{FF2B5EF4-FFF2-40B4-BE49-F238E27FC236}">
                <a16:creationId xmlns:a16="http://schemas.microsoft.com/office/drawing/2014/main" id="{7451B81E-E4F1-D926-108A-7B4E7CB88F13}"/>
              </a:ext>
            </a:extLst>
          </p:cNvPr>
          <p:cNvPicPr>
            <a:picLocks noChangeAspect="1"/>
          </p:cNvPicPr>
          <p:nvPr/>
        </p:nvPicPr>
        <p:blipFill>
          <a:blip r:embed="rId2"/>
          <a:stretch>
            <a:fillRect/>
          </a:stretch>
        </p:blipFill>
        <p:spPr>
          <a:xfrm>
            <a:off x="1763688" y="4293096"/>
            <a:ext cx="885340" cy="1008112"/>
          </a:xfrm>
          <a:prstGeom prst="rect">
            <a:avLst/>
          </a:prstGeom>
        </p:spPr>
      </p:pic>
      <p:pic>
        <p:nvPicPr>
          <p:cNvPr id="5" name="Picture 4">
            <a:extLst>
              <a:ext uri="{FF2B5EF4-FFF2-40B4-BE49-F238E27FC236}">
                <a16:creationId xmlns:a16="http://schemas.microsoft.com/office/drawing/2014/main" id="{411D2215-41AD-1418-DBD2-A02248E97837}"/>
              </a:ext>
            </a:extLst>
          </p:cNvPr>
          <p:cNvPicPr>
            <a:picLocks noChangeAspect="1"/>
          </p:cNvPicPr>
          <p:nvPr/>
        </p:nvPicPr>
        <p:blipFill>
          <a:blip r:embed="rId2"/>
          <a:stretch>
            <a:fillRect/>
          </a:stretch>
        </p:blipFill>
        <p:spPr>
          <a:xfrm>
            <a:off x="5652120" y="1556792"/>
            <a:ext cx="885340" cy="1008112"/>
          </a:xfrm>
          <a:prstGeom prst="rect">
            <a:avLst/>
          </a:prstGeom>
        </p:spPr>
      </p:pic>
      <p:pic>
        <p:nvPicPr>
          <p:cNvPr id="6" name="Picture 5">
            <a:extLst>
              <a:ext uri="{FF2B5EF4-FFF2-40B4-BE49-F238E27FC236}">
                <a16:creationId xmlns:a16="http://schemas.microsoft.com/office/drawing/2014/main" id="{38ACEDE5-3C10-9571-D2C6-1EF9A2E12C48}"/>
              </a:ext>
            </a:extLst>
          </p:cNvPr>
          <p:cNvPicPr>
            <a:picLocks noChangeAspect="1"/>
          </p:cNvPicPr>
          <p:nvPr/>
        </p:nvPicPr>
        <p:blipFill>
          <a:blip r:embed="rId2"/>
          <a:stretch>
            <a:fillRect/>
          </a:stretch>
        </p:blipFill>
        <p:spPr>
          <a:xfrm>
            <a:off x="6804248" y="1556792"/>
            <a:ext cx="885340" cy="1008112"/>
          </a:xfrm>
          <a:prstGeom prst="rect">
            <a:avLst/>
          </a:prstGeom>
        </p:spPr>
      </p:pic>
      <p:pic>
        <p:nvPicPr>
          <p:cNvPr id="7" name="Picture 6">
            <a:extLst>
              <a:ext uri="{FF2B5EF4-FFF2-40B4-BE49-F238E27FC236}">
                <a16:creationId xmlns:a16="http://schemas.microsoft.com/office/drawing/2014/main" id="{A13F8CF3-9FBA-F85F-CF48-EF43D4907FD7}"/>
              </a:ext>
            </a:extLst>
          </p:cNvPr>
          <p:cNvPicPr>
            <a:picLocks noChangeAspect="1"/>
          </p:cNvPicPr>
          <p:nvPr/>
        </p:nvPicPr>
        <p:blipFill>
          <a:blip r:embed="rId2"/>
          <a:stretch>
            <a:fillRect/>
          </a:stretch>
        </p:blipFill>
        <p:spPr>
          <a:xfrm>
            <a:off x="5411873" y="2930421"/>
            <a:ext cx="885340" cy="1008112"/>
          </a:xfrm>
          <a:prstGeom prst="rect">
            <a:avLst/>
          </a:prstGeom>
        </p:spPr>
      </p:pic>
      <p:pic>
        <p:nvPicPr>
          <p:cNvPr id="8" name="Picture 7">
            <a:extLst>
              <a:ext uri="{FF2B5EF4-FFF2-40B4-BE49-F238E27FC236}">
                <a16:creationId xmlns:a16="http://schemas.microsoft.com/office/drawing/2014/main" id="{354AE5E6-B05A-0F88-C393-BBC28C03B4BE}"/>
              </a:ext>
            </a:extLst>
          </p:cNvPr>
          <p:cNvPicPr>
            <a:picLocks noChangeAspect="1"/>
          </p:cNvPicPr>
          <p:nvPr/>
        </p:nvPicPr>
        <p:blipFill>
          <a:blip r:embed="rId2"/>
          <a:stretch>
            <a:fillRect/>
          </a:stretch>
        </p:blipFill>
        <p:spPr>
          <a:xfrm>
            <a:off x="6269018" y="2956942"/>
            <a:ext cx="885340" cy="1008112"/>
          </a:xfrm>
          <a:prstGeom prst="rect">
            <a:avLst/>
          </a:prstGeom>
        </p:spPr>
      </p:pic>
      <p:pic>
        <p:nvPicPr>
          <p:cNvPr id="10" name="Picture 9">
            <a:extLst>
              <a:ext uri="{FF2B5EF4-FFF2-40B4-BE49-F238E27FC236}">
                <a16:creationId xmlns:a16="http://schemas.microsoft.com/office/drawing/2014/main" id="{5615CE5D-4AA4-69EF-ED30-F5C1675EF4E8}"/>
              </a:ext>
            </a:extLst>
          </p:cNvPr>
          <p:cNvPicPr>
            <a:picLocks noChangeAspect="1"/>
          </p:cNvPicPr>
          <p:nvPr/>
        </p:nvPicPr>
        <p:blipFill>
          <a:blip r:embed="rId2"/>
          <a:stretch>
            <a:fillRect/>
          </a:stretch>
        </p:blipFill>
        <p:spPr>
          <a:xfrm>
            <a:off x="7143044" y="2956942"/>
            <a:ext cx="885340" cy="1008112"/>
          </a:xfrm>
          <a:prstGeom prst="rect">
            <a:avLst/>
          </a:prstGeom>
        </p:spPr>
      </p:pic>
      <p:pic>
        <p:nvPicPr>
          <p:cNvPr id="13" name="Picture 12">
            <a:extLst>
              <a:ext uri="{FF2B5EF4-FFF2-40B4-BE49-F238E27FC236}">
                <a16:creationId xmlns:a16="http://schemas.microsoft.com/office/drawing/2014/main" id="{E2915038-AEA1-33BE-9942-4CC05A945DAB}"/>
              </a:ext>
            </a:extLst>
          </p:cNvPr>
          <p:cNvPicPr>
            <a:picLocks noChangeAspect="1"/>
          </p:cNvPicPr>
          <p:nvPr/>
        </p:nvPicPr>
        <p:blipFill>
          <a:blip r:embed="rId2"/>
          <a:stretch>
            <a:fillRect/>
          </a:stretch>
        </p:blipFill>
        <p:spPr>
          <a:xfrm>
            <a:off x="5132446" y="4304050"/>
            <a:ext cx="885340" cy="1008112"/>
          </a:xfrm>
          <a:prstGeom prst="rect">
            <a:avLst/>
          </a:prstGeom>
        </p:spPr>
      </p:pic>
      <p:pic>
        <p:nvPicPr>
          <p:cNvPr id="14" name="Picture 13">
            <a:extLst>
              <a:ext uri="{FF2B5EF4-FFF2-40B4-BE49-F238E27FC236}">
                <a16:creationId xmlns:a16="http://schemas.microsoft.com/office/drawing/2014/main" id="{527C8702-08E9-1CD2-331D-865A1C3C07B9}"/>
              </a:ext>
            </a:extLst>
          </p:cNvPr>
          <p:cNvPicPr>
            <a:picLocks noChangeAspect="1"/>
          </p:cNvPicPr>
          <p:nvPr/>
        </p:nvPicPr>
        <p:blipFill>
          <a:blip r:embed="rId2"/>
          <a:stretch>
            <a:fillRect/>
          </a:stretch>
        </p:blipFill>
        <p:spPr>
          <a:xfrm>
            <a:off x="5220072" y="4304050"/>
            <a:ext cx="885340" cy="1008112"/>
          </a:xfrm>
          <a:prstGeom prst="rect">
            <a:avLst/>
          </a:prstGeom>
        </p:spPr>
      </p:pic>
      <p:pic>
        <p:nvPicPr>
          <p:cNvPr id="15" name="Picture 14">
            <a:extLst>
              <a:ext uri="{FF2B5EF4-FFF2-40B4-BE49-F238E27FC236}">
                <a16:creationId xmlns:a16="http://schemas.microsoft.com/office/drawing/2014/main" id="{68D6C6F9-45DF-F96D-357B-4F3D4160A1E4}"/>
              </a:ext>
            </a:extLst>
          </p:cNvPr>
          <p:cNvPicPr>
            <a:picLocks noChangeAspect="1"/>
          </p:cNvPicPr>
          <p:nvPr/>
        </p:nvPicPr>
        <p:blipFill>
          <a:blip r:embed="rId2"/>
          <a:stretch>
            <a:fillRect/>
          </a:stretch>
        </p:blipFill>
        <p:spPr>
          <a:xfrm>
            <a:off x="5307698" y="4304050"/>
            <a:ext cx="885340" cy="1008112"/>
          </a:xfrm>
          <a:prstGeom prst="rect">
            <a:avLst/>
          </a:prstGeom>
        </p:spPr>
      </p:pic>
      <p:pic>
        <p:nvPicPr>
          <p:cNvPr id="16" name="Picture 15">
            <a:extLst>
              <a:ext uri="{FF2B5EF4-FFF2-40B4-BE49-F238E27FC236}">
                <a16:creationId xmlns:a16="http://schemas.microsoft.com/office/drawing/2014/main" id="{E2DE86B6-C801-6CDC-3EBF-15C2E034CADA}"/>
              </a:ext>
            </a:extLst>
          </p:cNvPr>
          <p:cNvPicPr>
            <a:picLocks noChangeAspect="1"/>
          </p:cNvPicPr>
          <p:nvPr/>
        </p:nvPicPr>
        <p:blipFill>
          <a:blip r:embed="rId2"/>
          <a:stretch>
            <a:fillRect/>
          </a:stretch>
        </p:blipFill>
        <p:spPr>
          <a:xfrm>
            <a:off x="5395324" y="4295226"/>
            <a:ext cx="885340" cy="1008112"/>
          </a:xfrm>
          <a:prstGeom prst="rect">
            <a:avLst/>
          </a:prstGeom>
        </p:spPr>
      </p:pic>
      <p:pic>
        <p:nvPicPr>
          <p:cNvPr id="17" name="Picture 16">
            <a:extLst>
              <a:ext uri="{FF2B5EF4-FFF2-40B4-BE49-F238E27FC236}">
                <a16:creationId xmlns:a16="http://schemas.microsoft.com/office/drawing/2014/main" id="{F783D553-4A07-7BD4-064A-C65F1F2C2F31}"/>
              </a:ext>
            </a:extLst>
          </p:cNvPr>
          <p:cNvPicPr>
            <a:picLocks noChangeAspect="1"/>
          </p:cNvPicPr>
          <p:nvPr/>
        </p:nvPicPr>
        <p:blipFill>
          <a:blip r:embed="rId2"/>
          <a:stretch>
            <a:fillRect/>
          </a:stretch>
        </p:blipFill>
        <p:spPr>
          <a:xfrm>
            <a:off x="5500746" y="4286402"/>
            <a:ext cx="885340" cy="1008112"/>
          </a:xfrm>
          <a:prstGeom prst="rect">
            <a:avLst/>
          </a:prstGeom>
        </p:spPr>
      </p:pic>
      <p:pic>
        <p:nvPicPr>
          <p:cNvPr id="19" name="Picture 18">
            <a:extLst>
              <a:ext uri="{FF2B5EF4-FFF2-40B4-BE49-F238E27FC236}">
                <a16:creationId xmlns:a16="http://schemas.microsoft.com/office/drawing/2014/main" id="{5D610BCB-2A22-AC78-6011-A7559E3FAF60}"/>
              </a:ext>
            </a:extLst>
          </p:cNvPr>
          <p:cNvPicPr>
            <a:picLocks noChangeAspect="1"/>
          </p:cNvPicPr>
          <p:nvPr/>
        </p:nvPicPr>
        <p:blipFill>
          <a:blip r:embed="rId2"/>
          <a:stretch>
            <a:fillRect/>
          </a:stretch>
        </p:blipFill>
        <p:spPr>
          <a:xfrm>
            <a:off x="5593096" y="4304050"/>
            <a:ext cx="885340" cy="1008112"/>
          </a:xfrm>
          <a:prstGeom prst="rect">
            <a:avLst/>
          </a:prstGeom>
        </p:spPr>
      </p:pic>
      <p:pic>
        <p:nvPicPr>
          <p:cNvPr id="20" name="Picture 19">
            <a:extLst>
              <a:ext uri="{FF2B5EF4-FFF2-40B4-BE49-F238E27FC236}">
                <a16:creationId xmlns:a16="http://schemas.microsoft.com/office/drawing/2014/main" id="{A1C3DEC5-8E51-913D-A8CB-07F0C902C369}"/>
              </a:ext>
            </a:extLst>
          </p:cNvPr>
          <p:cNvPicPr>
            <a:picLocks noChangeAspect="1"/>
          </p:cNvPicPr>
          <p:nvPr/>
        </p:nvPicPr>
        <p:blipFill>
          <a:blip r:embed="rId2"/>
          <a:stretch>
            <a:fillRect/>
          </a:stretch>
        </p:blipFill>
        <p:spPr>
          <a:xfrm>
            <a:off x="5680722" y="4304050"/>
            <a:ext cx="885340" cy="1008112"/>
          </a:xfrm>
          <a:prstGeom prst="rect">
            <a:avLst/>
          </a:prstGeom>
        </p:spPr>
      </p:pic>
      <p:pic>
        <p:nvPicPr>
          <p:cNvPr id="21" name="Picture 20">
            <a:extLst>
              <a:ext uri="{FF2B5EF4-FFF2-40B4-BE49-F238E27FC236}">
                <a16:creationId xmlns:a16="http://schemas.microsoft.com/office/drawing/2014/main" id="{D35F006B-9454-913C-4D6C-1BB7D265EDB6}"/>
              </a:ext>
            </a:extLst>
          </p:cNvPr>
          <p:cNvPicPr>
            <a:picLocks noChangeAspect="1"/>
          </p:cNvPicPr>
          <p:nvPr/>
        </p:nvPicPr>
        <p:blipFill>
          <a:blip r:embed="rId2"/>
          <a:stretch>
            <a:fillRect/>
          </a:stretch>
        </p:blipFill>
        <p:spPr>
          <a:xfrm>
            <a:off x="5768348" y="4304050"/>
            <a:ext cx="885340" cy="1008112"/>
          </a:xfrm>
          <a:prstGeom prst="rect">
            <a:avLst/>
          </a:prstGeom>
        </p:spPr>
      </p:pic>
      <p:pic>
        <p:nvPicPr>
          <p:cNvPr id="22" name="Picture 21">
            <a:extLst>
              <a:ext uri="{FF2B5EF4-FFF2-40B4-BE49-F238E27FC236}">
                <a16:creationId xmlns:a16="http://schemas.microsoft.com/office/drawing/2014/main" id="{BD03AD7E-77A8-BF63-34CC-BC8B54D0812E}"/>
              </a:ext>
            </a:extLst>
          </p:cNvPr>
          <p:cNvPicPr>
            <a:picLocks noChangeAspect="1"/>
          </p:cNvPicPr>
          <p:nvPr/>
        </p:nvPicPr>
        <p:blipFill>
          <a:blip r:embed="rId2"/>
          <a:stretch>
            <a:fillRect/>
          </a:stretch>
        </p:blipFill>
        <p:spPr>
          <a:xfrm>
            <a:off x="5855974" y="4295226"/>
            <a:ext cx="885340" cy="1008112"/>
          </a:xfrm>
          <a:prstGeom prst="rect">
            <a:avLst/>
          </a:prstGeom>
        </p:spPr>
      </p:pic>
      <p:pic>
        <p:nvPicPr>
          <p:cNvPr id="23" name="Picture 22">
            <a:extLst>
              <a:ext uri="{FF2B5EF4-FFF2-40B4-BE49-F238E27FC236}">
                <a16:creationId xmlns:a16="http://schemas.microsoft.com/office/drawing/2014/main" id="{14A8FA04-644E-8E41-589D-C69224483EA9}"/>
              </a:ext>
            </a:extLst>
          </p:cNvPr>
          <p:cNvPicPr>
            <a:picLocks noChangeAspect="1"/>
          </p:cNvPicPr>
          <p:nvPr/>
        </p:nvPicPr>
        <p:blipFill>
          <a:blip r:embed="rId2"/>
          <a:stretch>
            <a:fillRect/>
          </a:stretch>
        </p:blipFill>
        <p:spPr>
          <a:xfrm>
            <a:off x="5961396" y="4286402"/>
            <a:ext cx="885340" cy="1008112"/>
          </a:xfrm>
          <a:prstGeom prst="rect">
            <a:avLst/>
          </a:prstGeom>
        </p:spPr>
      </p:pic>
      <p:pic>
        <p:nvPicPr>
          <p:cNvPr id="24" name="Picture 23">
            <a:extLst>
              <a:ext uri="{FF2B5EF4-FFF2-40B4-BE49-F238E27FC236}">
                <a16:creationId xmlns:a16="http://schemas.microsoft.com/office/drawing/2014/main" id="{AB65ED5A-3C8E-ECDD-482E-0FF5BFC88C6A}"/>
              </a:ext>
            </a:extLst>
          </p:cNvPr>
          <p:cNvPicPr>
            <a:picLocks noChangeAspect="1"/>
          </p:cNvPicPr>
          <p:nvPr/>
        </p:nvPicPr>
        <p:blipFill>
          <a:blip r:embed="rId2"/>
          <a:stretch>
            <a:fillRect/>
          </a:stretch>
        </p:blipFill>
        <p:spPr>
          <a:xfrm>
            <a:off x="6055665" y="4295480"/>
            <a:ext cx="885340" cy="1008112"/>
          </a:xfrm>
          <a:prstGeom prst="rect">
            <a:avLst/>
          </a:prstGeom>
        </p:spPr>
      </p:pic>
      <p:pic>
        <p:nvPicPr>
          <p:cNvPr id="25" name="Picture 24">
            <a:extLst>
              <a:ext uri="{FF2B5EF4-FFF2-40B4-BE49-F238E27FC236}">
                <a16:creationId xmlns:a16="http://schemas.microsoft.com/office/drawing/2014/main" id="{8555F3A1-3ACF-644D-FEBA-D3121DECC73A}"/>
              </a:ext>
            </a:extLst>
          </p:cNvPr>
          <p:cNvPicPr>
            <a:picLocks noChangeAspect="1"/>
          </p:cNvPicPr>
          <p:nvPr/>
        </p:nvPicPr>
        <p:blipFill>
          <a:blip r:embed="rId2"/>
          <a:stretch>
            <a:fillRect/>
          </a:stretch>
        </p:blipFill>
        <p:spPr>
          <a:xfrm>
            <a:off x="6143291" y="4295480"/>
            <a:ext cx="885340" cy="1008112"/>
          </a:xfrm>
          <a:prstGeom prst="rect">
            <a:avLst/>
          </a:prstGeom>
        </p:spPr>
      </p:pic>
      <p:pic>
        <p:nvPicPr>
          <p:cNvPr id="26" name="Picture 25">
            <a:extLst>
              <a:ext uri="{FF2B5EF4-FFF2-40B4-BE49-F238E27FC236}">
                <a16:creationId xmlns:a16="http://schemas.microsoft.com/office/drawing/2014/main" id="{73A456B2-4737-0F11-CF66-13CAC8B2BE5B}"/>
              </a:ext>
            </a:extLst>
          </p:cNvPr>
          <p:cNvPicPr>
            <a:picLocks noChangeAspect="1"/>
          </p:cNvPicPr>
          <p:nvPr/>
        </p:nvPicPr>
        <p:blipFill>
          <a:blip r:embed="rId2"/>
          <a:stretch>
            <a:fillRect/>
          </a:stretch>
        </p:blipFill>
        <p:spPr>
          <a:xfrm>
            <a:off x="6230917" y="4295480"/>
            <a:ext cx="885340" cy="1008112"/>
          </a:xfrm>
          <a:prstGeom prst="rect">
            <a:avLst/>
          </a:prstGeom>
        </p:spPr>
      </p:pic>
      <p:pic>
        <p:nvPicPr>
          <p:cNvPr id="27" name="Picture 26">
            <a:extLst>
              <a:ext uri="{FF2B5EF4-FFF2-40B4-BE49-F238E27FC236}">
                <a16:creationId xmlns:a16="http://schemas.microsoft.com/office/drawing/2014/main" id="{39698D61-C58C-2E39-BE8E-38591ABB2A36}"/>
              </a:ext>
            </a:extLst>
          </p:cNvPr>
          <p:cNvPicPr>
            <a:picLocks noChangeAspect="1"/>
          </p:cNvPicPr>
          <p:nvPr/>
        </p:nvPicPr>
        <p:blipFill>
          <a:blip r:embed="rId2"/>
          <a:stretch>
            <a:fillRect/>
          </a:stretch>
        </p:blipFill>
        <p:spPr>
          <a:xfrm>
            <a:off x="6318543" y="4286656"/>
            <a:ext cx="885340" cy="1008112"/>
          </a:xfrm>
          <a:prstGeom prst="rect">
            <a:avLst/>
          </a:prstGeom>
        </p:spPr>
      </p:pic>
      <p:pic>
        <p:nvPicPr>
          <p:cNvPr id="28" name="Picture 27">
            <a:extLst>
              <a:ext uri="{FF2B5EF4-FFF2-40B4-BE49-F238E27FC236}">
                <a16:creationId xmlns:a16="http://schemas.microsoft.com/office/drawing/2014/main" id="{110B344E-CC49-E153-05D2-7DEA9D294E88}"/>
              </a:ext>
            </a:extLst>
          </p:cNvPr>
          <p:cNvPicPr>
            <a:picLocks noChangeAspect="1"/>
          </p:cNvPicPr>
          <p:nvPr/>
        </p:nvPicPr>
        <p:blipFill>
          <a:blip r:embed="rId2"/>
          <a:stretch>
            <a:fillRect/>
          </a:stretch>
        </p:blipFill>
        <p:spPr>
          <a:xfrm>
            <a:off x="6423965" y="4277832"/>
            <a:ext cx="885340" cy="1008112"/>
          </a:xfrm>
          <a:prstGeom prst="rect">
            <a:avLst/>
          </a:prstGeom>
        </p:spPr>
      </p:pic>
      <p:pic>
        <p:nvPicPr>
          <p:cNvPr id="29" name="Picture 28">
            <a:extLst>
              <a:ext uri="{FF2B5EF4-FFF2-40B4-BE49-F238E27FC236}">
                <a16:creationId xmlns:a16="http://schemas.microsoft.com/office/drawing/2014/main" id="{304CEDE6-4D2C-0700-D39E-4111535575C7}"/>
              </a:ext>
            </a:extLst>
          </p:cNvPr>
          <p:cNvPicPr>
            <a:picLocks noChangeAspect="1"/>
          </p:cNvPicPr>
          <p:nvPr/>
        </p:nvPicPr>
        <p:blipFill>
          <a:blip r:embed="rId2"/>
          <a:stretch>
            <a:fillRect/>
          </a:stretch>
        </p:blipFill>
        <p:spPr>
          <a:xfrm>
            <a:off x="6516315" y="4295480"/>
            <a:ext cx="885340" cy="1008112"/>
          </a:xfrm>
          <a:prstGeom prst="rect">
            <a:avLst/>
          </a:prstGeom>
        </p:spPr>
      </p:pic>
      <p:pic>
        <p:nvPicPr>
          <p:cNvPr id="30" name="Picture 29">
            <a:extLst>
              <a:ext uri="{FF2B5EF4-FFF2-40B4-BE49-F238E27FC236}">
                <a16:creationId xmlns:a16="http://schemas.microsoft.com/office/drawing/2014/main" id="{C961F21B-C9EA-761D-0AE7-F26274CFC5E1}"/>
              </a:ext>
            </a:extLst>
          </p:cNvPr>
          <p:cNvPicPr>
            <a:picLocks noChangeAspect="1"/>
          </p:cNvPicPr>
          <p:nvPr/>
        </p:nvPicPr>
        <p:blipFill>
          <a:blip r:embed="rId2"/>
          <a:stretch>
            <a:fillRect/>
          </a:stretch>
        </p:blipFill>
        <p:spPr>
          <a:xfrm>
            <a:off x="6603941" y="4295480"/>
            <a:ext cx="885340" cy="1008112"/>
          </a:xfrm>
          <a:prstGeom prst="rect">
            <a:avLst/>
          </a:prstGeom>
        </p:spPr>
      </p:pic>
      <p:pic>
        <p:nvPicPr>
          <p:cNvPr id="31" name="Picture 30">
            <a:extLst>
              <a:ext uri="{FF2B5EF4-FFF2-40B4-BE49-F238E27FC236}">
                <a16:creationId xmlns:a16="http://schemas.microsoft.com/office/drawing/2014/main" id="{8EAEFB81-5C7F-44E2-5115-4AFF39299F1A}"/>
              </a:ext>
            </a:extLst>
          </p:cNvPr>
          <p:cNvPicPr>
            <a:picLocks noChangeAspect="1"/>
          </p:cNvPicPr>
          <p:nvPr/>
        </p:nvPicPr>
        <p:blipFill>
          <a:blip r:embed="rId2"/>
          <a:stretch>
            <a:fillRect/>
          </a:stretch>
        </p:blipFill>
        <p:spPr>
          <a:xfrm>
            <a:off x="6691567" y="4295480"/>
            <a:ext cx="885340" cy="1008112"/>
          </a:xfrm>
          <a:prstGeom prst="rect">
            <a:avLst/>
          </a:prstGeom>
        </p:spPr>
      </p:pic>
      <p:pic>
        <p:nvPicPr>
          <p:cNvPr id="32" name="Picture 31">
            <a:extLst>
              <a:ext uri="{FF2B5EF4-FFF2-40B4-BE49-F238E27FC236}">
                <a16:creationId xmlns:a16="http://schemas.microsoft.com/office/drawing/2014/main" id="{463DEAA2-19EA-4C8E-3F82-C9213979FBCF}"/>
              </a:ext>
            </a:extLst>
          </p:cNvPr>
          <p:cNvPicPr>
            <a:picLocks noChangeAspect="1"/>
          </p:cNvPicPr>
          <p:nvPr/>
        </p:nvPicPr>
        <p:blipFill>
          <a:blip r:embed="rId2"/>
          <a:stretch>
            <a:fillRect/>
          </a:stretch>
        </p:blipFill>
        <p:spPr>
          <a:xfrm>
            <a:off x="6779193" y="4286656"/>
            <a:ext cx="885340" cy="1008112"/>
          </a:xfrm>
          <a:prstGeom prst="rect">
            <a:avLst/>
          </a:prstGeom>
        </p:spPr>
      </p:pic>
      <p:pic>
        <p:nvPicPr>
          <p:cNvPr id="33" name="Picture 32">
            <a:extLst>
              <a:ext uri="{FF2B5EF4-FFF2-40B4-BE49-F238E27FC236}">
                <a16:creationId xmlns:a16="http://schemas.microsoft.com/office/drawing/2014/main" id="{61FACB13-2027-4AB7-C47C-272EC16ACECE}"/>
              </a:ext>
            </a:extLst>
          </p:cNvPr>
          <p:cNvPicPr>
            <a:picLocks noChangeAspect="1"/>
          </p:cNvPicPr>
          <p:nvPr/>
        </p:nvPicPr>
        <p:blipFill>
          <a:blip r:embed="rId2"/>
          <a:stretch>
            <a:fillRect/>
          </a:stretch>
        </p:blipFill>
        <p:spPr>
          <a:xfrm>
            <a:off x="6884615" y="4277832"/>
            <a:ext cx="885340" cy="1008112"/>
          </a:xfrm>
          <a:prstGeom prst="rect">
            <a:avLst/>
          </a:prstGeom>
        </p:spPr>
      </p:pic>
      <p:pic>
        <p:nvPicPr>
          <p:cNvPr id="34" name="Picture 33">
            <a:extLst>
              <a:ext uri="{FF2B5EF4-FFF2-40B4-BE49-F238E27FC236}">
                <a16:creationId xmlns:a16="http://schemas.microsoft.com/office/drawing/2014/main" id="{6EF4711A-3B56-9785-8390-C7BB44F68BB8}"/>
              </a:ext>
            </a:extLst>
          </p:cNvPr>
          <p:cNvPicPr>
            <a:picLocks noChangeAspect="1"/>
          </p:cNvPicPr>
          <p:nvPr/>
        </p:nvPicPr>
        <p:blipFill>
          <a:blip r:embed="rId2"/>
          <a:stretch>
            <a:fillRect/>
          </a:stretch>
        </p:blipFill>
        <p:spPr>
          <a:xfrm>
            <a:off x="6976781" y="4277832"/>
            <a:ext cx="885340" cy="1008112"/>
          </a:xfrm>
          <a:prstGeom prst="rect">
            <a:avLst/>
          </a:prstGeom>
        </p:spPr>
      </p:pic>
      <p:pic>
        <p:nvPicPr>
          <p:cNvPr id="35" name="Picture 34">
            <a:extLst>
              <a:ext uri="{FF2B5EF4-FFF2-40B4-BE49-F238E27FC236}">
                <a16:creationId xmlns:a16="http://schemas.microsoft.com/office/drawing/2014/main" id="{FF528585-1E5E-B848-D3D8-2EA3202BBB68}"/>
              </a:ext>
            </a:extLst>
          </p:cNvPr>
          <p:cNvPicPr>
            <a:picLocks noChangeAspect="1"/>
          </p:cNvPicPr>
          <p:nvPr/>
        </p:nvPicPr>
        <p:blipFill>
          <a:blip r:embed="rId2"/>
          <a:stretch>
            <a:fillRect/>
          </a:stretch>
        </p:blipFill>
        <p:spPr>
          <a:xfrm>
            <a:off x="7064407" y="4277832"/>
            <a:ext cx="885340" cy="1008112"/>
          </a:xfrm>
          <a:prstGeom prst="rect">
            <a:avLst/>
          </a:prstGeom>
        </p:spPr>
      </p:pic>
      <p:pic>
        <p:nvPicPr>
          <p:cNvPr id="36" name="Picture 35">
            <a:extLst>
              <a:ext uri="{FF2B5EF4-FFF2-40B4-BE49-F238E27FC236}">
                <a16:creationId xmlns:a16="http://schemas.microsoft.com/office/drawing/2014/main" id="{769193B7-CC92-34FF-29E9-A6702C65A44C}"/>
              </a:ext>
            </a:extLst>
          </p:cNvPr>
          <p:cNvPicPr>
            <a:picLocks noChangeAspect="1"/>
          </p:cNvPicPr>
          <p:nvPr/>
        </p:nvPicPr>
        <p:blipFill>
          <a:blip r:embed="rId2"/>
          <a:stretch>
            <a:fillRect/>
          </a:stretch>
        </p:blipFill>
        <p:spPr>
          <a:xfrm>
            <a:off x="7152033" y="4277832"/>
            <a:ext cx="885340" cy="1008112"/>
          </a:xfrm>
          <a:prstGeom prst="rect">
            <a:avLst/>
          </a:prstGeom>
        </p:spPr>
      </p:pic>
      <p:pic>
        <p:nvPicPr>
          <p:cNvPr id="37" name="Picture 36">
            <a:extLst>
              <a:ext uri="{FF2B5EF4-FFF2-40B4-BE49-F238E27FC236}">
                <a16:creationId xmlns:a16="http://schemas.microsoft.com/office/drawing/2014/main" id="{A6DD3B41-8217-0D06-02A0-597FC15CDC6B}"/>
              </a:ext>
            </a:extLst>
          </p:cNvPr>
          <p:cNvPicPr>
            <a:picLocks noChangeAspect="1"/>
          </p:cNvPicPr>
          <p:nvPr/>
        </p:nvPicPr>
        <p:blipFill>
          <a:blip r:embed="rId2"/>
          <a:stretch>
            <a:fillRect/>
          </a:stretch>
        </p:blipFill>
        <p:spPr>
          <a:xfrm>
            <a:off x="7239659" y="4269008"/>
            <a:ext cx="885340" cy="1008112"/>
          </a:xfrm>
          <a:prstGeom prst="rect">
            <a:avLst/>
          </a:prstGeom>
        </p:spPr>
      </p:pic>
      <p:pic>
        <p:nvPicPr>
          <p:cNvPr id="38" name="Picture 37">
            <a:extLst>
              <a:ext uri="{FF2B5EF4-FFF2-40B4-BE49-F238E27FC236}">
                <a16:creationId xmlns:a16="http://schemas.microsoft.com/office/drawing/2014/main" id="{031A8728-C41E-3970-01D0-E1EF8687ECB9}"/>
              </a:ext>
            </a:extLst>
          </p:cNvPr>
          <p:cNvPicPr>
            <a:picLocks noChangeAspect="1"/>
          </p:cNvPicPr>
          <p:nvPr/>
        </p:nvPicPr>
        <p:blipFill>
          <a:blip r:embed="rId2"/>
          <a:stretch>
            <a:fillRect/>
          </a:stretch>
        </p:blipFill>
        <p:spPr>
          <a:xfrm>
            <a:off x="7345081" y="4260184"/>
            <a:ext cx="885340" cy="1008112"/>
          </a:xfrm>
          <a:prstGeom prst="rect">
            <a:avLst/>
          </a:prstGeom>
        </p:spPr>
      </p:pic>
      <p:pic>
        <p:nvPicPr>
          <p:cNvPr id="39" name="Picture 38">
            <a:extLst>
              <a:ext uri="{FF2B5EF4-FFF2-40B4-BE49-F238E27FC236}">
                <a16:creationId xmlns:a16="http://schemas.microsoft.com/office/drawing/2014/main" id="{1AF787DA-06FD-634F-105C-DEE8D138F54F}"/>
              </a:ext>
            </a:extLst>
          </p:cNvPr>
          <p:cNvPicPr>
            <a:picLocks noChangeAspect="1"/>
          </p:cNvPicPr>
          <p:nvPr/>
        </p:nvPicPr>
        <p:blipFill>
          <a:blip r:embed="rId2"/>
          <a:stretch>
            <a:fillRect/>
          </a:stretch>
        </p:blipFill>
        <p:spPr>
          <a:xfrm>
            <a:off x="7437431" y="4277832"/>
            <a:ext cx="885340" cy="1008112"/>
          </a:xfrm>
          <a:prstGeom prst="rect">
            <a:avLst/>
          </a:prstGeom>
        </p:spPr>
      </p:pic>
      <p:sp>
        <p:nvSpPr>
          <p:cNvPr id="44" name="Місце для вмісту 2">
            <a:extLst>
              <a:ext uri="{FF2B5EF4-FFF2-40B4-BE49-F238E27FC236}">
                <a16:creationId xmlns:a16="http://schemas.microsoft.com/office/drawing/2014/main" id="{87EC6C38-C661-141C-465B-9A39A89BEBDA}"/>
              </a:ext>
            </a:extLst>
          </p:cNvPr>
          <p:cNvSpPr txBox="1">
            <a:spLocks/>
          </p:cNvSpPr>
          <p:nvPr/>
        </p:nvSpPr>
        <p:spPr>
          <a:xfrm>
            <a:off x="5546921" y="5491935"/>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a:t>множина</a:t>
            </a:r>
            <a:br>
              <a:rPr lang="en-US" dirty="0"/>
            </a:br>
            <a:r>
              <a:rPr lang="en-US" sz="1600" dirty="0"/>
              <a:t>plural</a:t>
            </a:r>
            <a:endParaRPr lang="uk-UA" sz="1600" strike="sngStrike" dirty="0"/>
          </a:p>
        </p:txBody>
      </p:sp>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74638"/>
            <a:ext cx="8229600" cy="1143000"/>
          </a:xfrm>
        </p:spPr>
        <p:txBody>
          <a:bodyPr>
            <a:normAutofit/>
          </a:bodyPr>
          <a:lstStyle/>
          <a:p>
            <a:r>
              <a:rPr lang="en-UA" dirty="0"/>
              <a:t>однина — множина</a:t>
            </a:r>
            <a:br>
              <a:rPr lang="en-UA" dirty="0"/>
            </a:br>
            <a:r>
              <a:rPr lang="en-UA" sz="2000" dirty="0"/>
              <a:t>singular vs. plural</a:t>
            </a:r>
            <a:endParaRPr lang="uk-UA" sz="2000" dirty="0"/>
          </a:p>
        </p:txBody>
      </p:sp>
    </p:spTree>
    <p:extLst>
      <p:ext uri="{BB962C8B-B14F-4D97-AF65-F5344CB8AC3E}">
        <p14:creationId xmlns:p14="http://schemas.microsoft.com/office/powerpoint/2010/main" val="1967736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однина — множина</a:t>
            </a:r>
            <a:br>
              <a:rPr lang="en-UA" dirty="0"/>
            </a:br>
            <a:r>
              <a:rPr lang="en-UA" sz="2000" dirty="0"/>
              <a:t>singular vs. plural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402886"/>
            <a:ext cx="7776864" cy="2052228"/>
          </a:xfrm>
        </p:spPr>
        <p:txBody>
          <a:bodyPr>
            <a:noAutofit/>
          </a:bodyPr>
          <a:lstStyle/>
          <a:p>
            <a:pPr marL="0" indent="0">
              <a:lnSpc>
                <a:spcPct val="150000"/>
              </a:lnSpc>
              <a:buNone/>
            </a:pPr>
            <a:r>
              <a:rPr lang="en-US" sz="2400" b="1" i="1" dirty="0" err="1"/>
              <a:t>Українська</a:t>
            </a:r>
            <a:r>
              <a:rPr lang="en-US" sz="2400" i="1" dirty="0"/>
              <a:t>:</a:t>
            </a:r>
          </a:p>
          <a:p>
            <a:pPr marL="0" indent="0">
              <a:lnSpc>
                <a:spcPct val="150000"/>
              </a:lnSpc>
              <a:buNone/>
            </a:pPr>
            <a:r>
              <a:rPr lang="en-UA" sz="2400" dirty="0"/>
              <a:t>Майбутн</a:t>
            </a:r>
            <a:r>
              <a:rPr lang="en-UA" sz="2400" u="sng" dirty="0">
                <a:uFill>
                  <a:solidFill>
                    <a:schemeClr val="accent2"/>
                  </a:solidFill>
                </a:uFill>
              </a:rPr>
              <a:t>ій</a:t>
            </a:r>
            <a:r>
              <a:rPr lang="en-UA" sz="2400" dirty="0"/>
              <a:t> лінгвіст</a:t>
            </a:r>
            <a:r>
              <a:rPr lang="en-UA" sz="2400" u="sng" dirty="0">
                <a:solidFill>
                  <a:schemeClr val="bg1">
                    <a:lumMod val="75000"/>
                  </a:schemeClr>
                </a:solidFill>
                <a:uFill>
                  <a:solidFill>
                    <a:schemeClr val="accent2"/>
                  </a:solidFill>
                </a:uFill>
              </a:rPr>
              <a:t>∅</a:t>
            </a:r>
            <a:r>
              <a:rPr lang="en-UA" sz="2400" dirty="0"/>
              <a:t> готу</a:t>
            </a:r>
            <a:r>
              <a:rPr lang="en-UA" sz="2400" u="sng" dirty="0">
                <a:uFill>
                  <a:solidFill>
                    <a:schemeClr val="accent2"/>
                  </a:solidFill>
                </a:uFill>
              </a:rPr>
              <a:t>є</a:t>
            </a:r>
            <a:r>
              <a:rPr lang="en-UA" sz="2400" dirty="0"/>
              <a:t>ться до олімпіади. </a:t>
            </a:r>
            <a:r>
              <a:rPr lang="en-UA" sz="2400" dirty="0">
                <a:solidFill>
                  <a:schemeClr val="accent2"/>
                </a:solidFill>
              </a:rPr>
              <a:t>— 1 лінгвіст</a:t>
            </a:r>
          </a:p>
          <a:p>
            <a:pPr marL="0" indent="0">
              <a:lnSpc>
                <a:spcPct val="150000"/>
              </a:lnSpc>
              <a:buNone/>
            </a:pPr>
            <a:r>
              <a:rPr lang="en-UA" sz="2400" dirty="0"/>
              <a:t>Майбутн</a:t>
            </a:r>
            <a:r>
              <a:rPr lang="en-UA" sz="2400" u="sng" dirty="0">
                <a:uFill>
                  <a:solidFill>
                    <a:schemeClr val="accent2"/>
                  </a:solidFill>
                </a:uFill>
              </a:rPr>
              <a:t>і</a:t>
            </a:r>
            <a:r>
              <a:rPr lang="en-UA" sz="2400" dirty="0"/>
              <a:t> лінгвіст</a:t>
            </a:r>
            <a:r>
              <a:rPr lang="en-UA" sz="2400" u="sng" dirty="0">
                <a:uFill>
                  <a:solidFill>
                    <a:schemeClr val="accent2"/>
                  </a:solidFill>
                </a:uFill>
              </a:rPr>
              <a:t>и</a:t>
            </a:r>
            <a:r>
              <a:rPr lang="en-UA" sz="2400" dirty="0"/>
              <a:t> готу</a:t>
            </a:r>
            <a:r>
              <a:rPr lang="en-UA" sz="2400" u="sng" dirty="0">
                <a:uFill>
                  <a:solidFill>
                    <a:schemeClr val="accent2"/>
                  </a:solidFill>
                </a:uFill>
              </a:rPr>
              <a:t>ю</a:t>
            </a:r>
            <a:r>
              <a:rPr lang="en-UA" sz="2400" dirty="0"/>
              <a:t>ться до олімпіади. </a:t>
            </a:r>
            <a:r>
              <a:rPr lang="en-UA" sz="2400" dirty="0">
                <a:solidFill>
                  <a:schemeClr val="accent2"/>
                </a:solidFill>
              </a:rPr>
              <a:t>— 2, 3, 4, …</a:t>
            </a:r>
            <a:endParaRPr lang="uk-UA" sz="2400" dirty="0">
              <a:solidFill>
                <a:schemeClr val="accent2"/>
              </a:solidFill>
            </a:endParaRPr>
          </a:p>
        </p:txBody>
      </p:sp>
    </p:spTree>
    <p:extLst>
      <p:ext uri="{BB962C8B-B14F-4D97-AF65-F5344CB8AC3E}">
        <p14:creationId xmlns:p14="http://schemas.microsoft.com/office/powerpoint/2010/main" val="601550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dirty="0"/>
              <a:t>двоїна</a:t>
            </a:r>
            <a:br>
              <a:rPr lang="en-UA" dirty="0"/>
            </a:br>
            <a:r>
              <a:rPr lang="en-UA" sz="2000" dirty="0"/>
              <a:t>dual</a:t>
            </a:r>
            <a:endParaRPr lang="uk-UA" sz="2000" dirty="0"/>
          </a:p>
        </p:txBody>
      </p:sp>
    </p:spTree>
    <p:extLst>
      <p:ext uri="{BB962C8B-B14F-4D97-AF65-F5344CB8AC3E}">
        <p14:creationId xmlns:p14="http://schemas.microsoft.com/office/powerpoint/2010/main" val="426241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115616" y="5481228"/>
            <a:ext cx="2196244" cy="612068"/>
          </a:xfrm>
        </p:spPr>
        <p:txBody>
          <a:bodyPr>
            <a:noAutofit/>
          </a:bodyPr>
          <a:lstStyle/>
          <a:p>
            <a:pPr marL="0" indent="0" algn="ctr">
              <a:buNone/>
            </a:pPr>
            <a:r>
              <a:rPr lang="en-US" dirty="0" err="1"/>
              <a:t>двоїна</a:t>
            </a:r>
            <a:br>
              <a:rPr lang="en-US" dirty="0"/>
            </a:br>
            <a:r>
              <a:rPr lang="en-US" sz="1600" dirty="0"/>
              <a:t>dual</a:t>
            </a:r>
            <a:endParaRPr lang="en-UA" sz="1600" strike="sngStrike" dirty="0"/>
          </a:p>
        </p:txBody>
      </p:sp>
      <p:pic>
        <p:nvPicPr>
          <p:cNvPr id="4" name="Picture 3">
            <a:extLst>
              <a:ext uri="{FF2B5EF4-FFF2-40B4-BE49-F238E27FC236}">
                <a16:creationId xmlns:a16="http://schemas.microsoft.com/office/drawing/2014/main" id="{7451B81E-E4F1-D926-108A-7B4E7CB88F13}"/>
              </a:ext>
            </a:extLst>
          </p:cNvPr>
          <p:cNvPicPr>
            <a:picLocks noChangeAspect="1"/>
          </p:cNvPicPr>
          <p:nvPr/>
        </p:nvPicPr>
        <p:blipFill>
          <a:blip r:embed="rId2"/>
          <a:stretch>
            <a:fillRect/>
          </a:stretch>
        </p:blipFill>
        <p:spPr>
          <a:xfrm>
            <a:off x="1259632" y="4293096"/>
            <a:ext cx="885340" cy="1008112"/>
          </a:xfrm>
          <a:prstGeom prst="rect">
            <a:avLst/>
          </a:prstGeom>
        </p:spPr>
      </p:pic>
      <p:pic>
        <p:nvPicPr>
          <p:cNvPr id="5" name="Picture 4">
            <a:extLst>
              <a:ext uri="{FF2B5EF4-FFF2-40B4-BE49-F238E27FC236}">
                <a16:creationId xmlns:a16="http://schemas.microsoft.com/office/drawing/2014/main" id="{411D2215-41AD-1418-DBD2-A02248E97837}"/>
              </a:ext>
            </a:extLst>
          </p:cNvPr>
          <p:cNvPicPr>
            <a:picLocks noChangeAspect="1"/>
          </p:cNvPicPr>
          <p:nvPr/>
        </p:nvPicPr>
        <p:blipFill>
          <a:blip r:embed="rId2"/>
          <a:stretch>
            <a:fillRect/>
          </a:stretch>
        </p:blipFill>
        <p:spPr>
          <a:xfrm>
            <a:off x="5364088" y="1556792"/>
            <a:ext cx="885340" cy="1008112"/>
          </a:xfrm>
          <a:prstGeom prst="rect">
            <a:avLst/>
          </a:prstGeom>
        </p:spPr>
      </p:pic>
      <p:pic>
        <p:nvPicPr>
          <p:cNvPr id="6" name="Picture 5">
            <a:extLst>
              <a:ext uri="{FF2B5EF4-FFF2-40B4-BE49-F238E27FC236}">
                <a16:creationId xmlns:a16="http://schemas.microsoft.com/office/drawing/2014/main" id="{38ACEDE5-3C10-9571-D2C6-1EF9A2E12C48}"/>
              </a:ext>
            </a:extLst>
          </p:cNvPr>
          <p:cNvPicPr>
            <a:picLocks noChangeAspect="1"/>
          </p:cNvPicPr>
          <p:nvPr/>
        </p:nvPicPr>
        <p:blipFill>
          <a:blip r:embed="rId2"/>
          <a:stretch>
            <a:fillRect/>
          </a:stretch>
        </p:blipFill>
        <p:spPr>
          <a:xfrm>
            <a:off x="6300192" y="1556792"/>
            <a:ext cx="885340" cy="1008112"/>
          </a:xfrm>
          <a:prstGeom prst="rect">
            <a:avLst/>
          </a:prstGeom>
        </p:spPr>
      </p:pic>
      <p:pic>
        <p:nvPicPr>
          <p:cNvPr id="7" name="Picture 6">
            <a:extLst>
              <a:ext uri="{FF2B5EF4-FFF2-40B4-BE49-F238E27FC236}">
                <a16:creationId xmlns:a16="http://schemas.microsoft.com/office/drawing/2014/main" id="{A13F8CF3-9FBA-F85F-CF48-EF43D4907FD7}"/>
              </a:ext>
            </a:extLst>
          </p:cNvPr>
          <p:cNvPicPr>
            <a:picLocks noChangeAspect="1"/>
          </p:cNvPicPr>
          <p:nvPr/>
        </p:nvPicPr>
        <p:blipFill>
          <a:blip r:embed="rId2"/>
          <a:stretch>
            <a:fillRect/>
          </a:stretch>
        </p:blipFill>
        <p:spPr>
          <a:xfrm>
            <a:off x="5292080" y="2930421"/>
            <a:ext cx="885340" cy="1008112"/>
          </a:xfrm>
          <a:prstGeom prst="rect">
            <a:avLst/>
          </a:prstGeom>
        </p:spPr>
      </p:pic>
      <p:pic>
        <p:nvPicPr>
          <p:cNvPr id="8" name="Picture 7">
            <a:extLst>
              <a:ext uri="{FF2B5EF4-FFF2-40B4-BE49-F238E27FC236}">
                <a16:creationId xmlns:a16="http://schemas.microsoft.com/office/drawing/2014/main" id="{354AE5E6-B05A-0F88-C393-BBC28C03B4BE}"/>
              </a:ext>
            </a:extLst>
          </p:cNvPr>
          <p:cNvPicPr>
            <a:picLocks noChangeAspect="1"/>
          </p:cNvPicPr>
          <p:nvPr/>
        </p:nvPicPr>
        <p:blipFill>
          <a:blip r:embed="rId2"/>
          <a:stretch>
            <a:fillRect/>
          </a:stretch>
        </p:blipFill>
        <p:spPr>
          <a:xfrm>
            <a:off x="5964375" y="2956942"/>
            <a:ext cx="885340" cy="1008112"/>
          </a:xfrm>
          <a:prstGeom prst="rect">
            <a:avLst/>
          </a:prstGeom>
        </p:spPr>
      </p:pic>
      <p:pic>
        <p:nvPicPr>
          <p:cNvPr id="10" name="Picture 9">
            <a:extLst>
              <a:ext uri="{FF2B5EF4-FFF2-40B4-BE49-F238E27FC236}">
                <a16:creationId xmlns:a16="http://schemas.microsoft.com/office/drawing/2014/main" id="{5615CE5D-4AA4-69EF-ED30-F5C1675EF4E8}"/>
              </a:ext>
            </a:extLst>
          </p:cNvPr>
          <p:cNvPicPr>
            <a:picLocks noChangeAspect="1"/>
          </p:cNvPicPr>
          <p:nvPr/>
        </p:nvPicPr>
        <p:blipFill>
          <a:blip r:embed="rId2"/>
          <a:stretch>
            <a:fillRect/>
          </a:stretch>
        </p:blipFill>
        <p:spPr>
          <a:xfrm>
            <a:off x="6612447" y="2956942"/>
            <a:ext cx="885340" cy="1008112"/>
          </a:xfrm>
          <a:prstGeom prst="rect">
            <a:avLst/>
          </a:prstGeom>
        </p:spPr>
      </p:pic>
      <p:pic>
        <p:nvPicPr>
          <p:cNvPr id="13" name="Picture 12">
            <a:extLst>
              <a:ext uri="{FF2B5EF4-FFF2-40B4-BE49-F238E27FC236}">
                <a16:creationId xmlns:a16="http://schemas.microsoft.com/office/drawing/2014/main" id="{E2915038-AEA1-33BE-9942-4CC05A945DAB}"/>
              </a:ext>
            </a:extLst>
          </p:cNvPr>
          <p:cNvPicPr>
            <a:picLocks noChangeAspect="1"/>
          </p:cNvPicPr>
          <p:nvPr/>
        </p:nvPicPr>
        <p:blipFill>
          <a:blip r:embed="rId2"/>
          <a:stretch>
            <a:fillRect/>
          </a:stretch>
        </p:blipFill>
        <p:spPr>
          <a:xfrm>
            <a:off x="5132446" y="4304050"/>
            <a:ext cx="885340" cy="1008112"/>
          </a:xfrm>
          <a:prstGeom prst="rect">
            <a:avLst/>
          </a:prstGeom>
        </p:spPr>
      </p:pic>
      <p:pic>
        <p:nvPicPr>
          <p:cNvPr id="14" name="Picture 13">
            <a:extLst>
              <a:ext uri="{FF2B5EF4-FFF2-40B4-BE49-F238E27FC236}">
                <a16:creationId xmlns:a16="http://schemas.microsoft.com/office/drawing/2014/main" id="{527C8702-08E9-1CD2-331D-865A1C3C07B9}"/>
              </a:ext>
            </a:extLst>
          </p:cNvPr>
          <p:cNvPicPr>
            <a:picLocks noChangeAspect="1"/>
          </p:cNvPicPr>
          <p:nvPr/>
        </p:nvPicPr>
        <p:blipFill>
          <a:blip r:embed="rId2"/>
          <a:stretch>
            <a:fillRect/>
          </a:stretch>
        </p:blipFill>
        <p:spPr>
          <a:xfrm>
            <a:off x="5220072" y="4304050"/>
            <a:ext cx="885340" cy="1008112"/>
          </a:xfrm>
          <a:prstGeom prst="rect">
            <a:avLst/>
          </a:prstGeom>
        </p:spPr>
      </p:pic>
      <p:pic>
        <p:nvPicPr>
          <p:cNvPr id="15" name="Picture 14">
            <a:extLst>
              <a:ext uri="{FF2B5EF4-FFF2-40B4-BE49-F238E27FC236}">
                <a16:creationId xmlns:a16="http://schemas.microsoft.com/office/drawing/2014/main" id="{68D6C6F9-45DF-F96D-357B-4F3D4160A1E4}"/>
              </a:ext>
            </a:extLst>
          </p:cNvPr>
          <p:cNvPicPr>
            <a:picLocks noChangeAspect="1"/>
          </p:cNvPicPr>
          <p:nvPr/>
        </p:nvPicPr>
        <p:blipFill>
          <a:blip r:embed="rId2"/>
          <a:stretch>
            <a:fillRect/>
          </a:stretch>
        </p:blipFill>
        <p:spPr>
          <a:xfrm>
            <a:off x="5307698" y="4304050"/>
            <a:ext cx="885340" cy="1008112"/>
          </a:xfrm>
          <a:prstGeom prst="rect">
            <a:avLst/>
          </a:prstGeom>
        </p:spPr>
      </p:pic>
      <p:pic>
        <p:nvPicPr>
          <p:cNvPr id="16" name="Picture 15">
            <a:extLst>
              <a:ext uri="{FF2B5EF4-FFF2-40B4-BE49-F238E27FC236}">
                <a16:creationId xmlns:a16="http://schemas.microsoft.com/office/drawing/2014/main" id="{E2DE86B6-C801-6CDC-3EBF-15C2E034CADA}"/>
              </a:ext>
            </a:extLst>
          </p:cNvPr>
          <p:cNvPicPr>
            <a:picLocks noChangeAspect="1"/>
          </p:cNvPicPr>
          <p:nvPr/>
        </p:nvPicPr>
        <p:blipFill>
          <a:blip r:embed="rId2"/>
          <a:stretch>
            <a:fillRect/>
          </a:stretch>
        </p:blipFill>
        <p:spPr>
          <a:xfrm>
            <a:off x="5395324" y="4295226"/>
            <a:ext cx="885340" cy="1008112"/>
          </a:xfrm>
          <a:prstGeom prst="rect">
            <a:avLst/>
          </a:prstGeom>
        </p:spPr>
      </p:pic>
      <p:pic>
        <p:nvPicPr>
          <p:cNvPr id="17" name="Picture 16">
            <a:extLst>
              <a:ext uri="{FF2B5EF4-FFF2-40B4-BE49-F238E27FC236}">
                <a16:creationId xmlns:a16="http://schemas.microsoft.com/office/drawing/2014/main" id="{F783D553-4A07-7BD4-064A-C65F1F2C2F31}"/>
              </a:ext>
            </a:extLst>
          </p:cNvPr>
          <p:cNvPicPr>
            <a:picLocks noChangeAspect="1"/>
          </p:cNvPicPr>
          <p:nvPr/>
        </p:nvPicPr>
        <p:blipFill>
          <a:blip r:embed="rId2"/>
          <a:stretch>
            <a:fillRect/>
          </a:stretch>
        </p:blipFill>
        <p:spPr>
          <a:xfrm>
            <a:off x="5500746" y="4286402"/>
            <a:ext cx="885340" cy="1008112"/>
          </a:xfrm>
          <a:prstGeom prst="rect">
            <a:avLst/>
          </a:prstGeom>
        </p:spPr>
      </p:pic>
      <p:pic>
        <p:nvPicPr>
          <p:cNvPr id="19" name="Picture 18">
            <a:extLst>
              <a:ext uri="{FF2B5EF4-FFF2-40B4-BE49-F238E27FC236}">
                <a16:creationId xmlns:a16="http://schemas.microsoft.com/office/drawing/2014/main" id="{5D610BCB-2A22-AC78-6011-A7559E3FAF60}"/>
              </a:ext>
            </a:extLst>
          </p:cNvPr>
          <p:cNvPicPr>
            <a:picLocks noChangeAspect="1"/>
          </p:cNvPicPr>
          <p:nvPr/>
        </p:nvPicPr>
        <p:blipFill>
          <a:blip r:embed="rId2"/>
          <a:stretch>
            <a:fillRect/>
          </a:stretch>
        </p:blipFill>
        <p:spPr>
          <a:xfrm>
            <a:off x="5593096" y="4304050"/>
            <a:ext cx="885340" cy="1008112"/>
          </a:xfrm>
          <a:prstGeom prst="rect">
            <a:avLst/>
          </a:prstGeom>
        </p:spPr>
      </p:pic>
      <p:pic>
        <p:nvPicPr>
          <p:cNvPr id="20" name="Picture 19">
            <a:extLst>
              <a:ext uri="{FF2B5EF4-FFF2-40B4-BE49-F238E27FC236}">
                <a16:creationId xmlns:a16="http://schemas.microsoft.com/office/drawing/2014/main" id="{A1C3DEC5-8E51-913D-A8CB-07F0C902C369}"/>
              </a:ext>
            </a:extLst>
          </p:cNvPr>
          <p:cNvPicPr>
            <a:picLocks noChangeAspect="1"/>
          </p:cNvPicPr>
          <p:nvPr/>
        </p:nvPicPr>
        <p:blipFill>
          <a:blip r:embed="rId2"/>
          <a:stretch>
            <a:fillRect/>
          </a:stretch>
        </p:blipFill>
        <p:spPr>
          <a:xfrm>
            <a:off x="5680722" y="4304050"/>
            <a:ext cx="885340" cy="1008112"/>
          </a:xfrm>
          <a:prstGeom prst="rect">
            <a:avLst/>
          </a:prstGeom>
        </p:spPr>
      </p:pic>
      <p:pic>
        <p:nvPicPr>
          <p:cNvPr id="21" name="Picture 20">
            <a:extLst>
              <a:ext uri="{FF2B5EF4-FFF2-40B4-BE49-F238E27FC236}">
                <a16:creationId xmlns:a16="http://schemas.microsoft.com/office/drawing/2014/main" id="{D35F006B-9454-913C-4D6C-1BB7D265EDB6}"/>
              </a:ext>
            </a:extLst>
          </p:cNvPr>
          <p:cNvPicPr>
            <a:picLocks noChangeAspect="1"/>
          </p:cNvPicPr>
          <p:nvPr/>
        </p:nvPicPr>
        <p:blipFill>
          <a:blip r:embed="rId2"/>
          <a:stretch>
            <a:fillRect/>
          </a:stretch>
        </p:blipFill>
        <p:spPr>
          <a:xfrm>
            <a:off x="5768348" y="4304050"/>
            <a:ext cx="885340" cy="1008112"/>
          </a:xfrm>
          <a:prstGeom prst="rect">
            <a:avLst/>
          </a:prstGeom>
        </p:spPr>
      </p:pic>
      <p:pic>
        <p:nvPicPr>
          <p:cNvPr id="22" name="Picture 21">
            <a:extLst>
              <a:ext uri="{FF2B5EF4-FFF2-40B4-BE49-F238E27FC236}">
                <a16:creationId xmlns:a16="http://schemas.microsoft.com/office/drawing/2014/main" id="{BD03AD7E-77A8-BF63-34CC-BC8B54D0812E}"/>
              </a:ext>
            </a:extLst>
          </p:cNvPr>
          <p:cNvPicPr>
            <a:picLocks noChangeAspect="1"/>
          </p:cNvPicPr>
          <p:nvPr/>
        </p:nvPicPr>
        <p:blipFill>
          <a:blip r:embed="rId2"/>
          <a:stretch>
            <a:fillRect/>
          </a:stretch>
        </p:blipFill>
        <p:spPr>
          <a:xfrm>
            <a:off x="5855974" y="4295226"/>
            <a:ext cx="885340" cy="1008112"/>
          </a:xfrm>
          <a:prstGeom prst="rect">
            <a:avLst/>
          </a:prstGeom>
        </p:spPr>
      </p:pic>
      <p:pic>
        <p:nvPicPr>
          <p:cNvPr id="23" name="Picture 22">
            <a:extLst>
              <a:ext uri="{FF2B5EF4-FFF2-40B4-BE49-F238E27FC236}">
                <a16:creationId xmlns:a16="http://schemas.microsoft.com/office/drawing/2014/main" id="{14A8FA04-644E-8E41-589D-C69224483EA9}"/>
              </a:ext>
            </a:extLst>
          </p:cNvPr>
          <p:cNvPicPr>
            <a:picLocks noChangeAspect="1"/>
          </p:cNvPicPr>
          <p:nvPr/>
        </p:nvPicPr>
        <p:blipFill>
          <a:blip r:embed="rId2"/>
          <a:stretch>
            <a:fillRect/>
          </a:stretch>
        </p:blipFill>
        <p:spPr>
          <a:xfrm>
            <a:off x="5961396" y="4286402"/>
            <a:ext cx="885340" cy="1008112"/>
          </a:xfrm>
          <a:prstGeom prst="rect">
            <a:avLst/>
          </a:prstGeom>
        </p:spPr>
      </p:pic>
      <p:pic>
        <p:nvPicPr>
          <p:cNvPr id="24" name="Picture 23">
            <a:extLst>
              <a:ext uri="{FF2B5EF4-FFF2-40B4-BE49-F238E27FC236}">
                <a16:creationId xmlns:a16="http://schemas.microsoft.com/office/drawing/2014/main" id="{AB65ED5A-3C8E-ECDD-482E-0FF5BFC88C6A}"/>
              </a:ext>
            </a:extLst>
          </p:cNvPr>
          <p:cNvPicPr>
            <a:picLocks noChangeAspect="1"/>
          </p:cNvPicPr>
          <p:nvPr/>
        </p:nvPicPr>
        <p:blipFill>
          <a:blip r:embed="rId2"/>
          <a:stretch>
            <a:fillRect/>
          </a:stretch>
        </p:blipFill>
        <p:spPr>
          <a:xfrm>
            <a:off x="6055665" y="4295480"/>
            <a:ext cx="885340" cy="1008112"/>
          </a:xfrm>
          <a:prstGeom prst="rect">
            <a:avLst/>
          </a:prstGeom>
        </p:spPr>
      </p:pic>
      <p:pic>
        <p:nvPicPr>
          <p:cNvPr id="25" name="Picture 24">
            <a:extLst>
              <a:ext uri="{FF2B5EF4-FFF2-40B4-BE49-F238E27FC236}">
                <a16:creationId xmlns:a16="http://schemas.microsoft.com/office/drawing/2014/main" id="{8555F3A1-3ACF-644D-FEBA-D3121DECC73A}"/>
              </a:ext>
            </a:extLst>
          </p:cNvPr>
          <p:cNvPicPr>
            <a:picLocks noChangeAspect="1"/>
          </p:cNvPicPr>
          <p:nvPr/>
        </p:nvPicPr>
        <p:blipFill>
          <a:blip r:embed="rId2"/>
          <a:stretch>
            <a:fillRect/>
          </a:stretch>
        </p:blipFill>
        <p:spPr>
          <a:xfrm>
            <a:off x="6143291" y="4295480"/>
            <a:ext cx="885340" cy="1008112"/>
          </a:xfrm>
          <a:prstGeom prst="rect">
            <a:avLst/>
          </a:prstGeom>
        </p:spPr>
      </p:pic>
      <p:pic>
        <p:nvPicPr>
          <p:cNvPr id="26" name="Picture 25">
            <a:extLst>
              <a:ext uri="{FF2B5EF4-FFF2-40B4-BE49-F238E27FC236}">
                <a16:creationId xmlns:a16="http://schemas.microsoft.com/office/drawing/2014/main" id="{73A456B2-4737-0F11-CF66-13CAC8B2BE5B}"/>
              </a:ext>
            </a:extLst>
          </p:cNvPr>
          <p:cNvPicPr>
            <a:picLocks noChangeAspect="1"/>
          </p:cNvPicPr>
          <p:nvPr/>
        </p:nvPicPr>
        <p:blipFill>
          <a:blip r:embed="rId2"/>
          <a:stretch>
            <a:fillRect/>
          </a:stretch>
        </p:blipFill>
        <p:spPr>
          <a:xfrm>
            <a:off x="6230917" y="4295480"/>
            <a:ext cx="885340" cy="1008112"/>
          </a:xfrm>
          <a:prstGeom prst="rect">
            <a:avLst/>
          </a:prstGeom>
        </p:spPr>
      </p:pic>
      <p:pic>
        <p:nvPicPr>
          <p:cNvPr id="27" name="Picture 26">
            <a:extLst>
              <a:ext uri="{FF2B5EF4-FFF2-40B4-BE49-F238E27FC236}">
                <a16:creationId xmlns:a16="http://schemas.microsoft.com/office/drawing/2014/main" id="{39698D61-C58C-2E39-BE8E-38591ABB2A36}"/>
              </a:ext>
            </a:extLst>
          </p:cNvPr>
          <p:cNvPicPr>
            <a:picLocks noChangeAspect="1"/>
          </p:cNvPicPr>
          <p:nvPr/>
        </p:nvPicPr>
        <p:blipFill>
          <a:blip r:embed="rId2"/>
          <a:stretch>
            <a:fillRect/>
          </a:stretch>
        </p:blipFill>
        <p:spPr>
          <a:xfrm>
            <a:off x="6318543" y="4286656"/>
            <a:ext cx="885340" cy="1008112"/>
          </a:xfrm>
          <a:prstGeom prst="rect">
            <a:avLst/>
          </a:prstGeom>
        </p:spPr>
      </p:pic>
      <p:pic>
        <p:nvPicPr>
          <p:cNvPr id="28" name="Picture 27">
            <a:extLst>
              <a:ext uri="{FF2B5EF4-FFF2-40B4-BE49-F238E27FC236}">
                <a16:creationId xmlns:a16="http://schemas.microsoft.com/office/drawing/2014/main" id="{110B344E-CC49-E153-05D2-7DEA9D294E88}"/>
              </a:ext>
            </a:extLst>
          </p:cNvPr>
          <p:cNvPicPr>
            <a:picLocks noChangeAspect="1"/>
          </p:cNvPicPr>
          <p:nvPr/>
        </p:nvPicPr>
        <p:blipFill>
          <a:blip r:embed="rId2"/>
          <a:stretch>
            <a:fillRect/>
          </a:stretch>
        </p:blipFill>
        <p:spPr>
          <a:xfrm>
            <a:off x="6423965" y="4277832"/>
            <a:ext cx="885340" cy="1008112"/>
          </a:xfrm>
          <a:prstGeom prst="rect">
            <a:avLst/>
          </a:prstGeom>
        </p:spPr>
      </p:pic>
      <p:pic>
        <p:nvPicPr>
          <p:cNvPr id="29" name="Picture 28">
            <a:extLst>
              <a:ext uri="{FF2B5EF4-FFF2-40B4-BE49-F238E27FC236}">
                <a16:creationId xmlns:a16="http://schemas.microsoft.com/office/drawing/2014/main" id="{304CEDE6-4D2C-0700-D39E-4111535575C7}"/>
              </a:ext>
            </a:extLst>
          </p:cNvPr>
          <p:cNvPicPr>
            <a:picLocks noChangeAspect="1"/>
          </p:cNvPicPr>
          <p:nvPr/>
        </p:nvPicPr>
        <p:blipFill>
          <a:blip r:embed="rId2"/>
          <a:stretch>
            <a:fillRect/>
          </a:stretch>
        </p:blipFill>
        <p:spPr>
          <a:xfrm>
            <a:off x="6516315" y="4295480"/>
            <a:ext cx="885340" cy="1008112"/>
          </a:xfrm>
          <a:prstGeom prst="rect">
            <a:avLst/>
          </a:prstGeom>
        </p:spPr>
      </p:pic>
      <p:pic>
        <p:nvPicPr>
          <p:cNvPr id="30" name="Picture 29">
            <a:extLst>
              <a:ext uri="{FF2B5EF4-FFF2-40B4-BE49-F238E27FC236}">
                <a16:creationId xmlns:a16="http://schemas.microsoft.com/office/drawing/2014/main" id="{C961F21B-C9EA-761D-0AE7-F26274CFC5E1}"/>
              </a:ext>
            </a:extLst>
          </p:cNvPr>
          <p:cNvPicPr>
            <a:picLocks noChangeAspect="1"/>
          </p:cNvPicPr>
          <p:nvPr/>
        </p:nvPicPr>
        <p:blipFill>
          <a:blip r:embed="rId2"/>
          <a:stretch>
            <a:fillRect/>
          </a:stretch>
        </p:blipFill>
        <p:spPr>
          <a:xfrm>
            <a:off x="6603941" y="4295480"/>
            <a:ext cx="885340" cy="1008112"/>
          </a:xfrm>
          <a:prstGeom prst="rect">
            <a:avLst/>
          </a:prstGeom>
        </p:spPr>
      </p:pic>
      <p:pic>
        <p:nvPicPr>
          <p:cNvPr id="31" name="Picture 30">
            <a:extLst>
              <a:ext uri="{FF2B5EF4-FFF2-40B4-BE49-F238E27FC236}">
                <a16:creationId xmlns:a16="http://schemas.microsoft.com/office/drawing/2014/main" id="{8EAEFB81-5C7F-44E2-5115-4AFF39299F1A}"/>
              </a:ext>
            </a:extLst>
          </p:cNvPr>
          <p:cNvPicPr>
            <a:picLocks noChangeAspect="1"/>
          </p:cNvPicPr>
          <p:nvPr/>
        </p:nvPicPr>
        <p:blipFill>
          <a:blip r:embed="rId2"/>
          <a:stretch>
            <a:fillRect/>
          </a:stretch>
        </p:blipFill>
        <p:spPr>
          <a:xfrm>
            <a:off x="6691567" y="4295480"/>
            <a:ext cx="885340" cy="1008112"/>
          </a:xfrm>
          <a:prstGeom prst="rect">
            <a:avLst/>
          </a:prstGeom>
        </p:spPr>
      </p:pic>
      <p:pic>
        <p:nvPicPr>
          <p:cNvPr id="32" name="Picture 31">
            <a:extLst>
              <a:ext uri="{FF2B5EF4-FFF2-40B4-BE49-F238E27FC236}">
                <a16:creationId xmlns:a16="http://schemas.microsoft.com/office/drawing/2014/main" id="{463DEAA2-19EA-4C8E-3F82-C9213979FBCF}"/>
              </a:ext>
            </a:extLst>
          </p:cNvPr>
          <p:cNvPicPr>
            <a:picLocks noChangeAspect="1"/>
          </p:cNvPicPr>
          <p:nvPr/>
        </p:nvPicPr>
        <p:blipFill>
          <a:blip r:embed="rId2"/>
          <a:stretch>
            <a:fillRect/>
          </a:stretch>
        </p:blipFill>
        <p:spPr>
          <a:xfrm>
            <a:off x="6779193" y="4286656"/>
            <a:ext cx="885340" cy="1008112"/>
          </a:xfrm>
          <a:prstGeom prst="rect">
            <a:avLst/>
          </a:prstGeom>
        </p:spPr>
      </p:pic>
      <p:pic>
        <p:nvPicPr>
          <p:cNvPr id="33" name="Picture 32">
            <a:extLst>
              <a:ext uri="{FF2B5EF4-FFF2-40B4-BE49-F238E27FC236}">
                <a16:creationId xmlns:a16="http://schemas.microsoft.com/office/drawing/2014/main" id="{61FACB13-2027-4AB7-C47C-272EC16ACECE}"/>
              </a:ext>
            </a:extLst>
          </p:cNvPr>
          <p:cNvPicPr>
            <a:picLocks noChangeAspect="1"/>
          </p:cNvPicPr>
          <p:nvPr/>
        </p:nvPicPr>
        <p:blipFill>
          <a:blip r:embed="rId2"/>
          <a:stretch>
            <a:fillRect/>
          </a:stretch>
        </p:blipFill>
        <p:spPr>
          <a:xfrm>
            <a:off x="6884615" y="4277832"/>
            <a:ext cx="885340" cy="1008112"/>
          </a:xfrm>
          <a:prstGeom prst="rect">
            <a:avLst/>
          </a:prstGeom>
        </p:spPr>
      </p:pic>
      <p:pic>
        <p:nvPicPr>
          <p:cNvPr id="34" name="Picture 33">
            <a:extLst>
              <a:ext uri="{FF2B5EF4-FFF2-40B4-BE49-F238E27FC236}">
                <a16:creationId xmlns:a16="http://schemas.microsoft.com/office/drawing/2014/main" id="{6EF4711A-3B56-9785-8390-C7BB44F68BB8}"/>
              </a:ext>
            </a:extLst>
          </p:cNvPr>
          <p:cNvPicPr>
            <a:picLocks noChangeAspect="1"/>
          </p:cNvPicPr>
          <p:nvPr/>
        </p:nvPicPr>
        <p:blipFill>
          <a:blip r:embed="rId2"/>
          <a:stretch>
            <a:fillRect/>
          </a:stretch>
        </p:blipFill>
        <p:spPr>
          <a:xfrm>
            <a:off x="6976781" y="4277832"/>
            <a:ext cx="885340" cy="1008112"/>
          </a:xfrm>
          <a:prstGeom prst="rect">
            <a:avLst/>
          </a:prstGeom>
        </p:spPr>
      </p:pic>
      <p:pic>
        <p:nvPicPr>
          <p:cNvPr id="35" name="Picture 34">
            <a:extLst>
              <a:ext uri="{FF2B5EF4-FFF2-40B4-BE49-F238E27FC236}">
                <a16:creationId xmlns:a16="http://schemas.microsoft.com/office/drawing/2014/main" id="{FF528585-1E5E-B848-D3D8-2EA3202BBB68}"/>
              </a:ext>
            </a:extLst>
          </p:cNvPr>
          <p:cNvPicPr>
            <a:picLocks noChangeAspect="1"/>
          </p:cNvPicPr>
          <p:nvPr/>
        </p:nvPicPr>
        <p:blipFill>
          <a:blip r:embed="rId2"/>
          <a:stretch>
            <a:fillRect/>
          </a:stretch>
        </p:blipFill>
        <p:spPr>
          <a:xfrm>
            <a:off x="7064407" y="4277832"/>
            <a:ext cx="885340" cy="1008112"/>
          </a:xfrm>
          <a:prstGeom prst="rect">
            <a:avLst/>
          </a:prstGeom>
        </p:spPr>
      </p:pic>
      <p:pic>
        <p:nvPicPr>
          <p:cNvPr id="36" name="Picture 35">
            <a:extLst>
              <a:ext uri="{FF2B5EF4-FFF2-40B4-BE49-F238E27FC236}">
                <a16:creationId xmlns:a16="http://schemas.microsoft.com/office/drawing/2014/main" id="{769193B7-CC92-34FF-29E9-A6702C65A44C}"/>
              </a:ext>
            </a:extLst>
          </p:cNvPr>
          <p:cNvPicPr>
            <a:picLocks noChangeAspect="1"/>
          </p:cNvPicPr>
          <p:nvPr/>
        </p:nvPicPr>
        <p:blipFill>
          <a:blip r:embed="rId2"/>
          <a:stretch>
            <a:fillRect/>
          </a:stretch>
        </p:blipFill>
        <p:spPr>
          <a:xfrm>
            <a:off x="7152033" y="4277832"/>
            <a:ext cx="885340" cy="1008112"/>
          </a:xfrm>
          <a:prstGeom prst="rect">
            <a:avLst/>
          </a:prstGeom>
        </p:spPr>
      </p:pic>
      <p:pic>
        <p:nvPicPr>
          <p:cNvPr id="37" name="Picture 36">
            <a:extLst>
              <a:ext uri="{FF2B5EF4-FFF2-40B4-BE49-F238E27FC236}">
                <a16:creationId xmlns:a16="http://schemas.microsoft.com/office/drawing/2014/main" id="{A6DD3B41-8217-0D06-02A0-597FC15CDC6B}"/>
              </a:ext>
            </a:extLst>
          </p:cNvPr>
          <p:cNvPicPr>
            <a:picLocks noChangeAspect="1"/>
          </p:cNvPicPr>
          <p:nvPr/>
        </p:nvPicPr>
        <p:blipFill>
          <a:blip r:embed="rId2"/>
          <a:stretch>
            <a:fillRect/>
          </a:stretch>
        </p:blipFill>
        <p:spPr>
          <a:xfrm>
            <a:off x="7239659" y="4269008"/>
            <a:ext cx="885340" cy="1008112"/>
          </a:xfrm>
          <a:prstGeom prst="rect">
            <a:avLst/>
          </a:prstGeom>
        </p:spPr>
      </p:pic>
      <p:pic>
        <p:nvPicPr>
          <p:cNvPr id="38" name="Picture 37">
            <a:extLst>
              <a:ext uri="{FF2B5EF4-FFF2-40B4-BE49-F238E27FC236}">
                <a16:creationId xmlns:a16="http://schemas.microsoft.com/office/drawing/2014/main" id="{031A8728-C41E-3970-01D0-E1EF8687ECB9}"/>
              </a:ext>
            </a:extLst>
          </p:cNvPr>
          <p:cNvPicPr>
            <a:picLocks noChangeAspect="1"/>
          </p:cNvPicPr>
          <p:nvPr/>
        </p:nvPicPr>
        <p:blipFill>
          <a:blip r:embed="rId2"/>
          <a:stretch>
            <a:fillRect/>
          </a:stretch>
        </p:blipFill>
        <p:spPr>
          <a:xfrm>
            <a:off x="7345081" y="4260184"/>
            <a:ext cx="885340" cy="1008112"/>
          </a:xfrm>
          <a:prstGeom prst="rect">
            <a:avLst/>
          </a:prstGeom>
        </p:spPr>
      </p:pic>
      <p:pic>
        <p:nvPicPr>
          <p:cNvPr id="39" name="Picture 38">
            <a:extLst>
              <a:ext uri="{FF2B5EF4-FFF2-40B4-BE49-F238E27FC236}">
                <a16:creationId xmlns:a16="http://schemas.microsoft.com/office/drawing/2014/main" id="{1AF787DA-06FD-634F-105C-DEE8D138F54F}"/>
              </a:ext>
            </a:extLst>
          </p:cNvPr>
          <p:cNvPicPr>
            <a:picLocks noChangeAspect="1"/>
          </p:cNvPicPr>
          <p:nvPr/>
        </p:nvPicPr>
        <p:blipFill>
          <a:blip r:embed="rId2"/>
          <a:stretch>
            <a:fillRect/>
          </a:stretch>
        </p:blipFill>
        <p:spPr>
          <a:xfrm>
            <a:off x="7437431" y="4277832"/>
            <a:ext cx="885340" cy="1008112"/>
          </a:xfrm>
          <a:prstGeom prst="rect">
            <a:avLst/>
          </a:prstGeom>
        </p:spPr>
      </p:pic>
      <p:sp>
        <p:nvSpPr>
          <p:cNvPr id="44" name="Місце для вмісту 2">
            <a:extLst>
              <a:ext uri="{FF2B5EF4-FFF2-40B4-BE49-F238E27FC236}">
                <a16:creationId xmlns:a16="http://schemas.microsoft.com/office/drawing/2014/main" id="{87EC6C38-C661-141C-465B-9A39A89BEBDA}"/>
              </a:ext>
            </a:extLst>
          </p:cNvPr>
          <p:cNvSpPr txBox="1">
            <a:spLocks/>
          </p:cNvSpPr>
          <p:nvPr/>
        </p:nvSpPr>
        <p:spPr>
          <a:xfrm>
            <a:off x="5546921" y="5491935"/>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a:t>множина</a:t>
            </a:r>
            <a:br>
              <a:rPr lang="en-US" dirty="0"/>
            </a:br>
            <a:r>
              <a:rPr lang="en-US" sz="1600" dirty="0"/>
              <a:t>plural</a:t>
            </a:r>
            <a:endParaRPr lang="uk-UA" sz="1600" strike="sngStrike" dirty="0"/>
          </a:p>
        </p:txBody>
      </p:sp>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74638"/>
            <a:ext cx="8229600" cy="1143000"/>
          </a:xfrm>
        </p:spPr>
        <p:txBody>
          <a:bodyPr>
            <a:normAutofit/>
          </a:bodyPr>
          <a:lstStyle/>
          <a:p>
            <a:r>
              <a:rPr lang="en-UA" dirty="0"/>
              <a:t>однина — двоїна — множина</a:t>
            </a:r>
            <a:br>
              <a:rPr lang="en-UA" dirty="0"/>
            </a:br>
            <a:r>
              <a:rPr lang="en-UA" sz="2000" dirty="0"/>
              <a:t>singular vs. dual vs. plural</a:t>
            </a:r>
            <a:endParaRPr lang="uk-UA" sz="2000" dirty="0"/>
          </a:p>
        </p:txBody>
      </p:sp>
      <p:sp>
        <p:nvSpPr>
          <p:cNvPr id="2" name="Місце для вмісту 2">
            <a:extLst>
              <a:ext uri="{FF2B5EF4-FFF2-40B4-BE49-F238E27FC236}">
                <a16:creationId xmlns:a16="http://schemas.microsoft.com/office/drawing/2014/main" id="{63DFC381-DD94-41E2-748D-F599018943F4}"/>
              </a:ext>
            </a:extLst>
          </p:cNvPr>
          <p:cNvSpPr txBox="1">
            <a:spLocks/>
          </p:cNvSpPr>
          <p:nvPr/>
        </p:nvSpPr>
        <p:spPr>
          <a:xfrm>
            <a:off x="1115616" y="2790969"/>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t>однина</a:t>
            </a:r>
            <a:br>
              <a:rPr lang="en-US"/>
            </a:br>
            <a:r>
              <a:rPr lang="en-US" sz="1600"/>
              <a:t>singular</a:t>
            </a:r>
            <a:endParaRPr lang="en-UA" sz="1600" strike="sngStrike" dirty="0"/>
          </a:p>
        </p:txBody>
      </p:sp>
      <p:pic>
        <p:nvPicPr>
          <p:cNvPr id="9" name="Picture 8">
            <a:extLst>
              <a:ext uri="{FF2B5EF4-FFF2-40B4-BE49-F238E27FC236}">
                <a16:creationId xmlns:a16="http://schemas.microsoft.com/office/drawing/2014/main" id="{7D6B46FE-7502-717B-1A1A-D98BF3724458}"/>
              </a:ext>
            </a:extLst>
          </p:cNvPr>
          <p:cNvPicPr>
            <a:picLocks noChangeAspect="1"/>
          </p:cNvPicPr>
          <p:nvPr/>
        </p:nvPicPr>
        <p:blipFill>
          <a:blip r:embed="rId2"/>
          <a:stretch>
            <a:fillRect/>
          </a:stretch>
        </p:blipFill>
        <p:spPr>
          <a:xfrm>
            <a:off x="1763688" y="1602837"/>
            <a:ext cx="885340" cy="1008112"/>
          </a:xfrm>
          <a:prstGeom prst="rect">
            <a:avLst/>
          </a:prstGeom>
        </p:spPr>
      </p:pic>
      <p:pic>
        <p:nvPicPr>
          <p:cNvPr id="11" name="Picture 10">
            <a:extLst>
              <a:ext uri="{FF2B5EF4-FFF2-40B4-BE49-F238E27FC236}">
                <a16:creationId xmlns:a16="http://schemas.microsoft.com/office/drawing/2014/main" id="{60F3BC52-FDE3-8F4D-EAE0-9AD7B64A538D}"/>
              </a:ext>
            </a:extLst>
          </p:cNvPr>
          <p:cNvPicPr>
            <a:picLocks noChangeAspect="1"/>
          </p:cNvPicPr>
          <p:nvPr/>
        </p:nvPicPr>
        <p:blipFill>
          <a:blip r:embed="rId2"/>
          <a:stretch>
            <a:fillRect/>
          </a:stretch>
        </p:blipFill>
        <p:spPr>
          <a:xfrm>
            <a:off x="2318508" y="4293096"/>
            <a:ext cx="885340" cy="1008112"/>
          </a:xfrm>
          <a:prstGeom prst="rect">
            <a:avLst/>
          </a:prstGeom>
        </p:spPr>
      </p:pic>
      <p:pic>
        <p:nvPicPr>
          <p:cNvPr id="12" name="Picture 11">
            <a:extLst>
              <a:ext uri="{FF2B5EF4-FFF2-40B4-BE49-F238E27FC236}">
                <a16:creationId xmlns:a16="http://schemas.microsoft.com/office/drawing/2014/main" id="{D999B495-EC53-18F0-21F2-AA5B491E1061}"/>
              </a:ext>
            </a:extLst>
          </p:cNvPr>
          <p:cNvPicPr>
            <a:picLocks noChangeAspect="1"/>
          </p:cNvPicPr>
          <p:nvPr/>
        </p:nvPicPr>
        <p:blipFill>
          <a:blip r:embed="rId2"/>
          <a:stretch>
            <a:fillRect/>
          </a:stretch>
        </p:blipFill>
        <p:spPr>
          <a:xfrm>
            <a:off x="7215052" y="1556792"/>
            <a:ext cx="885340" cy="1008112"/>
          </a:xfrm>
          <a:prstGeom prst="rect">
            <a:avLst/>
          </a:prstGeom>
        </p:spPr>
      </p:pic>
      <p:pic>
        <p:nvPicPr>
          <p:cNvPr id="18" name="Picture 17">
            <a:extLst>
              <a:ext uri="{FF2B5EF4-FFF2-40B4-BE49-F238E27FC236}">
                <a16:creationId xmlns:a16="http://schemas.microsoft.com/office/drawing/2014/main" id="{16883014-4F9B-0491-CFB7-D668CC3F746F}"/>
              </a:ext>
            </a:extLst>
          </p:cNvPr>
          <p:cNvPicPr>
            <a:picLocks noChangeAspect="1"/>
          </p:cNvPicPr>
          <p:nvPr/>
        </p:nvPicPr>
        <p:blipFill>
          <a:blip r:embed="rId2"/>
          <a:stretch>
            <a:fillRect/>
          </a:stretch>
        </p:blipFill>
        <p:spPr>
          <a:xfrm>
            <a:off x="7239275" y="2924944"/>
            <a:ext cx="885340" cy="1008112"/>
          </a:xfrm>
          <a:prstGeom prst="rect">
            <a:avLst/>
          </a:prstGeom>
        </p:spPr>
      </p:pic>
    </p:spTree>
    <p:extLst>
      <p:ext uri="{BB962C8B-B14F-4D97-AF65-F5344CB8AC3E}">
        <p14:creationId xmlns:p14="http://schemas.microsoft.com/office/powerpoint/2010/main" val="1621953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однина — двоїна — множина</a:t>
            </a:r>
            <a:br>
              <a:rPr lang="en-UA" dirty="0"/>
            </a:br>
            <a:r>
              <a:rPr lang="en-UA" sz="2000" dirty="0"/>
              <a:t>singular vs. dual vs. plural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159859"/>
            <a:ext cx="7776864" cy="2538282"/>
          </a:xfrm>
        </p:spPr>
        <p:txBody>
          <a:bodyPr>
            <a:noAutofit/>
          </a:bodyPr>
          <a:lstStyle/>
          <a:p>
            <a:pPr marL="0" indent="0">
              <a:lnSpc>
                <a:spcPct val="150000"/>
              </a:lnSpc>
              <a:buNone/>
            </a:pPr>
            <a:r>
              <a:rPr lang="en-US" sz="2400" b="1" i="1" dirty="0" err="1"/>
              <a:t>Алютік</a:t>
            </a:r>
            <a:r>
              <a:rPr lang="en-US" sz="2400" i="1" dirty="0"/>
              <a:t> (Alutiiq; </a:t>
            </a:r>
            <a:r>
              <a:rPr lang="en-US" sz="2400" i="1" dirty="0" err="1"/>
              <a:t>ескімосько-алеутська</a:t>
            </a:r>
            <a:r>
              <a:rPr lang="en-US" sz="2400" i="1" dirty="0"/>
              <a:t>, </a:t>
            </a:r>
            <a:r>
              <a:rPr lang="en-US" sz="2400" i="1" dirty="0" err="1"/>
              <a:t>Аляска</a:t>
            </a:r>
            <a:r>
              <a:rPr lang="en-US" sz="2400" i="1" dirty="0"/>
              <a:t>):</a:t>
            </a:r>
          </a:p>
          <a:p>
            <a:pPr marL="0" indent="0">
              <a:lnSpc>
                <a:spcPct val="150000"/>
              </a:lnSpc>
              <a:buNone/>
            </a:pPr>
            <a:r>
              <a:rPr lang="en-GB" sz="2400" dirty="0" err="1"/>
              <a:t>wiinaq</a:t>
            </a:r>
            <a:r>
              <a:rPr lang="en-UA" sz="2400" dirty="0"/>
              <a:t> </a:t>
            </a:r>
            <a:r>
              <a:rPr lang="en-UA" sz="2400" dirty="0">
                <a:solidFill>
                  <a:schemeClr val="accent2"/>
                </a:solidFill>
              </a:rPr>
              <a:t>— 1 морський лев</a:t>
            </a:r>
          </a:p>
          <a:p>
            <a:pPr marL="0" indent="0">
              <a:lnSpc>
                <a:spcPct val="150000"/>
              </a:lnSpc>
              <a:buNone/>
            </a:pPr>
            <a:r>
              <a:rPr lang="en-GB" sz="2400" dirty="0" err="1"/>
              <a:t>wiinak</a:t>
            </a:r>
            <a:r>
              <a:rPr lang="en-UA" sz="2400" dirty="0"/>
              <a:t> </a:t>
            </a:r>
            <a:r>
              <a:rPr lang="en-UA" sz="2400" dirty="0">
                <a:solidFill>
                  <a:schemeClr val="accent2"/>
                </a:solidFill>
              </a:rPr>
              <a:t>— 2 морських леви</a:t>
            </a:r>
          </a:p>
          <a:p>
            <a:pPr marL="0" indent="0">
              <a:lnSpc>
                <a:spcPct val="150000"/>
              </a:lnSpc>
              <a:buNone/>
            </a:pPr>
            <a:r>
              <a:rPr lang="en-GB" sz="2400" dirty="0" err="1"/>
              <a:t>wiinat</a:t>
            </a:r>
            <a:r>
              <a:rPr lang="en-UA" sz="2400" dirty="0"/>
              <a:t> </a:t>
            </a:r>
            <a:r>
              <a:rPr lang="en-UA" sz="2400" dirty="0">
                <a:solidFill>
                  <a:schemeClr val="accent2"/>
                </a:solidFill>
              </a:rPr>
              <a:t>— 3, 4, 5, … морських левів</a:t>
            </a:r>
            <a:endParaRPr lang="uk-UA" sz="2400" dirty="0">
              <a:solidFill>
                <a:schemeClr val="accent2"/>
              </a:solidFill>
            </a:endParaRPr>
          </a:p>
          <a:p>
            <a:pPr marL="0" indent="0">
              <a:lnSpc>
                <a:spcPct val="150000"/>
              </a:lnSpc>
              <a:buNone/>
            </a:pPr>
            <a:endParaRPr lang="uk-UA" sz="2400" dirty="0">
              <a:solidFill>
                <a:schemeClr val="bg1">
                  <a:lumMod val="50000"/>
                </a:schemeClr>
              </a:solidFill>
            </a:endParaRPr>
          </a:p>
        </p:txBody>
      </p:sp>
    </p:spTree>
    <p:extLst>
      <p:ext uri="{BB962C8B-B14F-4D97-AF65-F5344CB8AC3E}">
        <p14:creationId xmlns:p14="http://schemas.microsoft.com/office/powerpoint/2010/main" val="328023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Що таке граматика?</a:t>
            </a:r>
            <a:endParaRPr lang="uk-UA" dirty="0"/>
          </a:p>
        </p:txBody>
      </p:sp>
      <p:pic>
        <p:nvPicPr>
          <p:cNvPr id="7" name="Picture 6" descr="A person with blue eyes&#10;&#10;Description automatically generated">
            <a:extLst>
              <a:ext uri="{FF2B5EF4-FFF2-40B4-BE49-F238E27FC236}">
                <a16:creationId xmlns:a16="http://schemas.microsoft.com/office/drawing/2014/main" id="{312E63D7-7D8E-C2D2-7288-F23B2827A0AC}"/>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116985" y="1653384"/>
            <a:ext cx="2600960" cy="4551680"/>
          </a:xfrm>
          <a:prstGeom prst="rect">
            <a:avLst/>
          </a:prstGeom>
        </p:spPr>
      </p:pic>
      <p:pic>
        <p:nvPicPr>
          <p:cNvPr id="9" name="Picture 8" descr="A person with three eyes&#10;&#10;Description automatically generated">
            <a:extLst>
              <a:ext uri="{FF2B5EF4-FFF2-40B4-BE49-F238E27FC236}">
                <a16:creationId xmlns:a16="http://schemas.microsoft.com/office/drawing/2014/main" id="{283E469D-6D30-D61E-41F5-358425C36EBF}"/>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5148064" y="1685632"/>
            <a:ext cx="2600960" cy="4551680"/>
          </a:xfrm>
          <a:prstGeom prst="rect">
            <a:avLst/>
          </a:prstGeom>
        </p:spPr>
      </p:pic>
      <p:sp>
        <p:nvSpPr>
          <p:cNvPr id="10" name="Заголовок 1">
            <a:extLst>
              <a:ext uri="{FF2B5EF4-FFF2-40B4-BE49-F238E27FC236}">
                <a16:creationId xmlns:a16="http://schemas.microsoft.com/office/drawing/2014/main" id="{CA4752AC-B21B-9D74-55E6-0CBB85368DBD}"/>
              </a:ext>
            </a:extLst>
          </p:cNvPr>
          <p:cNvSpPr txBox="1">
            <a:spLocks/>
          </p:cNvSpPr>
          <p:nvPr/>
        </p:nvSpPr>
        <p:spPr>
          <a:xfrm>
            <a:off x="2719873" y="3692855"/>
            <a:ext cx="199614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A" sz="12000" b="1" dirty="0">
                <a:solidFill>
                  <a:srgbClr val="00B050"/>
                </a:solidFill>
              </a:rPr>
              <a:t>✓</a:t>
            </a:r>
            <a:endParaRPr lang="uk-UA" sz="12000" b="1" dirty="0">
              <a:solidFill>
                <a:srgbClr val="00B050"/>
              </a:solidFill>
            </a:endParaRPr>
          </a:p>
        </p:txBody>
      </p:sp>
      <p:sp>
        <p:nvSpPr>
          <p:cNvPr id="11" name="Заголовок 1">
            <a:extLst>
              <a:ext uri="{FF2B5EF4-FFF2-40B4-BE49-F238E27FC236}">
                <a16:creationId xmlns:a16="http://schemas.microsoft.com/office/drawing/2014/main" id="{C13D067B-EF40-003B-4BAB-BB6E133B1429}"/>
              </a:ext>
            </a:extLst>
          </p:cNvPr>
          <p:cNvSpPr txBox="1">
            <a:spLocks/>
          </p:cNvSpPr>
          <p:nvPr/>
        </p:nvSpPr>
        <p:spPr>
          <a:xfrm>
            <a:off x="6804248" y="3520730"/>
            <a:ext cx="1996143"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A" sz="12000" b="1" dirty="0">
                <a:solidFill>
                  <a:srgbClr val="FF0000"/>
                </a:solidFill>
              </a:rPr>
              <a:t>✗</a:t>
            </a:r>
            <a:endParaRPr lang="uk-UA" sz="12000" b="1" dirty="0">
              <a:solidFill>
                <a:srgbClr val="FF0000"/>
              </a:solidFill>
            </a:endParaRPr>
          </a:p>
        </p:txBody>
      </p:sp>
      <p:sp>
        <p:nvSpPr>
          <p:cNvPr id="3" name="Місце для вмісту 2">
            <a:extLst>
              <a:ext uri="{FF2B5EF4-FFF2-40B4-BE49-F238E27FC236}">
                <a16:creationId xmlns:a16="http://schemas.microsoft.com/office/drawing/2014/main" id="{65CEB1C0-2E23-82C2-C64F-CB912753D107}"/>
              </a:ext>
            </a:extLst>
          </p:cNvPr>
          <p:cNvSpPr>
            <a:spLocks noGrp="1"/>
          </p:cNvSpPr>
          <p:nvPr>
            <p:ph idx="1"/>
          </p:nvPr>
        </p:nvSpPr>
        <p:spPr>
          <a:xfrm>
            <a:off x="616581" y="3636147"/>
            <a:ext cx="3019315" cy="604663"/>
          </a:xfrm>
        </p:spPr>
        <p:txBody>
          <a:bodyPr>
            <a:noAutofit/>
          </a:bodyPr>
          <a:lstStyle/>
          <a:p>
            <a:pPr marL="0" indent="0">
              <a:buNone/>
            </a:pPr>
            <a:r>
              <a:rPr lang="uk-UA" dirty="0"/>
              <a:t>Я йду до школи.</a:t>
            </a:r>
          </a:p>
        </p:txBody>
      </p:sp>
      <p:sp>
        <p:nvSpPr>
          <p:cNvPr id="5" name="Місце для вмісту 2">
            <a:extLst>
              <a:ext uri="{FF2B5EF4-FFF2-40B4-BE49-F238E27FC236}">
                <a16:creationId xmlns:a16="http://schemas.microsoft.com/office/drawing/2014/main" id="{C07C768A-F816-3185-6247-D6154E7B01BB}"/>
              </a:ext>
            </a:extLst>
          </p:cNvPr>
          <p:cNvSpPr txBox="1">
            <a:spLocks/>
          </p:cNvSpPr>
          <p:nvPr/>
        </p:nvSpPr>
        <p:spPr>
          <a:xfrm>
            <a:off x="4572000" y="3636147"/>
            <a:ext cx="3019315" cy="6046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uk-UA" dirty="0"/>
              <a:t>Я </a:t>
            </a:r>
            <a:r>
              <a:rPr lang="en-UA" dirty="0"/>
              <a:t>школа</a:t>
            </a:r>
            <a:r>
              <a:rPr lang="uk-UA" dirty="0"/>
              <a:t> до</a:t>
            </a:r>
            <a:r>
              <a:rPr lang="en-UA" dirty="0"/>
              <a:t> йти</a:t>
            </a:r>
            <a:r>
              <a:rPr lang="uk-UA" dirty="0"/>
              <a:t>.</a:t>
            </a:r>
          </a:p>
        </p:txBody>
      </p:sp>
    </p:spTree>
    <p:extLst>
      <p:ext uri="{BB962C8B-B14F-4D97-AF65-F5344CB8AC3E}">
        <p14:creationId xmlns:p14="http://schemas.microsoft.com/office/powerpoint/2010/main" val="2362165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двоїна</a:t>
            </a:r>
            <a:br>
              <a:rPr lang="en-UA" dirty="0"/>
            </a:br>
            <a:r>
              <a:rPr lang="en-UA" sz="2000" dirty="0"/>
              <a:t>dual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115616" y="1799819"/>
            <a:ext cx="2880320" cy="1053117"/>
          </a:xfrm>
        </p:spPr>
        <p:txBody>
          <a:bodyPr>
            <a:noAutofit/>
          </a:bodyPr>
          <a:lstStyle/>
          <a:p>
            <a:pPr marL="0" indent="0" algn="ctr">
              <a:buNone/>
            </a:pPr>
            <a:r>
              <a:rPr lang="en-US" sz="2400" i="1" dirty="0" err="1"/>
              <a:t>праіндоєвропейська</a:t>
            </a:r>
            <a:br>
              <a:rPr lang="en-UA" sz="2400" dirty="0">
                <a:solidFill>
                  <a:schemeClr val="bg1">
                    <a:lumMod val="50000"/>
                  </a:schemeClr>
                </a:solidFill>
              </a:rPr>
            </a:br>
            <a:r>
              <a:rPr lang="en-GB" sz="1500" i="1" dirty="0"/>
              <a:t>Proto-Indo-European</a:t>
            </a:r>
            <a:endParaRPr lang="uk-UA" sz="1500" i="1" dirty="0"/>
          </a:p>
        </p:txBody>
      </p:sp>
      <p:sp>
        <p:nvSpPr>
          <p:cNvPr id="4" name="Місце для вмісту 2">
            <a:extLst>
              <a:ext uri="{FF2B5EF4-FFF2-40B4-BE49-F238E27FC236}">
                <a16:creationId xmlns:a16="http://schemas.microsoft.com/office/drawing/2014/main" id="{49A6A044-A76D-2273-5E83-14544AF8DDA0}"/>
              </a:ext>
            </a:extLst>
          </p:cNvPr>
          <p:cNvSpPr txBox="1">
            <a:spLocks/>
          </p:cNvSpPr>
          <p:nvPr/>
        </p:nvSpPr>
        <p:spPr>
          <a:xfrm>
            <a:off x="4932040" y="1799819"/>
            <a:ext cx="2880320"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sz="2400" i="1" dirty="0"/>
              <a:t>п</a:t>
            </a:r>
            <a:r>
              <a:rPr lang="en-US" sz="2400" i="1" dirty="0" err="1"/>
              <a:t>раслов’янська</a:t>
            </a:r>
            <a:br>
              <a:rPr lang="en-UA" sz="2400" dirty="0"/>
            </a:br>
            <a:r>
              <a:rPr lang="en-GB" sz="1500" i="1" dirty="0"/>
              <a:t>Proto-Slavic</a:t>
            </a:r>
            <a:endParaRPr lang="uk-UA" sz="1500" i="1" dirty="0"/>
          </a:p>
        </p:txBody>
      </p:sp>
      <p:sp>
        <p:nvSpPr>
          <p:cNvPr id="5" name="Місце для вмісту 2">
            <a:extLst>
              <a:ext uri="{FF2B5EF4-FFF2-40B4-BE49-F238E27FC236}">
                <a16:creationId xmlns:a16="http://schemas.microsoft.com/office/drawing/2014/main" id="{241B28A7-05CB-73D4-45C2-EF15AF232CE4}"/>
              </a:ext>
            </a:extLst>
          </p:cNvPr>
          <p:cNvSpPr txBox="1">
            <a:spLocks/>
          </p:cNvSpPr>
          <p:nvPr/>
        </p:nvSpPr>
        <p:spPr>
          <a:xfrm>
            <a:off x="4247964" y="1799819"/>
            <a:ext cx="648072"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a:t>→</a:t>
            </a:r>
            <a:endParaRPr lang="uk-UA" sz="1500" i="1" dirty="0"/>
          </a:p>
        </p:txBody>
      </p:sp>
    </p:spTree>
    <p:extLst>
      <p:ext uri="{BB962C8B-B14F-4D97-AF65-F5344CB8AC3E}">
        <p14:creationId xmlns:p14="http://schemas.microsoft.com/office/powerpoint/2010/main" val="776931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двоїна</a:t>
            </a:r>
            <a:br>
              <a:rPr lang="en-UA" dirty="0"/>
            </a:br>
            <a:r>
              <a:rPr lang="en-UA" sz="2000" dirty="0"/>
              <a:t>dual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115616" y="1799819"/>
            <a:ext cx="2880320" cy="1053117"/>
          </a:xfrm>
        </p:spPr>
        <p:txBody>
          <a:bodyPr>
            <a:noAutofit/>
          </a:bodyPr>
          <a:lstStyle/>
          <a:p>
            <a:pPr marL="0" indent="0" algn="ctr">
              <a:buNone/>
            </a:pPr>
            <a:r>
              <a:rPr lang="en-US" sz="2400" i="1" dirty="0" err="1"/>
              <a:t>праіндоєвропейська</a:t>
            </a:r>
            <a:br>
              <a:rPr lang="en-UA" sz="2400" dirty="0">
                <a:solidFill>
                  <a:schemeClr val="bg1">
                    <a:lumMod val="50000"/>
                  </a:schemeClr>
                </a:solidFill>
              </a:rPr>
            </a:br>
            <a:r>
              <a:rPr lang="en-GB" sz="1500" i="1" dirty="0"/>
              <a:t>Proto-Indo-European</a:t>
            </a:r>
            <a:endParaRPr lang="uk-UA" sz="1500" i="1" dirty="0"/>
          </a:p>
        </p:txBody>
      </p:sp>
      <p:sp>
        <p:nvSpPr>
          <p:cNvPr id="4" name="Місце для вмісту 2">
            <a:extLst>
              <a:ext uri="{FF2B5EF4-FFF2-40B4-BE49-F238E27FC236}">
                <a16:creationId xmlns:a16="http://schemas.microsoft.com/office/drawing/2014/main" id="{49A6A044-A76D-2273-5E83-14544AF8DDA0}"/>
              </a:ext>
            </a:extLst>
          </p:cNvPr>
          <p:cNvSpPr txBox="1">
            <a:spLocks/>
          </p:cNvSpPr>
          <p:nvPr/>
        </p:nvSpPr>
        <p:spPr>
          <a:xfrm>
            <a:off x="4932040" y="1799819"/>
            <a:ext cx="2880320"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sz="2400" i="1" dirty="0"/>
              <a:t>п</a:t>
            </a:r>
            <a:r>
              <a:rPr lang="en-US" sz="2400" i="1" dirty="0" err="1"/>
              <a:t>раслов’янська</a:t>
            </a:r>
            <a:br>
              <a:rPr lang="en-UA" sz="2400" dirty="0"/>
            </a:br>
            <a:r>
              <a:rPr lang="en-GB" sz="1500" i="1" dirty="0"/>
              <a:t>Proto-Slavic</a:t>
            </a:r>
            <a:endParaRPr lang="uk-UA" sz="1500" i="1" dirty="0"/>
          </a:p>
        </p:txBody>
      </p:sp>
      <p:sp>
        <p:nvSpPr>
          <p:cNvPr id="5" name="Місце для вмісту 2">
            <a:extLst>
              <a:ext uri="{FF2B5EF4-FFF2-40B4-BE49-F238E27FC236}">
                <a16:creationId xmlns:a16="http://schemas.microsoft.com/office/drawing/2014/main" id="{241B28A7-05CB-73D4-45C2-EF15AF232CE4}"/>
              </a:ext>
            </a:extLst>
          </p:cNvPr>
          <p:cNvSpPr txBox="1">
            <a:spLocks/>
          </p:cNvSpPr>
          <p:nvPr/>
        </p:nvSpPr>
        <p:spPr>
          <a:xfrm>
            <a:off x="4247964" y="1799819"/>
            <a:ext cx="648072"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a:t>→</a:t>
            </a:r>
            <a:endParaRPr lang="uk-UA" sz="1500" i="1" dirty="0"/>
          </a:p>
        </p:txBody>
      </p:sp>
      <p:sp>
        <p:nvSpPr>
          <p:cNvPr id="8" name="Місце для вмісту 2">
            <a:extLst>
              <a:ext uri="{FF2B5EF4-FFF2-40B4-BE49-F238E27FC236}">
                <a16:creationId xmlns:a16="http://schemas.microsoft.com/office/drawing/2014/main" id="{E359B829-52C6-1C85-584E-4C032D0782EC}"/>
              </a:ext>
            </a:extLst>
          </p:cNvPr>
          <p:cNvSpPr txBox="1">
            <a:spLocks/>
          </p:cNvSpPr>
          <p:nvPr/>
        </p:nvSpPr>
        <p:spPr>
          <a:xfrm>
            <a:off x="2447764" y="2924944"/>
            <a:ext cx="4248472"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err="1"/>
              <a:t>словенська</a:t>
            </a:r>
            <a:r>
              <a:rPr lang="en-US" sz="2400" i="1" dirty="0"/>
              <a:t>,   </a:t>
            </a:r>
            <a:r>
              <a:rPr lang="en-US" sz="2400" i="1" dirty="0" err="1"/>
              <a:t>лужицькі</a:t>
            </a:r>
            <a:endParaRPr lang="uk-UA" sz="1500" i="1" dirty="0"/>
          </a:p>
        </p:txBody>
      </p:sp>
    </p:spTree>
    <p:extLst>
      <p:ext uri="{BB962C8B-B14F-4D97-AF65-F5344CB8AC3E}">
        <p14:creationId xmlns:p14="http://schemas.microsoft.com/office/powerpoint/2010/main" val="2625446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двоїна</a:t>
            </a:r>
            <a:br>
              <a:rPr lang="en-UA" dirty="0"/>
            </a:br>
            <a:r>
              <a:rPr lang="en-UA" sz="2000" dirty="0"/>
              <a:t>dual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115616" y="1799819"/>
            <a:ext cx="2880320" cy="1053117"/>
          </a:xfrm>
        </p:spPr>
        <p:txBody>
          <a:bodyPr>
            <a:noAutofit/>
          </a:bodyPr>
          <a:lstStyle/>
          <a:p>
            <a:pPr marL="0" indent="0" algn="ctr">
              <a:buNone/>
            </a:pPr>
            <a:r>
              <a:rPr lang="en-US" sz="2400" i="1" dirty="0" err="1"/>
              <a:t>праіндоєвропейська</a:t>
            </a:r>
            <a:br>
              <a:rPr lang="en-UA" sz="2400" dirty="0">
                <a:solidFill>
                  <a:schemeClr val="bg1">
                    <a:lumMod val="50000"/>
                  </a:schemeClr>
                </a:solidFill>
              </a:rPr>
            </a:br>
            <a:r>
              <a:rPr lang="en-GB" sz="1500" i="1" dirty="0"/>
              <a:t>Proto-Indo-European</a:t>
            </a:r>
            <a:endParaRPr lang="uk-UA" sz="1500" i="1" dirty="0"/>
          </a:p>
        </p:txBody>
      </p:sp>
      <p:sp>
        <p:nvSpPr>
          <p:cNvPr id="4" name="Місце для вмісту 2">
            <a:extLst>
              <a:ext uri="{FF2B5EF4-FFF2-40B4-BE49-F238E27FC236}">
                <a16:creationId xmlns:a16="http://schemas.microsoft.com/office/drawing/2014/main" id="{49A6A044-A76D-2273-5E83-14544AF8DDA0}"/>
              </a:ext>
            </a:extLst>
          </p:cNvPr>
          <p:cNvSpPr txBox="1">
            <a:spLocks/>
          </p:cNvSpPr>
          <p:nvPr/>
        </p:nvSpPr>
        <p:spPr>
          <a:xfrm>
            <a:off x="4932040" y="1799819"/>
            <a:ext cx="2880320"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sz="2400" i="1" dirty="0"/>
              <a:t>п</a:t>
            </a:r>
            <a:r>
              <a:rPr lang="en-US" sz="2400" i="1" dirty="0" err="1"/>
              <a:t>раслов’янська</a:t>
            </a:r>
            <a:br>
              <a:rPr lang="en-UA" sz="2400" dirty="0"/>
            </a:br>
            <a:r>
              <a:rPr lang="en-GB" sz="1500" i="1" dirty="0"/>
              <a:t>Proto-Slavic</a:t>
            </a:r>
            <a:endParaRPr lang="uk-UA" sz="1500" i="1" dirty="0"/>
          </a:p>
        </p:txBody>
      </p:sp>
      <p:sp>
        <p:nvSpPr>
          <p:cNvPr id="5" name="Місце для вмісту 2">
            <a:extLst>
              <a:ext uri="{FF2B5EF4-FFF2-40B4-BE49-F238E27FC236}">
                <a16:creationId xmlns:a16="http://schemas.microsoft.com/office/drawing/2014/main" id="{241B28A7-05CB-73D4-45C2-EF15AF232CE4}"/>
              </a:ext>
            </a:extLst>
          </p:cNvPr>
          <p:cNvSpPr txBox="1">
            <a:spLocks/>
          </p:cNvSpPr>
          <p:nvPr/>
        </p:nvSpPr>
        <p:spPr>
          <a:xfrm>
            <a:off x="4247964" y="1799819"/>
            <a:ext cx="648072"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a:t>→</a:t>
            </a:r>
            <a:endParaRPr lang="uk-UA" sz="1500" i="1" dirty="0"/>
          </a:p>
        </p:txBody>
      </p:sp>
      <p:sp>
        <p:nvSpPr>
          <p:cNvPr id="8" name="Місце для вмісту 2">
            <a:extLst>
              <a:ext uri="{FF2B5EF4-FFF2-40B4-BE49-F238E27FC236}">
                <a16:creationId xmlns:a16="http://schemas.microsoft.com/office/drawing/2014/main" id="{E359B829-52C6-1C85-584E-4C032D0782EC}"/>
              </a:ext>
            </a:extLst>
          </p:cNvPr>
          <p:cNvSpPr txBox="1">
            <a:spLocks/>
          </p:cNvSpPr>
          <p:nvPr/>
        </p:nvSpPr>
        <p:spPr>
          <a:xfrm>
            <a:off x="2447764" y="2924944"/>
            <a:ext cx="4248472"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err="1"/>
              <a:t>словенська</a:t>
            </a:r>
            <a:r>
              <a:rPr lang="en-US" sz="2400" i="1" dirty="0"/>
              <a:t>,   </a:t>
            </a:r>
            <a:r>
              <a:rPr lang="en-US" sz="2400" i="1" dirty="0" err="1"/>
              <a:t>лужицькі</a:t>
            </a:r>
            <a:r>
              <a:rPr lang="en-US" sz="2400" i="1" dirty="0"/>
              <a:t>,</a:t>
            </a:r>
            <a:endParaRPr lang="uk-UA" sz="1500" i="1" dirty="0"/>
          </a:p>
        </p:txBody>
      </p:sp>
      <p:sp>
        <p:nvSpPr>
          <p:cNvPr id="10" name="Місце для вмісту 2">
            <a:extLst>
              <a:ext uri="{FF2B5EF4-FFF2-40B4-BE49-F238E27FC236}">
                <a16:creationId xmlns:a16="http://schemas.microsoft.com/office/drawing/2014/main" id="{29C5FB2C-E1CE-18AF-B5F7-5858E77A4F17}"/>
              </a:ext>
            </a:extLst>
          </p:cNvPr>
          <p:cNvSpPr txBox="1">
            <a:spLocks/>
          </p:cNvSpPr>
          <p:nvPr/>
        </p:nvSpPr>
        <p:spPr>
          <a:xfrm>
            <a:off x="2231740" y="3456003"/>
            <a:ext cx="4680520"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Font typeface="Arial" pitchFamily="34" charset="0"/>
              <a:buNone/>
            </a:pPr>
            <a:r>
              <a:rPr lang="en-US" sz="2400" i="1" dirty="0" err="1"/>
              <a:t>українська</a:t>
            </a:r>
            <a:br>
              <a:rPr lang="en-US" sz="2400" i="1" dirty="0"/>
            </a:br>
            <a:r>
              <a:rPr lang="en-US" sz="1500" i="1" dirty="0">
                <a:solidFill>
                  <a:schemeClr val="bg1">
                    <a:lumMod val="50000"/>
                  </a:schemeClr>
                </a:solidFill>
              </a:rPr>
              <a:t>(</a:t>
            </a:r>
            <a:r>
              <a:rPr lang="en-US" sz="1500" i="1" dirty="0" err="1">
                <a:solidFill>
                  <a:schemeClr val="bg1">
                    <a:lumMod val="50000"/>
                  </a:schemeClr>
                </a:solidFill>
              </a:rPr>
              <a:t>ще</a:t>
            </a:r>
            <a:r>
              <a:rPr lang="en-US" sz="1500" i="1" dirty="0">
                <a:solidFill>
                  <a:schemeClr val="bg1">
                    <a:lumMod val="50000"/>
                  </a:schemeClr>
                </a:solidFill>
              </a:rPr>
              <a:t> 100 </a:t>
            </a:r>
            <a:r>
              <a:rPr lang="en-US" sz="1500" i="1" dirty="0" err="1">
                <a:solidFill>
                  <a:schemeClr val="bg1">
                    <a:lumMod val="50000"/>
                  </a:schemeClr>
                </a:solidFill>
              </a:rPr>
              <a:t>років</a:t>
            </a:r>
            <a:r>
              <a:rPr lang="en-US" sz="1500" i="1" dirty="0">
                <a:solidFill>
                  <a:schemeClr val="bg1">
                    <a:lumMod val="50000"/>
                  </a:schemeClr>
                </a:solidFill>
              </a:rPr>
              <a:t> </a:t>
            </a:r>
            <a:r>
              <a:rPr lang="en-US" sz="1500" i="1" dirty="0" err="1">
                <a:solidFill>
                  <a:schemeClr val="bg1">
                    <a:lumMod val="50000"/>
                  </a:schemeClr>
                </a:solidFill>
              </a:rPr>
              <a:t>тому</a:t>
            </a:r>
            <a:r>
              <a:rPr lang="en-US" sz="1500" i="1" dirty="0">
                <a:solidFill>
                  <a:schemeClr val="bg1">
                    <a:lumMod val="50000"/>
                  </a:schemeClr>
                </a:solidFill>
              </a:rPr>
              <a:t>)</a:t>
            </a:r>
            <a:endParaRPr lang="uk-UA" sz="1500" i="1" dirty="0">
              <a:solidFill>
                <a:schemeClr val="bg1">
                  <a:lumMod val="50000"/>
                </a:schemeClr>
              </a:solidFill>
            </a:endParaRPr>
          </a:p>
        </p:txBody>
      </p:sp>
    </p:spTree>
    <p:extLst>
      <p:ext uri="{BB962C8B-B14F-4D97-AF65-F5344CB8AC3E}">
        <p14:creationId xmlns:p14="http://schemas.microsoft.com/office/powerpoint/2010/main" val="1738371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двоїна</a:t>
            </a:r>
            <a:br>
              <a:rPr lang="en-UA" dirty="0"/>
            </a:br>
            <a:r>
              <a:rPr lang="en-UA" sz="2000" dirty="0"/>
              <a:t>dual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115616" y="1799819"/>
            <a:ext cx="2880320" cy="1053117"/>
          </a:xfrm>
        </p:spPr>
        <p:txBody>
          <a:bodyPr>
            <a:noAutofit/>
          </a:bodyPr>
          <a:lstStyle/>
          <a:p>
            <a:pPr marL="0" indent="0" algn="ctr">
              <a:buNone/>
            </a:pPr>
            <a:r>
              <a:rPr lang="en-US" sz="2400" i="1" dirty="0" err="1"/>
              <a:t>праіндоєвропейська</a:t>
            </a:r>
            <a:br>
              <a:rPr lang="en-UA" sz="2400" dirty="0">
                <a:solidFill>
                  <a:schemeClr val="bg1">
                    <a:lumMod val="50000"/>
                  </a:schemeClr>
                </a:solidFill>
              </a:rPr>
            </a:br>
            <a:r>
              <a:rPr lang="en-GB" sz="1500" i="1" dirty="0"/>
              <a:t>Proto-Indo-European</a:t>
            </a:r>
            <a:endParaRPr lang="uk-UA" sz="1500" i="1" dirty="0"/>
          </a:p>
        </p:txBody>
      </p:sp>
      <p:sp>
        <p:nvSpPr>
          <p:cNvPr id="4" name="Місце для вмісту 2">
            <a:extLst>
              <a:ext uri="{FF2B5EF4-FFF2-40B4-BE49-F238E27FC236}">
                <a16:creationId xmlns:a16="http://schemas.microsoft.com/office/drawing/2014/main" id="{49A6A044-A76D-2273-5E83-14544AF8DDA0}"/>
              </a:ext>
            </a:extLst>
          </p:cNvPr>
          <p:cNvSpPr txBox="1">
            <a:spLocks/>
          </p:cNvSpPr>
          <p:nvPr/>
        </p:nvSpPr>
        <p:spPr>
          <a:xfrm>
            <a:off x="4932040" y="1799819"/>
            <a:ext cx="2880320"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sz="2400" i="1" dirty="0"/>
              <a:t>п</a:t>
            </a:r>
            <a:r>
              <a:rPr lang="en-US" sz="2400" i="1" dirty="0" err="1"/>
              <a:t>раслов’янська</a:t>
            </a:r>
            <a:br>
              <a:rPr lang="en-UA" sz="2400" dirty="0"/>
            </a:br>
            <a:r>
              <a:rPr lang="en-GB" sz="1500" i="1" dirty="0"/>
              <a:t>Proto-Slavic</a:t>
            </a:r>
            <a:endParaRPr lang="uk-UA" sz="1500" i="1" dirty="0"/>
          </a:p>
        </p:txBody>
      </p:sp>
      <p:sp>
        <p:nvSpPr>
          <p:cNvPr id="5" name="Місце для вмісту 2">
            <a:extLst>
              <a:ext uri="{FF2B5EF4-FFF2-40B4-BE49-F238E27FC236}">
                <a16:creationId xmlns:a16="http://schemas.microsoft.com/office/drawing/2014/main" id="{241B28A7-05CB-73D4-45C2-EF15AF232CE4}"/>
              </a:ext>
            </a:extLst>
          </p:cNvPr>
          <p:cNvSpPr txBox="1">
            <a:spLocks/>
          </p:cNvSpPr>
          <p:nvPr/>
        </p:nvSpPr>
        <p:spPr>
          <a:xfrm>
            <a:off x="4247964" y="1799819"/>
            <a:ext cx="648072"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a:t>→</a:t>
            </a:r>
            <a:endParaRPr lang="uk-UA" sz="1500" i="1" dirty="0"/>
          </a:p>
        </p:txBody>
      </p:sp>
      <p:sp>
        <p:nvSpPr>
          <p:cNvPr id="8" name="Місце для вмісту 2">
            <a:extLst>
              <a:ext uri="{FF2B5EF4-FFF2-40B4-BE49-F238E27FC236}">
                <a16:creationId xmlns:a16="http://schemas.microsoft.com/office/drawing/2014/main" id="{E359B829-52C6-1C85-584E-4C032D0782EC}"/>
              </a:ext>
            </a:extLst>
          </p:cNvPr>
          <p:cNvSpPr txBox="1">
            <a:spLocks/>
          </p:cNvSpPr>
          <p:nvPr/>
        </p:nvSpPr>
        <p:spPr>
          <a:xfrm>
            <a:off x="2447764" y="2924944"/>
            <a:ext cx="4248472"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err="1"/>
              <a:t>словенська</a:t>
            </a:r>
            <a:r>
              <a:rPr lang="en-US" sz="2400" i="1" dirty="0"/>
              <a:t>,   </a:t>
            </a:r>
            <a:r>
              <a:rPr lang="en-US" sz="2400" i="1" dirty="0" err="1"/>
              <a:t>лужицькі</a:t>
            </a:r>
            <a:r>
              <a:rPr lang="en-US" sz="2400" i="1" dirty="0"/>
              <a:t>,</a:t>
            </a:r>
            <a:endParaRPr lang="uk-UA" sz="1500" i="1" dirty="0"/>
          </a:p>
        </p:txBody>
      </p:sp>
      <p:sp>
        <p:nvSpPr>
          <p:cNvPr id="10" name="Місце для вмісту 2">
            <a:extLst>
              <a:ext uri="{FF2B5EF4-FFF2-40B4-BE49-F238E27FC236}">
                <a16:creationId xmlns:a16="http://schemas.microsoft.com/office/drawing/2014/main" id="{29C5FB2C-E1CE-18AF-B5F7-5858E77A4F17}"/>
              </a:ext>
            </a:extLst>
          </p:cNvPr>
          <p:cNvSpPr txBox="1">
            <a:spLocks/>
          </p:cNvSpPr>
          <p:nvPr/>
        </p:nvSpPr>
        <p:spPr>
          <a:xfrm>
            <a:off x="2231740" y="3456003"/>
            <a:ext cx="4680520"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Font typeface="Arial" pitchFamily="34" charset="0"/>
              <a:buNone/>
            </a:pPr>
            <a:r>
              <a:rPr lang="en-US" sz="2400" i="1" dirty="0" err="1"/>
              <a:t>українська</a:t>
            </a:r>
            <a:br>
              <a:rPr lang="en-US" sz="2400" i="1" dirty="0"/>
            </a:br>
            <a:r>
              <a:rPr lang="en-US" sz="1500" i="1" dirty="0">
                <a:solidFill>
                  <a:schemeClr val="bg1">
                    <a:lumMod val="50000"/>
                  </a:schemeClr>
                </a:solidFill>
              </a:rPr>
              <a:t>(</a:t>
            </a:r>
            <a:r>
              <a:rPr lang="en-US" sz="1500" i="1" dirty="0" err="1">
                <a:solidFill>
                  <a:schemeClr val="bg1">
                    <a:lumMod val="50000"/>
                  </a:schemeClr>
                </a:solidFill>
              </a:rPr>
              <a:t>ще</a:t>
            </a:r>
            <a:r>
              <a:rPr lang="en-US" sz="1500" i="1" dirty="0">
                <a:solidFill>
                  <a:schemeClr val="bg1">
                    <a:lumMod val="50000"/>
                  </a:schemeClr>
                </a:solidFill>
              </a:rPr>
              <a:t> 100 </a:t>
            </a:r>
            <a:r>
              <a:rPr lang="en-US" sz="1500" i="1" dirty="0" err="1">
                <a:solidFill>
                  <a:schemeClr val="bg1">
                    <a:lumMod val="50000"/>
                  </a:schemeClr>
                </a:solidFill>
              </a:rPr>
              <a:t>років</a:t>
            </a:r>
            <a:r>
              <a:rPr lang="en-US" sz="1500" i="1" dirty="0">
                <a:solidFill>
                  <a:schemeClr val="bg1">
                    <a:lumMod val="50000"/>
                  </a:schemeClr>
                </a:solidFill>
              </a:rPr>
              <a:t> </a:t>
            </a:r>
            <a:r>
              <a:rPr lang="en-US" sz="1500" i="1" dirty="0" err="1">
                <a:solidFill>
                  <a:schemeClr val="bg1">
                    <a:lumMod val="50000"/>
                  </a:schemeClr>
                </a:solidFill>
              </a:rPr>
              <a:t>тому</a:t>
            </a:r>
            <a:r>
              <a:rPr lang="en-US" sz="1500" i="1" dirty="0">
                <a:solidFill>
                  <a:schemeClr val="bg1">
                    <a:lumMod val="50000"/>
                  </a:schemeClr>
                </a:solidFill>
              </a:rPr>
              <a:t>)</a:t>
            </a:r>
            <a:endParaRPr lang="uk-UA" sz="1500" i="1" dirty="0">
              <a:solidFill>
                <a:schemeClr val="bg1">
                  <a:lumMod val="50000"/>
                </a:schemeClr>
              </a:solidFill>
            </a:endParaRPr>
          </a:p>
        </p:txBody>
      </p:sp>
      <p:sp>
        <p:nvSpPr>
          <p:cNvPr id="11" name="Місце для вмісту 2">
            <a:extLst>
              <a:ext uri="{FF2B5EF4-FFF2-40B4-BE49-F238E27FC236}">
                <a16:creationId xmlns:a16="http://schemas.microsoft.com/office/drawing/2014/main" id="{A9F43007-B779-EBBE-0520-84F499043574}"/>
              </a:ext>
            </a:extLst>
          </p:cNvPr>
          <p:cNvSpPr txBox="1">
            <a:spLocks/>
          </p:cNvSpPr>
          <p:nvPr/>
        </p:nvSpPr>
        <p:spPr>
          <a:xfrm>
            <a:off x="2447764" y="4581128"/>
            <a:ext cx="4248472" cy="18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err="1"/>
              <a:t>дв</a:t>
            </a:r>
            <a:r>
              <a:rPr lang="en-US" sz="2400" dirty="0" err="1">
                <a:uFill>
                  <a:solidFill>
                    <a:schemeClr val="accent2"/>
                  </a:solidFill>
                </a:uFill>
              </a:rPr>
              <a:t>і</a:t>
            </a:r>
            <a:r>
              <a:rPr lang="en-US" sz="2400" dirty="0"/>
              <a:t> </a:t>
            </a:r>
            <a:r>
              <a:rPr lang="en-US" sz="2400" dirty="0" err="1"/>
              <a:t>хáт</a:t>
            </a:r>
            <a:r>
              <a:rPr lang="en-US" sz="2400" u="sng" dirty="0" err="1">
                <a:uFill>
                  <a:solidFill>
                    <a:schemeClr val="accent2"/>
                  </a:solidFill>
                </a:uFill>
              </a:rPr>
              <a:t>і</a:t>
            </a:r>
            <a:endParaRPr lang="en-US" sz="2400" u="sng" dirty="0">
              <a:uFill>
                <a:solidFill>
                  <a:schemeClr val="accent2"/>
                </a:solidFill>
              </a:uFill>
            </a:endParaRPr>
          </a:p>
        </p:txBody>
      </p:sp>
    </p:spTree>
    <p:extLst>
      <p:ext uri="{BB962C8B-B14F-4D97-AF65-F5344CB8AC3E}">
        <p14:creationId xmlns:p14="http://schemas.microsoft.com/office/powerpoint/2010/main" val="9844925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двоїна</a:t>
            </a:r>
            <a:br>
              <a:rPr lang="en-UA" dirty="0"/>
            </a:br>
            <a:r>
              <a:rPr lang="en-UA" sz="2000" dirty="0"/>
              <a:t>dual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115616" y="1799819"/>
            <a:ext cx="2880320" cy="1053117"/>
          </a:xfrm>
        </p:spPr>
        <p:txBody>
          <a:bodyPr>
            <a:noAutofit/>
          </a:bodyPr>
          <a:lstStyle/>
          <a:p>
            <a:pPr marL="0" indent="0" algn="ctr">
              <a:buNone/>
            </a:pPr>
            <a:r>
              <a:rPr lang="en-US" sz="2400" i="1" dirty="0" err="1"/>
              <a:t>праіндоєвропейська</a:t>
            </a:r>
            <a:br>
              <a:rPr lang="en-UA" sz="2400" dirty="0">
                <a:solidFill>
                  <a:schemeClr val="bg1">
                    <a:lumMod val="50000"/>
                  </a:schemeClr>
                </a:solidFill>
              </a:rPr>
            </a:br>
            <a:r>
              <a:rPr lang="en-GB" sz="1500" i="1" dirty="0"/>
              <a:t>Proto-Indo-European</a:t>
            </a:r>
            <a:endParaRPr lang="uk-UA" sz="1500" i="1" dirty="0"/>
          </a:p>
        </p:txBody>
      </p:sp>
      <p:sp>
        <p:nvSpPr>
          <p:cNvPr id="4" name="Місце для вмісту 2">
            <a:extLst>
              <a:ext uri="{FF2B5EF4-FFF2-40B4-BE49-F238E27FC236}">
                <a16:creationId xmlns:a16="http://schemas.microsoft.com/office/drawing/2014/main" id="{49A6A044-A76D-2273-5E83-14544AF8DDA0}"/>
              </a:ext>
            </a:extLst>
          </p:cNvPr>
          <p:cNvSpPr txBox="1">
            <a:spLocks/>
          </p:cNvSpPr>
          <p:nvPr/>
        </p:nvSpPr>
        <p:spPr>
          <a:xfrm>
            <a:off x="4932040" y="1799819"/>
            <a:ext cx="2880320"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sz="2400" i="1" dirty="0"/>
              <a:t>п</a:t>
            </a:r>
            <a:r>
              <a:rPr lang="en-US" sz="2400" i="1" dirty="0" err="1"/>
              <a:t>раслов’янська</a:t>
            </a:r>
            <a:br>
              <a:rPr lang="en-UA" sz="2400" dirty="0"/>
            </a:br>
            <a:r>
              <a:rPr lang="en-GB" sz="1500" i="1" dirty="0"/>
              <a:t>Proto-Slavic</a:t>
            </a:r>
            <a:endParaRPr lang="uk-UA" sz="1500" i="1" dirty="0"/>
          </a:p>
        </p:txBody>
      </p:sp>
      <p:sp>
        <p:nvSpPr>
          <p:cNvPr id="5" name="Місце для вмісту 2">
            <a:extLst>
              <a:ext uri="{FF2B5EF4-FFF2-40B4-BE49-F238E27FC236}">
                <a16:creationId xmlns:a16="http://schemas.microsoft.com/office/drawing/2014/main" id="{241B28A7-05CB-73D4-45C2-EF15AF232CE4}"/>
              </a:ext>
            </a:extLst>
          </p:cNvPr>
          <p:cNvSpPr txBox="1">
            <a:spLocks/>
          </p:cNvSpPr>
          <p:nvPr/>
        </p:nvSpPr>
        <p:spPr>
          <a:xfrm>
            <a:off x="4247964" y="1799819"/>
            <a:ext cx="648072"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a:t>→</a:t>
            </a:r>
            <a:endParaRPr lang="uk-UA" sz="1500" i="1" dirty="0"/>
          </a:p>
        </p:txBody>
      </p:sp>
      <p:sp>
        <p:nvSpPr>
          <p:cNvPr id="8" name="Місце для вмісту 2">
            <a:extLst>
              <a:ext uri="{FF2B5EF4-FFF2-40B4-BE49-F238E27FC236}">
                <a16:creationId xmlns:a16="http://schemas.microsoft.com/office/drawing/2014/main" id="{E359B829-52C6-1C85-584E-4C032D0782EC}"/>
              </a:ext>
            </a:extLst>
          </p:cNvPr>
          <p:cNvSpPr txBox="1">
            <a:spLocks/>
          </p:cNvSpPr>
          <p:nvPr/>
        </p:nvSpPr>
        <p:spPr>
          <a:xfrm>
            <a:off x="2447764" y="2924944"/>
            <a:ext cx="4248472"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err="1"/>
              <a:t>словенська</a:t>
            </a:r>
            <a:r>
              <a:rPr lang="en-US" sz="2400" i="1" dirty="0"/>
              <a:t>,   </a:t>
            </a:r>
            <a:r>
              <a:rPr lang="en-US" sz="2400" i="1" dirty="0" err="1"/>
              <a:t>лужицькі</a:t>
            </a:r>
            <a:r>
              <a:rPr lang="en-US" sz="2400" i="1" dirty="0"/>
              <a:t>,</a:t>
            </a:r>
            <a:endParaRPr lang="uk-UA" sz="1500" i="1" dirty="0"/>
          </a:p>
        </p:txBody>
      </p:sp>
      <p:sp>
        <p:nvSpPr>
          <p:cNvPr id="10" name="Місце для вмісту 2">
            <a:extLst>
              <a:ext uri="{FF2B5EF4-FFF2-40B4-BE49-F238E27FC236}">
                <a16:creationId xmlns:a16="http://schemas.microsoft.com/office/drawing/2014/main" id="{29C5FB2C-E1CE-18AF-B5F7-5858E77A4F17}"/>
              </a:ext>
            </a:extLst>
          </p:cNvPr>
          <p:cNvSpPr txBox="1">
            <a:spLocks/>
          </p:cNvSpPr>
          <p:nvPr/>
        </p:nvSpPr>
        <p:spPr>
          <a:xfrm>
            <a:off x="2231740" y="3456003"/>
            <a:ext cx="4680520"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Font typeface="Arial" pitchFamily="34" charset="0"/>
              <a:buNone/>
            </a:pPr>
            <a:r>
              <a:rPr lang="en-US" sz="2400" i="1" dirty="0" err="1"/>
              <a:t>українська</a:t>
            </a:r>
            <a:br>
              <a:rPr lang="en-US" sz="2400" i="1" dirty="0"/>
            </a:br>
            <a:r>
              <a:rPr lang="en-US" sz="1500" i="1" dirty="0">
                <a:solidFill>
                  <a:schemeClr val="bg1">
                    <a:lumMod val="50000"/>
                  </a:schemeClr>
                </a:solidFill>
              </a:rPr>
              <a:t>(</a:t>
            </a:r>
            <a:r>
              <a:rPr lang="en-US" sz="1500" i="1" dirty="0" err="1">
                <a:solidFill>
                  <a:schemeClr val="bg1">
                    <a:lumMod val="50000"/>
                  </a:schemeClr>
                </a:solidFill>
              </a:rPr>
              <a:t>ще</a:t>
            </a:r>
            <a:r>
              <a:rPr lang="en-US" sz="1500" i="1" dirty="0">
                <a:solidFill>
                  <a:schemeClr val="bg1">
                    <a:lumMod val="50000"/>
                  </a:schemeClr>
                </a:solidFill>
              </a:rPr>
              <a:t> 100 </a:t>
            </a:r>
            <a:r>
              <a:rPr lang="en-US" sz="1500" i="1" dirty="0" err="1">
                <a:solidFill>
                  <a:schemeClr val="bg1">
                    <a:lumMod val="50000"/>
                  </a:schemeClr>
                </a:solidFill>
              </a:rPr>
              <a:t>років</a:t>
            </a:r>
            <a:r>
              <a:rPr lang="en-US" sz="1500" i="1" dirty="0">
                <a:solidFill>
                  <a:schemeClr val="bg1">
                    <a:lumMod val="50000"/>
                  </a:schemeClr>
                </a:solidFill>
              </a:rPr>
              <a:t> </a:t>
            </a:r>
            <a:r>
              <a:rPr lang="en-US" sz="1500" i="1" dirty="0" err="1">
                <a:solidFill>
                  <a:schemeClr val="bg1">
                    <a:lumMod val="50000"/>
                  </a:schemeClr>
                </a:solidFill>
              </a:rPr>
              <a:t>тому</a:t>
            </a:r>
            <a:r>
              <a:rPr lang="en-US" sz="1500" i="1" dirty="0">
                <a:solidFill>
                  <a:schemeClr val="bg1">
                    <a:lumMod val="50000"/>
                  </a:schemeClr>
                </a:solidFill>
              </a:rPr>
              <a:t>)</a:t>
            </a:r>
            <a:endParaRPr lang="uk-UA" sz="1500" i="1" dirty="0">
              <a:solidFill>
                <a:schemeClr val="bg1">
                  <a:lumMod val="50000"/>
                </a:schemeClr>
              </a:solidFill>
            </a:endParaRPr>
          </a:p>
        </p:txBody>
      </p:sp>
      <p:sp>
        <p:nvSpPr>
          <p:cNvPr id="11" name="Місце для вмісту 2">
            <a:extLst>
              <a:ext uri="{FF2B5EF4-FFF2-40B4-BE49-F238E27FC236}">
                <a16:creationId xmlns:a16="http://schemas.microsoft.com/office/drawing/2014/main" id="{A9F43007-B779-EBBE-0520-84F499043574}"/>
              </a:ext>
            </a:extLst>
          </p:cNvPr>
          <p:cNvSpPr txBox="1">
            <a:spLocks/>
          </p:cNvSpPr>
          <p:nvPr/>
        </p:nvSpPr>
        <p:spPr>
          <a:xfrm>
            <a:off x="2447764" y="4581128"/>
            <a:ext cx="4248472" cy="18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err="1"/>
              <a:t>дв</a:t>
            </a:r>
            <a:r>
              <a:rPr lang="en-US" sz="2400" dirty="0" err="1">
                <a:uFill>
                  <a:solidFill>
                    <a:schemeClr val="accent2"/>
                  </a:solidFill>
                </a:uFill>
              </a:rPr>
              <a:t>і</a:t>
            </a:r>
            <a:r>
              <a:rPr lang="en-US" sz="2400" dirty="0"/>
              <a:t> </a:t>
            </a:r>
            <a:r>
              <a:rPr lang="en-US" sz="2400" dirty="0" err="1"/>
              <a:t>хáт</a:t>
            </a:r>
            <a:r>
              <a:rPr lang="en-US" sz="2400" u="sng" dirty="0" err="1">
                <a:uFill>
                  <a:solidFill>
                    <a:schemeClr val="accent2"/>
                  </a:solidFill>
                </a:uFill>
              </a:rPr>
              <a:t>і</a:t>
            </a:r>
            <a:endParaRPr lang="en-US" sz="2400" u="sng" dirty="0">
              <a:uFill>
                <a:solidFill>
                  <a:schemeClr val="accent2"/>
                </a:solidFill>
              </a:uFill>
            </a:endParaRPr>
          </a:p>
          <a:p>
            <a:pPr marL="0" indent="0" algn="ctr">
              <a:buNone/>
            </a:pPr>
            <a:r>
              <a:rPr lang="uk-UA" sz="2400" dirty="0"/>
              <a:t>дв</a:t>
            </a:r>
            <a:r>
              <a:rPr lang="uk-UA" sz="2400" dirty="0">
                <a:uFill>
                  <a:solidFill>
                    <a:schemeClr val="accent2"/>
                  </a:solidFill>
                </a:uFill>
              </a:rPr>
              <a:t>і</a:t>
            </a:r>
            <a:r>
              <a:rPr lang="uk-UA" sz="2400" dirty="0"/>
              <a:t> </a:t>
            </a:r>
            <a:r>
              <a:rPr lang="uk-UA" sz="2400" dirty="0" err="1"/>
              <a:t>руц</a:t>
            </a:r>
            <a:r>
              <a:rPr lang="en-US" sz="2400" u="sng" dirty="0" err="1">
                <a:uFill>
                  <a:solidFill>
                    <a:schemeClr val="accent2"/>
                  </a:solidFill>
                </a:uFill>
              </a:rPr>
              <a:t>í</a:t>
            </a:r>
            <a:endParaRPr lang="en-US" sz="2400" dirty="0"/>
          </a:p>
        </p:txBody>
      </p:sp>
    </p:spTree>
    <p:extLst>
      <p:ext uri="{BB962C8B-B14F-4D97-AF65-F5344CB8AC3E}">
        <p14:creationId xmlns:p14="http://schemas.microsoft.com/office/powerpoint/2010/main" val="3274708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двоїна</a:t>
            </a:r>
            <a:br>
              <a:rPr lang="en-UA" dirty="0"/>
            </a:br>
            <a:r>
              <a:rPr lang="en-UA" sz="2000" dirty="0"/>
              <a:t>dual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115616" y="1799819"/>
            <a:ext cx="2880320" cy="1053117"/>
          </a:xfrm>
        </p:spPr>
        <p:txBody>
          <a:bodyPr>
            <a:noAutofit/>
          </a:bodyPr>
          <a:lstStyle/>
          <a:p>
            <a:pPr marL="0" indent="0" algn="ctr">
              <a:buNone/>
            </a:pPr>
            <a:r>
              <a:rPr lang="en-US" sz="2400" i="1" dirty="0" err="1"/>
              <a:t>праіндоєвропейська</a:t>
            </a:r>
            <a:br>
              <a:rPr lang="en-UA" sz="2400" dirty="0">
                <a:solidFill>
                  <a:schemeClr val="bg1">
                    <a:lumMod val="50000"/>
                  </a:schemeClr>
                </a:solidFill>
              </a:rPr>
            </a:br>
            <a:r>
              <a:rPr lang="en-GB" sz="1500" i="1" dirty="0"/>
              <a:t>Proto-Indo-European</a:t>
            </a:r>
            <a:endParaRPr lang="uk-UA" sz="1500" i="1" dirty="0"/>
          </a:p>
        </p:txBody>
      </p:sp>
      <p:sp>
        <p:nvSpPr>
          <p:cNvPr id="4" name="Місце для вмісту 2">
            <a:extLst>
              <a:ext uri="{FF2B5EF4-FFF2-40B4-BE49-F238E27FC236}">
                <a16:creationId xmlns:a16="http://schemas.microsoft.com/office/drawing/2014/main" id="{49A6A044-A76D-2273-5E83-14544AF8DDA0}"/>
              </a:ext>
            </a:extLst>
          </p:cNvPr>
          <p:cNvSpPr txBox="1">
            <a:spLocks/>
          </p:cNvSpPr>
          <p:nvPr/>
        </p:nvSpPr>
        <p:spPr>
          <a:xfrm>
            <a:off x="4932040" y="1799819"/>
            <a:ext cx="2880320"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sz="2400" i="1" dirty="0"/>
              <a:t>п</a:t>
            </a:r>
            <a:r>
              <a:rPr lang="en-US" sz="2400" i="1" dirty="0" err="1"/>
              <a:t>раслов’янська</a:t>
            </a:r>
            <a:br>
              <a:rPr lang="en-UA" sz="2400" dirty="0"/>
            </a:br>
            <a:r>
              <a:rPr lang="en-GB" sz="1500" i="1" dirty="0"/>
              <a:t>Proto-Slavic</a:t>
            </a:r>
            <a:endParaRPr lang="uk-UA" sz="1500" i="1" dirty="0"/>
          </a:p>
        </p:txBody>
      </p:sp>
      <p:sp>
        <p:nvSpPr>
          <p:cNvPr id="5" name="Місце для вмісту 2">
            <a:extLst>
              <a:ext uri="{FF2B5EF4-FFF2-40B4-BE49-F238E27FC236}">
                <a16:creationId xmlns:a16="http://schemas.microsoft.com/office/drawing/2014/main" id="{241B28A7-05CB-73D4-45C2-EF15AF232CE4}"/>
              </a:ext>
            </a:extLst>
          </p:cNvPr>
          <p:cNvSpPr txBox="1">
            <a:spLocks/>
          </p:cNvSpPr>
          <p:nvPr/>
        </p:nvSpPr>
        <p:spPr>
          <a:xfrm>
            <a:off x="4247964" y="1799819"/>
            <a:ext cx="648072"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a:t>→</a:t>
            </a:r>
            <a:endParaRPr lang="uk-UA" sz="1500" i="1" dirty="0"/>
          </a:p>
        </p:txBody>
      </p:sp>
      <p:sp>
        <p:nvSpPr>
          <p:cNvPr id="8" name="Місце для вмісту 2">
            <a:extLst>
              <a:ext uri="{FF2B5EF4-FFF2-40B4-BE49-F238E27FC236}">
                <a16:creationId xmlns:a16="http://schemas.microsoft.com/office/drawing/2014/main" id="{E359B829-52C6-1C85-584E-4C032D0782EC}"/>
              </a:ext>
            </a:extLst>
          </p:cNvPr>
          <p:cNvSpPr txBox="1">
            <a:spLocks/>
          </p:cNvSpPr>
          <p:nvPr/>
        </p:nvSpPr>
        <p:spPr>
          <a:xfrm>
            <a:off x="2447764" y="2924944"/>
            <a:ext cx="4248472"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err="1"/>
              <a:t>словенська</a:t>
            </a:r>
            <a:r>
              <a:rPr lang="en-US" sz="2400" i="1" dirty="0"/>
              <a:t>,   </a:t>
            </a:r>
            <a:r>
              <a:rPr lang="en-US" sz="2400" i="1" dirty="0" err="1"/>
              <a:t>лужицькі</a:t>
            </a:r>
            <a:r>
              <a:rPr lang="en-US" sz="2400" i="1" dirty="0"/>
              <a:t>,</a:t>
            </a:r>
            <a:endParaRPr lang="uk-UA" sz="1500" i="1" dirty="0"/>
          </a:p>
        </p:txBody>
      </p:sp>
      <p:sp>
        <p:nvSpPr>
          <p:cNvPr id="10" name="Місце для вмісту 2">
            <a:extLst>
              <a:ext uri="{FF2B5EF4-FFF2-40B4-BE49-F238E27FC236}">
                <a16:creationId xmlns:a16="http://schemas.microsoft.com/office/drawing/2014/main" id="{29C5FB2C-E1CE-18AF-B5F7-5858E77A4F17}"/>
              </a:ext>
            </a:extLst>
          </p:cNvPr>
          <p:cNvSpPr txBox="1">
            <a:spLocks/>
          </p:cNvSpPr>
          <p:nvPr/>
        </p:nvSpPr>
        <p:spPr>
          <a:xfrm>
            <a:off x="2231740" y="3456003"/>
            <a:ext cx="4680520"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Font typeface="Arial" pitchFamily="34" charset="0"/>
              <a:buNone/>
            </a:pPr>
            <a:r>
              <a:rPr lang="en-US" sz="2400" i="1" dirty="0" err="1"/>
              <a:t>українська</a:t>
            </a:r>
            <a:br>
              <a:rPr lang="en-US" sz="2400" i="1" dirty="0"/>
            </a:br>
            <a:r>
              <a:rPr lang="en-US" sz="1500" i="1" dirty="0">
                <a:solidFill>
                  <a:schemeClr val="bg1">
                    <a:lumMod val="50000"/>
                  </a:schemeClr>
                </a:solidFill>
              </a:rPr>
              <a:t>(</a:t>
            </a:r>
            <a:r>
              <a:rPr lang="en-US" sz="1500" i="1" dirty="0" err="1">
                <a:solidFill>
                  <a:schemeClr val="bg1">
                    <a:lumMod val="50000"/>
                  </a:schemeClr>
                </a:solidFill>
              </a:rPr>
              <a:t>ще</a:t>
            </a:r>
            <a:r>
              <a:rPr lang="en-US" sz="1500" i="1" dirty="0">
                <a:solidFill>
                  <a:schemeClr val="bg1">
                    <a:lumMod val="50000"/>
                  </a:schemeClr>
                </a:solidFill>
              </a:rPr>
              <a:t> 100 </a:t>
            </a:r>
            <a:r>
              <a:rPr lang="en-US" sz="1500" i="1" dirty="0" err="1">
                <a:solidFill>
                  <a:schemeClr val="bg1">
                    <a:lumMod val="50000"/>
                  </a:schemeClr>
                </a:solidFill>
              </a:rPr>
              <a:t>років</a:t>
            </a:r>
            <a:r>
              <a:rPr lang="en-US" sz="1500" i="1" dirty="0">
                <a:solidFill>
                  <a:schemeClr val="bg1">
                    <a:lumMod val="50000"/>
                  </a:schemeClr>
                </a:solidFill>
              </a:rPr>
              <a:t> </a:t>
            </a:r>
            <a:r>
              <a:rPr lang="en-US" sz="1500" i="1" dirty="0" err="1">
                <a:solidFill>
                  <a:schemeClr val="bg1">
                    <a:lumMod val="50000"/>
                  </a:schemeClr>
                </a:solidFill>
              </a:rPr>
              <a:t>тому</a:t>
            </a:r>
            <a:r>
              <a:rPr lang="en-US" sz="1500" i="1" dirty="0">
                <a:solidFill>
                  <a:schemeClr val="bg1">
                    <a:lumMod val="50000"/>
                  </a:schemeClr>
                </a:solidFill>
              </a:rPr>
              <a:t>)</a:t>
            </a:r>
            <a:endParaRPr lang="uk-UA" sz="1500" i="1" dirty="0">
              <a:solidFill>
                <a:schemeClr val="bg1">
                  <a:lumMod val="50000"/>
                </a:schemeClr>
              </a:solidFill>
            </a:endParaRPr>
          </a:p>
        </p:txBody>
      </p:sp>
      <p:sp>
        <p:nvSpPr>
          <p:cNvPr id="11" name="Місце для вмісту 2">
            <a:extLst>
              <a:ext uri="{FF2B5EF4-FFF2-40B4-BE49-F238E27FC236}">
                <a16:creationId xmlns:a16="http://schemas.microsoft.com/office/drawing/2014/main" id="{A9F43007-B779-EBBE-0520-84F499043574}"/>
              </a:ext>
            </a:extLst>
          </p:cNvPr>
          <p:cNvSpPr txBox="1">
            <a:spLocks/>
          </p:cNvSpPr>
          <p:nvPr/>
        </p:nvSpPr>
        <p:spPr>
          <a:xfrm>
            <a:off x="2447764" y="4581128"/>
            <a:ext cx="4248472" cy="18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err="1"/>
              <a:t>дв</a:t>
            </a:r>
            <a:r>
              <a:rPr lang="en-US" sz="2400" u="sng" dirty="0" err="1">
                <a:uFill>
                  <a:solidFill>
                    <a:schemeClr val="accent2"/>
                  </a:solidFill>
                </a:uFill>
              </a:rPr>
              <a:t>і</a:t>
            </a:r>
            <a:r>
              <a:rPr lang="en-US" sz="2400" dirty="0"/>
              <a:t> </a:t>
            </a:r>
            <a:r>
              <a:rPr lang="en-US" sz="2400" dirty="0" err="1"/>
              <a:t>хáт</a:t>
            </a:r>
            <a:r>
              <a:rPr lang="en-US" sz="2400" u="sng" dirty="0" err="1">
                <a:uFill>
                  <a:solidFill>
                    <a:schemeClr val="accent2"/>
                  </a:solidFill>
                </a:uFill>
              </a:rPr>
              <a:t>і</a:t>
            </a:r>
            <a:endParaRPr lang="en-US" sz="2400" u="sng" dirty="0">
              <a:uFill>
                <a:solidFill>
                  <a:schemeClr val="accent2"/>
                </a:solidFill>
              </a:uFill>
            </a:endParaRPr>
          </a:p>
          <a:p>
            <a:pPr marL="0" indent="0" algn="ctr">
              <a:buNone/>
            </a:pPr>
            <a:r>
              <a:rPr lang="uk-UA" sz="2400" dirty="0"/>
              <a:t>дв</a:t>
            </a:r>
            <a:r>
              <a:rPr lang="uk-UA" sz="2400" u="sng" dirty="0">
                <a:uFill>
                  <a:solidFill>
                    <a:schemeClr val="accent2"/>
                  </a:solidFill>
                </a:uFill>
              </a:rPr>
              <a:t>і</a:t>
            </a:r>
            <a:r>
              <a:rPr lang="uk-UA" sz="2400" dirty="0"/>
              <a:t> </a:t>
            </a:r>
            <a:r>
              <a:rPr lang="uk-UA" sz="2400" dirty="0" err="1"/>
              <a:t>руц</a:t>
            </a:r>
            <a:r>
              <a:rPr lang="en-US" sz="2400" u="sng" dirty="0" err="1">
                <a:uFill>
                  <a:solidFill>
                    <a:schemeClr val="accent2"/>
                  </a:solidFill>
                </a:uFill>
              </a:rPr>
              <a:t>í</a:t>
            </a:r>
            <a:endParaRPr lang="en-US" sz="2400" dirty="0"/>
          </a:p>
          <a:p>
            <a:pPr marL="0" indent="0" algn="ctr">
              <a:buFont typeface="Arial" pitchFamily="34" charset="0"/>
              <a:buNone/>
            </a:pPr>
            <a:r>
              <a:rPr lang="en-US" sz="2400" dirty="0" err="1"/>
              <a:t>дв</a:t>
            </a:r>
            <a:r>
              <a:rPr lang="en-US" sz="2400" u="sng" dirty="0" err="1">
                <a:uFill>
                  <a:solidFill>
                    <a:schemeClr val="accent2"/>
                  </a:solidFill>
                </a:uFill>
              </a:rPr>
              <a:t>і</a:t>
            </a:r>
            <a:r>
              <a:rPr lang="en-US" sz="2400" dirty="0"/>
              <a:t> </a:t>
            </a:r>
            <a:r>
              <a:rPr lang="en-US" sz="2400" dirty="0" err="1"/>
              <a:t>сл</a:t>
            </a:r>
            <a:r>
              <a:rPr lang="uk-UA" sz="2400" dirty="0"/>
              <a:t>о́</a:t>
            </a:r>
            <a:r>
              <a:rPr lang="en-US" sz="2400" dirty="0" err="1"/>
              <a:t>в</a:t>
            </a:r>
            <a:r>
              <a:rPr lang="en-US" sz="2400" u="sng" dirty="0" err="1">
                <a:uFill>
                  <a:solidFill>
                    <a:schemeClr val="accent2"/>
                  </a:solidFill>
                </a:uFill>
              </a:rPr>
              <a:t>і</a:t>
            </a:r>
            <a:endParaRPr lang="en-UA" sz="1500" u="sng" dirty="0">
              <a:uFill>
                <a:solidFill>
                  <a:schemeClr val="accent2"/>
                </a:solidFill>
              </a:uFill>
            </a:endParaRPr>
          </a:p>
        </p:txBody>
      </p:sp>
    </p:spTree>
    <p:extLst>
      <p:ext uri="{BB962C8B-B14F-4D97-AF65-F5344CB8AC3E}">
        <p14:creationId xmlns:p14="http://schemas.microsoft.com/office/powerpoint/2010/main" val="2777056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двоїна</a:t>
            </a:r>
            <a:br>
              <a:rPr lang="en-UA" dirty="0"/>
            </a:br>
            <a:r>
              <a:rPr lang="en-UA" sz="2000" dirty="0"/>
              <a:t>dual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115616" y="1799819"/>
            <a:ext cx="2880320" cy="1053117"/>
          </a:xfrm>
        </p:spPr>
        <p:txBody>
          <a:bodyPr>
            <a:noAutofit/>
          </a:bodyPr>
          <a:lstStyle/>
          <a:p>
            <a:pPr marL="0" indent="0" algn="ctr">
              <a:buNone/>
            </a:pPr>
            <a:r>
              <a:rPr lang="en-US" sz="2400" i="1" dirty="0" err="1"/>
              <a:t>праіндоєвропейська</a:t>
            </a:r>
            <a:br>
              <a:rPr lang="en-UA" sz="2400" dirty="0">
                <a:solidFill>
                  <a:schemeClr val="bg1">
                    <a:lumMod val="50000"/>
                  </a:schemeClr>
                </a:solidFill>
              </a:rPr>
            </a:br>
            <a:r>
              <a:rPr lang="en-GB" sz="1500" i="1" dirty="0"/>
              <a:t>Proto-Indo-European</a:t>
            </a:r>
            <a:endParaRPr lang="uk-UA" sz="1500" i="1" dirty="0"/>
          </a:p>
        </p:txBody>
      </p:sp>
      <p:sp>
        <p:nvSpPr>
          <p:cNvPr id="4" name="Місце для вмісту 2">
            <a:extLst>
              <a:ext uri="{FF2B5EF4-FFF2-40B4-BE49-F238E27FC236}">
                <a16:creationId xmlns:a16="http://schemas.microsoft.com/office/drawing/2014/main" id="{49A6A044-A76D-2273-5E83-14544AF8DDA0}"/>
              </a:ext>
            </a:extLst>
          </p:cNvPr>
          <p:cNvSpPr txBox="1">
            <a:spLocks/>
          </p:cNvSpPr>
          <p:nvPr/>
        </p:nvSpPr>
        <p:spPr>
          <a:xfrm>
            <a:off x="4932040" y="1799819"/>
            <a:ext cx="2880320"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A" sz="2400" i="1" dirty="0"/>
              <a:t>п</a:t>
            </a:r>
            <a:r>
              <a:rPr lang="en-US" sz="2400" i="1" dirty="0" err="1"/>
              <a:t>раслов’янська</a:t>
            </a:r>
            <a:br>
              <a:rPr lang="en-UA" sz="2400" dirty="0"/>
            </a:br>
            <a:r>
              <a:rPr lang="en-GB" sz="1500" i="1" dirty="0"/>
              <a:t>Proto-Slavic</a:t>
            </a:r>
            <a:endParaRPr lang="uk-UA" sz="1500" i="1" dirty="0"/>
          </a:p>
        </p:txBody>
      </p:sp>
      <p:sp>
        <p:nvSpPr>
          <p:cNvPr id="5" name="Місце для вмісту 2">
            <a:extLst>
              <a:ext uri="{FF2B5EF4-FFF2-40B4-BE49-F238E27FC236}">
                <a16:creationId xmlns:a16="http://schemas.microsoft.com/office/drawing/2014/main" id="{241B28A7-05CB-73D4-45C2-EF15AF232CE4}"/>
              </a:ext>
            </a:extLst>
          </p:cNvPr>
          <p:cNvSpPr txBox="1">
            <a:spLocks/>
          </p:cNvSpPr>
          <p:nvPr/>
        </p:nvSpPr>
        <p:spPr>
          <a:xfrm>
            <a:off x="4247964" y="1799819"/>
            <a:ext cx="648072" cy="10531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a:t>→</a:t>
            </a:r>
            <a:endParaRPr lang="uk-UA" sz="1500" i="1" dirty="0"/>
          </a:p>
        </p:txBody>
      </p:sp>
      <p:sp>
        <p:nvSpPr>
          <p:cNvPr id="8" name="Місце для вмісту 2">
            <a:extLst>
              <a:ext uri="{FF2B5EF4-FFF2-40B4-BE49-F238E27FC236}">
                <a16:creationId xmlns:a16="http://schemas.microsoft.com/office/drawing/2014/main" id="{E359B829-52C6-1C85-584E-4C032D0782EC}"/>
              </a:ext>
            </a:extLst>
          </p:cNvPr>
          <p:cNvSpPr txBox="1">
            <a:spLocks/>
          </p:cNvSpPr>
          <p:nvPr/>
        </p:nvSpPr>
        <p:spPr>
          <a:xfrm>
            <a:off x="2447764" y="2924944"/>
            <a:ext cx="4248472"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i="1" dirty="0" err="1"/>
              <a:t>словенська</a:t>
            </a:r>
            <a:r>
              <a:rPr lang="en-US" sz="2400" i="1" dirty="0"/>
              <a:t>,   </a:t>
            </a:r>
            <a:r>
              <a:rPr lang="en-US" sz="2400" i="1" dirty="0" err="1"/>
              <a:t>лужицькі</a:t>
            </a:r>
            <a:r>
              <a:rPr lang="en-US" sz="2400" i="1" dirty="0"/>
              <a:t>,</a:t>
            </a:r>
            <a:endParaRPr lang="uk-UA" sz="1500" i="1" dirty="0"/>
          </a:p>
        </p:txBody>
      </p:sp>
      <p:sp>
        <p:nvSpPr>
          <p:cNvPr id="10" name="Місце для вмісту 2">
            <a:extLst>
              <a:ext uri="{FF2B5EF4-FFF2-40B4-BE49-F238E27FC236}">
                <a16:creationId xmlns:a16="http://schemas.microsoft.com/office/drawing/2014/main" id="{29C5FB2C-E1CE-18AF-B5F7-5858E77A4F17}"/>
              </a:ext>
            </a:extLst>
          </p:cNvPr>
          <p:cNvSpPr txBox="1">
            <a:spLocks/>
          </p:cNvSpPr>
          <p:nvPr/>
        </p:nvSpPr>
        <p:spPr>
          <a:xfrm>
            <a:off x="2231740" y="3456003"/>
            <a:ext cx="4680520" cy="7650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4000"/>
              </a:lnSpc>
              <a:buFont typeface="Arial" pitchFamily="34" charset="0"/>
              <a:buNone/>
            </a:pPr>
            <a:r>
              <a:rPr lang="en-US" sz="2400" i="1" dirty="0" err="1"/>
              <a:t>українська</a:t>
            </a:r>
            <a:br>
              <a:rPr lang="en-US" sz="2400" i="1" dirty="0"/>
            </a:br>
            <a:r>
              <a:rPr lang="en-US" sz="1500" i="1" dirty="0">
                <a:solidFill>
                  <a:schemeClr val="bg1">
                    <a:lumMod val="50000"/>
                  </a:schemeClr>
                </a:solidFill>
              </a:rPr>
              <a:t>(</a:t>
            </a:r>
            <a:r>
              <a:rPr lang="en-US" sz="1500" i="1" dirty="0" err="1">
                <a:solidFill>
                  <a:schemeClr val="bg1">
                    <a:lumMod val="50000"/>
                  </a:schemeClr>
                </a:solidFill>
              </a:rPr>
              <a:t>ще</a:t>
            </a:r>
            <a:r>
              <a:rPr lang="en-US" sz="1500" i="1" dirty="0">
                <a:solidFill>
                  <a:schemeClr val="bg1">
                    <a:lumMod val="50000"/>
                  </a:schemeClr>
                </a:solidFill>
              </a:rPr>
              <a:t> 100 </a:t>
            </a:r>
            <a:r>
              <a:rPr lang="en-US" sz="1500" i="1" dirty="0" err="1">
                <a:solidFill>
                  <a:schemeClr val="bg1">
                    <a:lumMod val="50000"/>
                  </a:schemeClr>
                </a:solidFill>
              </a:rPr>
              <a:t>років</a:t>
            </a:r>
            <a:r>
              <a:rPr lang="en-US" sz="1500" i="1" dirty="0">
                <a:solidFill>
                  <a:schemeClr val="bg1">
                    <a:lumMod val="50000"/>
                  </a:schemeClr>
                </a:solidFill>
              </a:rPr>
              <a:t> </a:t>
            </a:r>
            <a:r>
              <a:rPr lang="en-US" sz="1500" i="1" dirty="0" err="1">
                <a:solidFill>
                  <a:schemeClr val="bg1">
                    <a:lumMod val="50000"/>
                  </a:schemeClr>
                </a:solidFill>
              </a:rPr>
              <a:t>тому</a:t>
            </a:r>
            <a:r>
              <a:rPr lang="en-US" sz="1500" i="1" dirty="0">
                <a:solidFill>
                  <a:schemeClr val="bg1">
                    <a:lumMod val="50000"/>
                  </a:schemeClr>
                </a:solidFill>
              </a:rPr>
              <a:t>)</a:t>
            </a:r>
            <a:endParaRPr lang="uk-UA" sz="1500" i="1" dirty="0">
              <a:solidFill>
                <a:schemeClr val="bg1">
                  <a:lumMod val="50000"/>
                </a:schemeClr>
              </a:solidFill>
            </a:endParaRPr>
          </a:p>
        </p:txBody>
      </p:sp>
      <p:sp>
        <p:nvSpPr>
          <p:cNvPr id="11" name="Місце для вмісту 2">
            <a:extLst>
              <a:ext uri="{FF2B5EF4-FFF2-40B4-BE49-F238E27FC236}">
                <a16:creationId xmlns:a16="http://schemas.microsoft.com/office/drawing/2014/main" id="{A9F43007-B779-EBBE-0520-84F499043574}"/>
              </a:ext>
            </a:extLst>
          </p:cNvPr>
          <p:cNvSpPr txBox="1">
            <a:spLocks/>
          </p:cNvSpPr>
          <p:nvPr/>
        </p:nvSpPr>
        <p:spPr>
          <a:xfrm>
            <a:off x="2447764" y="4581128"/>
            <a:ext cx="4248472" cy="18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dirty="0" err="1"/>
              <a:t>дв</a:t>
            </a:r>
            <a:r>
              <a:rPr lang="en-US" sz="2400" u="sng" dirty="0" err="1">
                <a:uFill>
                  <a:solidFill>
                    <a:schemeClr val="accent2"/>
                  </a:solidFill>
                </a:uFill>
              </a:rPr>
              <a:t>і</a:t>
            </a:r>
            <a:r>
              <a:rPr lang="en-US" sz="2400" dirty="0"/>
              <a:t> </a:t>
            </a:r>
            <a:r>
              <a:rPr lang="en-US" sz="2400" dirty="0" err="1"/>
              <a:t>хáт</a:t>
            </a:r>
            <a:r>
              <a:rPr lang="en-US" sz="2400" u="sng" dirty="0" err="1">
                <a:uFill>
                  <a:solidFill>
                    <a:schemeClr val="accent2"/>
                  </a:solidFill>
                </a:uFill>
              </a:rPr>
              <a:t>і</a:t>
            </a:r>
            <a:endParaRPr lang="en-US" sz="2400" u="sng" dirty="0">
              <a:uFill>
                <a:solidFill>
                  <a:schemeClr val="accent2"/>
                </a:solidFill>
              </a:uFill>
            </a:endParaRPr>
          </a:p>
          <a:p>
            <a:pPr marL="0" indent="0" algn="ctr">
              <a:buNone/>
            </a:pPr>
            <a:r>
              <a:rPr lang="uk-UA" sz="2400" dirty="0"/>
              <a:t>дв</a:t>
            </a:r>
            <a:r>
              <a:rPr lang="uk-UA" sz="2400" u="sng" dirty="0">
                <a:uFill>
                  <a:solidFill>
                    <a:schemeClr val="accent2"/>
                  </a:solidFill>
                </a:uFill>
              </a:rPr>
              <a:t>і</a:t>
            </a:r>
            <a:r>
              <a:rPr lang="uk-UA" sz="2400" dirty="0"/>
              <a:t> </a:t>
            </a:r>
            <a:r>
              <a:rPr lang="uk-UA" sz="2400" dirty="0" err="1"/>
              <a:t>руц</a:t>
            </a:r>
            <a:r>
              <a:rPr lang="en-US" sz="2400" u="sng" dirty="0" err="1">
                <a:uFill>
                  <a:solidFill>
                    <a:schemeClr val="accent2"/>
                  </a:solidFill>
                </a:uFill>
              </a:rPr>
              <a:t>í</a:t>
            </a:r>
            <a:endParaRPr lang="en-US" sz="2400" dirty="0"/>
          </a:p>
          <a:p>
            <a:pPr marL="0" indent="0" algn="ctr">
              <a:buFont typeface="Arial" pitchFamily="34" charset="0"/>
              <a:buNone/>
            </a:pPr>
            <a:r>
              <a:rPr lang="en-US" sz="2400" dirty="0" err="1"/>
              <a:t>дв</a:t>
            </a:r>
            <a:r>
              <a:rPr lang="en-US" sz="2400" u="sng" dirty="0" err="1">
                <a:uFill>
                  <a:solidFill>
                    <a:schemeClr val="accent2"/>
                  </a:solidFill>
                </a:uFill>
              </a:rPr>
              <a:t>і</a:t>
            </a:r>
            <a:r>
              <a:rPr lang="en-US" sz="2400" dirty="0"/>
              <a:t> </a:t>
            </a:r>
            <a:r>
              <a:rPr lang="en-US" sz="2400" dirty="0" err="1"/>
              <a:t>сл</a:t>
            </a:r>
            <a:r>
              <a:rPr lang="uk-UA" sz="2400" dirty="0"/>
              <a:t>о́</a:t>
            </a:r>
            <a:r>
              <a:rPr lang="en-US" sz="2400" dirty="0" err="1"/>
              <a:t>в</a:t>
            </a:r>
            <a:r>
              <a:rPr lang="en-US" sz="2400" u="sng" dirty="0" err="1">
                <a:uFill>
                  <a:solidFill>
                    <a:schemeClr val="accent2"/>
                  </a:solidFill>
                </a:uFill>
              </a:rPr>
              <a:t>і</a:t>
            </a:r>
            <a:endParaRPr lang="en-UA" sz="1500" u="sng" dirty="0">
              <a:uFill>
                <a:solidFill>
                  <a:schemeClr val="accent2"/>
                </a:solidFill>
              </a:uFill>
            </a:endParaRPr>
          </a:p>
          <a:p>
            <a:pPr marL="0" indent="0" algn="ctr">
              <a:buFont typeface="Arial" pitchFamily="34" charset="0"/>
              <a:buNone/>
            </a:pPr>
            <a:r>
              <a:rPr lang="en-US" sz="2400" dirty="0" err="1"/>
              <a:t>двісті</a:t>
            </a:r>
            <a:endParaRPr lang="en-US" sz="2400" dirty="0"/>
          </a:p>
        </p:txBody>
      </p:sp>
    </p:spTree>
    <p:extLst>
      <p:ext uri="{BB962C8B-B14F-4D97-AF65-F5344CB8AC3E}">
        <p14:creationId xmlns:p14="http://schemas.microsoft.com/office/powerpoint/2010/main" val="1339022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1D2215-41AD-1418-DBD2-A02248E97837}"/>
              </a:ext>
            </a:extLst>
          </p:cNvPr>
          <p:cNvPicPr>
            <a:picLocks noChangeAspect="1"/>
          </p:cNvPicPr>
          <p:nvPr/>
        </p:nvPicPr>
        <p:blipFill>
          <a:blip r:embed="rId2"/>
          <a:stretch>
            <a:fillRect/>
          </a:stretch>
        </p:blipFill>
        <p:spPr>
          <a:xfrm>
            <a:off x="5652120" y="1556792"/>
            <a:ext cx="885340" cy="1008112"/>
          </a:xfrm>
          <a:prstGeom prst="rect">
            <a:avLst/>
          </a:prstGeom>
        </p:spPr>
      </p:pic>
      <p:pic>
        <p:nvPicPr>
          <p:cNvPr id="6" name="Picture 5">
            <a:extLst>
              <a:ext uri="{FF2B5EF4-FFF2-40B4-BE49-F238E27FC236}">
                <a16:creationId xmlns:a16="http://schemas.microsoft.com/office/drawing/2014/main" id="{38ACEDE5-3C10-9571-D2C6-1EF9A2E12C48}"/>
              </a:ext>
            </a:extLst>
          </p:cNvPr>
          <p:cNvPicPr>
            <a:picLocks noChangeAspect="1"/>
          </p:cNvPicPr>
          <p:nvPr/>
        </p:nvPicPr>
        <p:blipFill>
          <a:blip r:embed="rId2"/>
          <a:stretch>
            <a:fillRect/>
          </a:stretch>
        </p:blipFill>
        <p:spPr>
          <a:xfrm>
            <a:off x="6804248" y="1556792"/>
            <a:ext cx="885340" cy="1008112"/>
          </a:xfrm>
          <a:prstGeom prst="rect">
            <a:avLst/>
          </a:prstGeom>
        </p:spPr>
      </p:pic>
      <p:pic>
        <p:nvPicPr>
          <p:cNvPr id="7" name="Picture 6">
            <a:extLst>
              <a:ext uri="{FF2B5EF4-FFF2-40B4-BE49-F238E27FC236}">
                <a16:creationId xmlns:a16="http://schemas.microsoft.com/office/drawing/2014/main" id="{A13F8CF3-9FBA-F85F-CF48-EF43D4907FD7}"/>
              </a:ext>
            </a:extLst>
          </p:cNvPr>
          <p:cNvPicPr>
            <a:picLocks noChangeAspect="1"/>
          </p:cNvPicPr>
          <p:nvPr/>
        </p:nvPicPr>
        <p:blipFill>
          <a:blip r:embed="rId2"/>
          <a:stretch>
            <a:fillRect/>
          </a:stretch>
        </p:blipFill>
        <p:spPr>
          <a:xfrm>
            <a:off x="5411873" y="2930421"/>
            <a:ext cx="885340" cy="1008112"/>
          </a:xfrm>
          <a:prstGeom prst="rect">
            <a:avLst/>
          </a:prstGeom>
        </p:spPr>
      </p:pic>
      <p:pic>
        <p:nvPicPr>
          <p:cNvPr id="8" name="Picture 7">
            <a:extLst>
              <a:ext uri="{FF2B5EF4-FFF2-40B4-BE49-F238E27FC236}">
                <a16:creationId xmlns:a16="http://schemas.microsoft.com/office/drawing/2014/main" id="{354AE5E6-B05A-0F88-C393-BBC28C03B4BE}"/>
              </a:ext>
            </a:extLst>
          </p:cNvPr>
          <p:cNvPicPr>
            <a:picLocks noChangeAspect="1"/>
          </p:cNvPicPr>
          <p:nvPr/>
        </p:nvPicPr>
        <p:blipFill>
          <a:blip r:embed="rId2"/>
          <a:stretch>
            <a:fillRect/>
          </a:stretch>
        </p:blipFill>
        <p:spPr>
          <a:xfrm>
            <a:off x="6269018" y="2956942"/>
            <a:ext cx="885340" cy="1008112"/>
          </a:xfrm>
          <a:prstGeom prst="rect">
            <a:avLst/>
          </a:prstGeom>
        </p:spPr>
      </p:pic>
      <p:pic>
        <p:nvPicPr>
          <p:cNvPr id="10" name="Picture 9">
            <a:extLst>
              <a:ext uri="{FF2B5EF4-FFF2-40B4-BE49-F238E27FC236}">
                <a16:creationId xmlns:a16="http://schemas.microsoft.com/office/drawing/2014/main" id="{5615CE5D-4AA4-69EF-ED30-F5C1675EF4E8}"/>
              </a:ext>
            </a:extLst>
          </p:cNvPr>
          <p:cNvPicPr>
            <a:picLocks noChangeAspect="1"/>
          </p:cNvPicPr>
          <p:nvPr/>
        </p:nvPicPr>
        <p:blipFill>
          <a:blip r:embed="rId2"/>
          <a:stretch>
            <a:fillRect/>
          </a:stretch>
        </p:blipFill>
        <p:spPr>
          <a:xfrm>
            <a:off x="7143044" y="2956942"/>
            <a:ext cx="885340" cy="1008112"/>
          </a:xfrm>
          <a:prstGeom prst="rect">
            <a:avLst/>
          </a:prstGeom>
        </p:spPr>
      </p:pic>
      <p:pic>
        <p:nvPicPr>
          <p:cNvPr id="13" name="Picture 12">
            <a:extLst>
              <a:ext uri="{FF2B5EF4-FFF2-40B4-BE49-F238E27FC236}">
                <a16:creationId xmlns:a16="http://schemas.microsoft.com/office/drawing/2014/main" id="{E2915038-AEA1-33BE-9942-4CC05A945DAB}"/>
              </a:ext>
            </a:extLst>
          </p:cNvPr>
          <p:cNvPicPr>
            <a:picLocks noChangeAspect="1"/>
          </p:cNvPicPr>
          <p:nvPr/>
        </p:nvPicPr>
        <p:blipFill>
          <a:blip r:embed="rId2"/>
          <a:stretch>
            <a:fillRect/>
          </a:stretch>
        </p:blipFill>
        <p:spPr>
          <a:xfrm>
            <a:off x="5132446" y="4304050"/>
            <a:ext cx="885340" cy="1008112"/>
          </a:xfrm>
          <a:prstGeom prst="rect">
            <a:avLst/>
          </a:prstGeom>
        </p:spPr>
      </p:pic>
      <p:pic>
        <p:nvPicPr>
          <p:cNvPr id="14" name="Picture 13">
            <a:extLst>
              <a:ext uri="{FF2B5EF4-FFF2-40B4-BE49-F238E27FC236}">
                <a16:creationId xmlns:a16="http://schemas.microsoft.com/office/drawing/2014/main" id="{527C8702-08E9-1CD2-331D-865A1C3C07B9}"/>
              </a:ext>
            </a:extLst>
          </p:cNvPr>
          <p:cNvPicPr>
            <a:picLocks noChangeAspect="1"/>
          </p:cNvPicPr>
          <p:nvPr/>
        </p:nvPicPr>
        <p:blipFill>
          <a:blip r:embed="rId2"/>
          <a:stretch>
            <a:fillRect/>
          </a:stretch>
        </p:blipFill>
        <p:spPr>
          <a:xfrm>
            <a:off x="5220072" y="4304050"/>
            <a:ext cx="885340" cy="1008112"/>
          </a:xfrm>
          <a:prstGeom prst="rect">
            <a:avLst/>
          </a:prstGeom>
        </p:spPr>
      </p:pic>
      <p:pic>
        <p:nvPicPr>
          <p:cNvPr id="15" name="Picture 14">
            <a:extLst>
              <a:ext uri="{FF2B5EF4-FFF2-40B4-BE49-F238E27FC236}">
                <a16:creationId xmlns:a16="http://schemas.microsoft.com/office/drawing/2014/main" id="{68D6C6F9-45DF-F96D-357B-4F3D4160A1E4}"/>
              </a:ext>
            </a:extLst>
          </p:cNvPr>
          <p:cNvPicPr>
            <a:picLocks noChangeAspect="1"/>
          </p:cNvPicPr>
          <p:nvPr/>
        </p:nvPicPr>
        <p:blipFill>
          <a:blip r:embed="rId2"/>
          <a:stretch>
            <a:fillRect/>
          </a:stretch>
        </p:blipFill>
        <p:spPr>
          <a:xfrm>
            <a:off x="5307698" y="4304050"/>
            <a:ext cx="885340" cy="1008112"/>
          </a:xfrm>
          <a:prstGeom prst="rect">
            <a:avLst/>
          </a:prstGeom>
        </p:spPr>
      </p:pic>
      <p:pic>
        <p:nvPicPr>
          <p:cNvPr id="16" name="Picture 15">
            <a:extLst>
              <a:ext uri="{FF2B5EF4-FFF2-40B4-BE49-F238E27FC236}">
                <a16:creationId xmlns:a16="http://schemas.microsoft.com/office/drawing/2014/main" id="{E2DE86B6-C801-6CDC-3EBF-15C2E034CADA}"/>
              </a:ext>
            </a:extLst>
          </p:cNvPr>
          <p:cNvPicPr>
            <a:picLocks noChangeAspect="1"/>
          </p:cNvPicPr>
          <p:nvPr/>
        </p:nvPicPr>
        <p:blipFill>
          <a:blip r:embed="rId2"/>
          <a:stretch>
            <a:fillRect/>
          </a:stretch>
        </p:blipFill>
        <p:spPr>
          <a:xfrm>
            <a:off x="5395324" y="4295226"/>
            <a:ext cx="885340" cy="1008112"/>
          </a:xfrm>
          <a:prstGeom prst="rect">
            <a:avLst/>
          </a:prstGeom>
        </p:spPr>
      </p:pic>
      <p:pic>
        <p:nvPicPr>
          <p:cNvPr id="17" name="Picture 16">
            <a:extLst>
              <a:ext uri="{FF2B5EF4-FFF2-40B4-BE49-F238E27FC236}">
                <a16:creationId xmlns:a16="http://schemas.microsoft.com/office/drawing/2014/main" id="{F783D553-4A07-7BD4-064A-C65F1F2C2F31}"/>
              </a:ext>
            </a:extLst>
          </p:cNvPr>
          <p:cNvPicPr>
            <a:picLocks noChangeAspect="1"/>
          </p:cNvPicPr>
          <p:nvPr/>
        </p:nvPicPr>
        <p:blipFill>
          <a:blip r:embed="rId2"/>
          <a:stretch>
            <a:fillRect/>
          </a:stretch>
        </p:blipFill>
        <p:spPr>
          <a:xfrm>
            <a:off x="5500746" y="4286402"/>
            <a:ext cx="885340" cy="1008112"/>
          </a:xfrm>
          <a:prstGeom prst="rect">
            <a:avLst/>
          </a:prstGeom>
        </p:spPr>
      </p:pic>
      <p:pic>
        <p:nvPicPr>
          <p:cNvPr id="19" name="Picture 18">
            <a:extLst>
              <a:ext uri="{FF2B5EF4-FFF2-40B4-BE49-F238E27FC236}">
                <a16:creationId xmlns:a16="http://schemas.microsoft.com/office/drawing/2014/main" id="{5D610BCB-2A22-AC78-6011-A7559E3FAF60}"/>
              </a:ext>
            </a:extLst>
          </p:cNvPr>
          <p:cNvPicPr>
            <a:picLocks noChangeAspect="1"/>
          </p:cNvPicPr>
          <p:nvPr/>
        </p:nvPicPr>
        <p:blipFill>
          <a:blip r:embed="rId2"/>
          <a:stretch>
            <a:fillRect/>
          </a:stretch>
        </p:blipFill>
        <p:spPr>
          <a:xfrm>
            <a:off x="5593096" y="4304050"/>
            <a:ext cx="885340" cy="1008112"/>
          </a:xfrm>
          <a:prstGeom prst="rect">
            <a:avLst/>
          </a:prstGeom>
        </p:spPr>
      </p:pic>
      <p:pic>
        <p:nvPicPr>
          <p:cNvPr id="20" name="Picture 19">
            <a:extLst>
              <a:ext uri="{FF2B5EF4-FFF2-40B4-BE49-F238E27FC236}">
                <a16:creationId xmlns:a16="http://schemas.microsoft.com/office/drawing/2014/main" id="{A1C3DEC5-8E51-913D-A8CB-07F0C902C369}"/>
              </a:ext>
            </a:extLst>
          </p:cNvPr>
          <p:cNvPicPr>
            <a:picLocks noChangeAspect="1"/>
          </p:cNvPicPr>
          <p:nvPr/>
        </p:nvPicPr>
        <p:blipFill>
          <a:blip r:embed="rId2"/>
          <a:stretch>
            <a:fillRect/>
          </a:stretch>
        </p:blipFill>
        <p:spPr>
          <a:xfrm>
            <a:off x="5680722" y="4304050"/>
            <a:ext cx="885340" cy="1008112"/>
          </a:xfrm>
          <a:prstGeom prst="rect">
            <a:avLst/>
          </a:prstGeom>
        </p:spPr>
      </p:pic>
      <p:pic>
        <p:nvPicPr>
          <p:cNvPr id="21" name="Picture 20">
            <a:extLst>
              <a:ext uri="{FF2B5EF4-FFF2-40B4-BE49-F238E27FC236}">
                <a16:creationId xmlns:a16="http://schemas.microsoft.com/office/drawing/2014/main" id="{D35F006B-9454-913C-4D6C-1BB7D265EDB6}"/>
              </a:ext>
            </a:extLst>
          </p:cNvPr>
          <p:cNvPicPr>
            <a:picLocks noChangeAspect="1"/>
          </p:cNvPicPr>
          <p:nvPr/>
        </p:nvPicPr>
        <p:blipFill>
          <a:blip r:embed="rId2"/>
          <a:stretch>
            <a:fillRect/>
          </a:stretch>
        </p:blipFill>
        <p:spPr>
          <a:xfrm>
            <a:off x="5768348" y="4304050"/>
            <a:ext cx="885340" cy="1008112"/>
          </a:xfrm>
          <a:prstGeom prst="rect">
            <a:avLst/>
          </a:prstGeom>
        </p:spPr>
      </p:pic>
      <p:pic>
        <p:nvPicPr>
          <p:cNvPr id="22" name="Picture 21">
            <a:extLst>
              <a:ext uri="{FF2B5EF4-FFF2-40B4-BE49-F238E27FC236}">
                <a16:creationId xmlns:a16="http://schemas.microsoft.com/office/drawing/2014/main" id="{BD03AD7E-77A8-BF63-34CC-BC8B54D0812E}"/>
              </a:ext>
            </a:extLst>
          </p:cNvPr>
          <p:cNvPicPr>
            <a:picLocks noChangeAspect="1"/>
          </p:cNvPicPr>
          <p:nvPr/>
        </p:nvPicPr>
        <p:blipFill>
          <a:blip r:embed="rId2"/>
          <a:stretch>
            <a:fillRect/>
          </a:stretch>
        </p:blipFill>
        <p:spPr>
          <a:xfrm>
            <a:off x="5855974" y="4295226"/>
            <a:ext cx="885340" cy="1008112"/>
          </a:xfrm>
          <a:prstGeom prst="rect">
            <a:avLst/>
          </a:prstGeom>
        </p:spPr>
      </p:pic>
      <p:pic>
        <p:nvPicPr>
          <p:cNvPr id="23" name="Picture 22">
            <a:extLst>
              <a:ext uri="{FF2B5EF4-FFF2-40B4-BE49-F238E27FC236}">
                <a16:creationId xmlns:a16="http://schemas.microsoft.com/office/drawing/2014/main" id="{14A8FA04-644E-8E41-589D-C69224483EA9}"/>
              </a:ext>
            </a:extLst>
          </p:cNvPr>
          <p:cNvPicPr>
            <a:picLocks noChangeAspect="1"/>
          </p:cNvPicPr>
          <p:nvPr/>
        </p:nvPicPr>
        <p:blipFill>
          <a:blip r:embed="rId2"/>
          <a:stretch>
            <a:fillRect/>
          </a:stretch>
        </p:blipFill>
        <p:spPr>
          <a:xfrm>
            <a:off x="5961396" y="4286402"/>
            <a:ext cx="885340" cy="1008112"/>
          </a:xfrm>
          <a:prstGeom prst="rect">
            <a:avLst/>
          </a:prstGeom>
        </p:spPr>
      </p:pic>
      <p:pic>
        <p:nvPicPr>
          <p:cNvPr id="24" name="Picture 23">
            <a:extLst>
              <a:ext uri="{FF2B5EF4-FFF2-40B4-BE49-F238E27FC236}">
                <a16:creationId xmlns:a16="http://schemas.microsoft.com/office/drawing/2014/main" id="{AB65ED5A-3C8E-ECDD-482E-0FF5BFC88C6A}"/>
              </a:ext>
            </a:extLst>
          </p:cNvPr>
          <p:cNvPicPr>
            <a:picLocks noChangeAspect="1"/>
          </p:cNvPicPr>
          <p:nvPr/>
        </p:nvPicPr>
        <p:blipFill>
          <a:blip r:embed="rId2"/>
          <a:stretch>
            <a:fillRect/>
          </a:stretch>
        </p:blipFill>
        <p:spPr>
          <a:xfrm>
            <a:off x="6055665" y="4295480"/>
            <a:ext cx="885340" cy="1008112"/>
          </a:xfrm>
          <a:prstGeom prst="rect">
            <a:avLst/>
          </a:prstGeom>
        </p:spPr>
      </p:pic>
      <p:pic>
        <p:nvPicPr>
          <p:cNvPr id="25" name="Picture 24">
            <a:extLst>
              <a:ext uri="{FF2B5EF4-FFF2-40B4-BE49-F238E27FC236}">
                <a16:creationId xmlns:a16="http://schemas.microsoft.com/office/drawing/2014/main" id="{8555F3A1-3ACF-644D-FEBA-D3121DECC73A}"/>
              </a:ext>
            </a:extLst>
          </p:cNvPr>
          <p:cNvPicPr>
            <a:picLocks noChangeAspect="1"/>
          </p:cNvPicPr>
          <p:nvPr/>
        </p:nvPicPr>
        <p:blipFill>
          <a:blip r:embed="rId2"/>
          <a:stretch>
            <a:fillRect/>
          </a:stretch>
        </p:blipFill>
        <p:spPr>
          <a:xfrm>
            <a:off x="6143291" y="4295480"/>
            <a:ext cx="885340" cy="1008112"/>
          </a:xfrm>
          <a:prstGeom prst="rect">
            <a:avLst/>
          </a:prstGeom>
        </p:spPr>
      </p:pic>
      <p:pic>
        <p:nvPicPr>
          <p:cNvPr id="26" name="Picture 25">
            <a:extLst>
              <a:ext uri="{FF2B5EF4-FFF2-40B4-BE49-F238E27FC236}">
                <a16:creationId xmlns:a16="http://schemas.microsoft.com/office/drawing/2014/main" id="{73A456B2-4737-0F11-CF66-13CAC8B2BE5B}"/>
              </a:ext>
            </a:extLst>
          </p:cNvPr>
          <p:cNvPicPr>
            <a:picLocks noChangeAspect="1"/>
          </p:cNvPicPr>
          <p:nvPr/>
        </p:nvPicPr>
        <p:blipFill>
          <a:blip r:embed="rId2"/>
          <a:stretch>
            <a:fillRect/>
          </a:stretch>
        </p:blipFill>
        <p:spPr>
          <a:xfrm>
            <a:off x="6230917" y="4295480"/>
            <a:ext cx="885340" cy="1008112"/>
          </a:xfrm>
          <a:prstGeom prst="rect">
            <a:avLst/>
          </a:prstGeom>
        </p:spPr>
      </p:pic>
      <p:pic>
        <p:nvPicPr>
          <p:cNvPr id="27" name="Picture 26">
            <a:extLst>
              <a:ext uri="{FF2B5EF4-FFF2-40B4-BE49-F238E27FC236}">
                <a16:creationId xmlns:a16="http://schemas.microsoft.com/office/drawing/2014/main" id="{39698D61-C58C-2E39-BE8E-38591ABB2A36}"/>
              </a:ext>
            </a:extLst>
          </p:cNvPr>
          <p:cNvPicPr>
            <a:picLocks noChangeAspect="1"/>
          </p:cNvPicPr>
          <p:nvPr/>
        </p:nvPicPr>
        <p:blipFill>
          <a:blip r:embed="rId2"/>
          <a:stretch>
            <a:fillRect/>
          </a:stretch>
        </p:blipFill>
        <p:spPr>
          <a:xfrm>
            <a:off x="6318543" y="4286656"/>
            <a:ext cx="885340" cy="1008112"/>
          </a:xfrm>
          <a:prstGeom prst="rect">
            <a:avLst/>
          </a:prstGeom>
        </p:spPr>
      </p:pic>
      <p:pic>
        <p:nvPicPr>
          <p:cNvPr id="28" name="Picture 27">
            <a:extLst>
              <a:ext uri="{FF2B5EF4-FFF2-40B4-BE49-F238E27FC236}">
                <a16:creationId xmlns:a16="http://schemas.microsoft.com/office/drawing/2014/main" id="{110B344E-CC49-E153-05D2-7DEA9D294E88}"/>
              </a:ext>
            </a:extLst>
          </p:cNvPr>
          <p:cNvPicPr>
            <a:picLocks noChangeAspect="1"/>
          </p:cNvPicPr>
          <p:nvPr/>
        </p:nvPicPr>
        <p:blipFill>
          <a:blip r:embed="rId2"/>
          <a:stretch>
            <a:fillRect/>
          </a:stretch>
        </p:blipFill>
        <p:spPr>
          <a:xfrm>
            <a:off x="6423965" y="4277832"/>
            <a:ext cx="885340" cy="1008112"/>
          </a:xfrm>
          <a:prstGeom prst="rect">
            <a:avLst/>
          </a:prstGeom>
        </p:spPr>
      </p:pic>
      <p:pic>
        <p:nvPicPr>
          <p:cNvPr id="29" name="Picture 28">
            <a:extLst>
              <a:ext uri="{FF2B5EF4-FFF2-40B4-BE49-F238E27FC236}">
                <a16:creationId xmlns:a16="http://schemas.microsoft.com/office/drawing/2014/main" id="{304CEDE6-4D2C-0700-D39E-4111535575C7}"/>
              </a:ext>
            </a:extLst>
          </p:cNvPr>
          <p:cNvPicPr>
            <a:picLocks noChangeAspect="1"/>
          </p:cNvPicPr>
          <p:nvPr/>
        </p:nvPicPr>
        <p:blipFill>
          <a:blip r:embed="rId2"/>
          <a:stretch>
            <a:fillRect/>
          </a:stretch>
        </p:blipFill>
        <p:spPr>
          <a:xfrm>
            <a:off x="6516315" y="4295480"/>
            <a:ext cx="885340" cy="1008112"/>
          </a:xfrm>
          <a:prstGeom prst="rect">
            <a:avLst/>
          </a:prstGeom>
        </p:spPr>
      </p:pic>
      <p:pic>
        <p:nvPicPr>
          <p:cNvPr id="30" name="Picture 29">
            <a:extLst>
              <a:ext uri="{FF2B5EF4-FFF2-40B4-BE49-F238E27FC236}">
                <a16:creationId xmlns:a16="http://schemas.microsoft.com/office/drawing/2014/main" id="{C961F21B-C9EA-761D-0AE7-F26274CFC5E1}"/>
              </a:ext>
            </a:extLst>
          </p:cNvPr>
          <p:cNvPicPr>
            <a:picLocks noChangeAspect="1"/>
          </p:cNvPicPr>
          <p:nvPr/>
        </p:nvPicPr>
        <p:blipFill>
          <a:blip r:embed="rId2"/>
          <a:stretch>
            <a:fillRect/>
          </a:stretch>
        </p:blipFill>
        <p:spPr>
          <a:xfrm>
            <a:off x="6603941" y="4295480"/>
            <a:ext cx="885340" cy="1008112"/>
          </a:xfrm>
          <a:prstGeom prst="rect">
            <a:avLst/>
          </a:prstGeom>
        </p:spPr>
      </p:pic>
      <p:pic>
        <p:nvPicPr>
          <p:cNvPr id="31" name="Picture 30">
            <a:extLst>
              <a:ext uri="{FF2B5EF4-FFF2-40B4-BE49-F238E27FC236}">
                <a16:creationId xmlns:a16="http://schemas.microsoft.com/office/drawing/2014/main" id="{8EAEFB81-5C7F-44E2-5115-4AFF39299F1A}"/>
              </a:ext>
            </a:extLst>
          </p:cNvPr>
          <p:cNvPicPr>
            <a:picLocks noChangeAspect="1"/>
          </p:cNvPicPr>
          <p:nvPr/>
        </p:nvPicPr>
        <p:blipFill>
          <a:blip r:embed="rId2"/>
          <a:stretch>
            <a:fillRect/>
          </a:stretch>
        </p:blipFill>
        <p:spPr>
          <a:xfrm>
            <a:off x="6691567" y="4295480"/>
            <a:ext cx="885340" cy="1008112"/>
          </a:xfrm>
          <a:prstGeom prst="rect">
            <a:avLst/>
          </a:prstGeom>
        </p:spPr>
      </p:pic>
      <p:pic>
        <p:nvPicPr>
          <p:cNvPr id="32" name="Picture 31">
            <a:extLst>
              <a:ext uri="{FF2B5EF4-FFF2-40B4-BE49-F238E27FC236}">
                <a16:creationId xmlns:a16="http://schemas.microsoft.com/office/drawing/2014/main" id="{463DEAA2-19EA-4C8E-3F82-C9213979FBCF}"/>
              </a:ext>
            </a:extLst>
          </p:cNvPr>
          <p:cNvPicPr>
            <a:picLocks noChangeAspect="1"/>
          </p:cNvPicPr>
          <p:nvPr/>
        </p:nvPicPr>
        <p:blipFill>
          <a:blip r:embed="rId2"/>
          <a:stretch>
            <a:fillRect/>
          </a:stretch>
        </p:blipFill>
        <p:spPr>
          <a:xfrm>
            <a:off x="6779193" y="4286656"/>
            <a:ext cx="885340" cy="1008112"/>
          </a:xfrm>
          <a:prstGeom prst="rect">
            <a:avLst/>
          </a:prstGeom>
        </p:spPr>
      </p:pic>
      <p:pic>
        <p:nvPicPr>
          <p:cNvPr id="33" name="Picture 32">
            <a:extLst>
              <a:ext uri="{FF2B5EF4-FFF2-40B4-BE49-F238E27FC236}">
                <a16:creationId xmlns:a16="http://schemas.microsoft.com/office/drawing/2014/main" id="{61FACB13-2027-4AB7-C47C-272EC16ACECE}"/>
              </a:ext>
            </a:extLst>
          </p:cNvPr>
          <p:cNvPicPr>
            <a:picLocks noChangeAspect="1"/>
          </p:cNvPicPr>
          <p:nvPr/>
        </p:nvPicPr>
        <p:blipFill>
          <a:blip r:embed="rId2"/>
          <a:stretch>
            <a:fillRect/>
          </a:stretch>
        </p:blipFill>
        <p:spPr>
          <a:xfrm>
            <a:off x="6884615" y="4277832"/>
            <a:ext cx="885340" cy="1008112"/>
          </a:xfrm>
          <a:prstGeom prst="rect">
            <a:avLst/>
          </a:prstGeom>
        </p:spPr>
      </p:pic>
      <p:pic>
        <p:nvPicPr>
          <p:cNvPr id="34" name="Picture 33">
            <a:extLst>
              <a:ext uri="{FF2B5EF4-FFF2-40B4-BE49-F238E27FC236}">
                <a16:creationId xmlns:a16="http://schemas.microsoft.com/office/drawing/2014/main" id="{6EF4711A-3B56-9785-8390-C7BB44F68BB8}"/>
              </a:ext>
            </a:extLst>
          </p:cNvPr>
          <p:cNvPicPr>
            <a:picLocks noChangeAspect="1"/>
          </p:cNvPicPr>
          <p:nvPr/>
        </p:nvPicPr>
        <p:blipFill>
          <a:blip r:embed="rId2"/>
          <a:stretch>
            <a:fillRect/>
          </a:stretch>
        </p:blipFill>
        <p:spPr>
          <a:xfrm>
            <a:off x="6976781" y="4277832"/>
            <a:ext cx="885340" cy="1008112"/>
          </a:xfrm>
          <a:prstGeom prst="rect">
            <a:avLst/>
          </a:prstGeom>
        </p:spPr>
      </p:pic>
      <p:pic>
        <p:nvPicPr>
          <p:cNvPr id="35" name="Picture 34">
            <a:extLst>
              <a:ext uri="{FF2B5EF4-FFF2-40B4-BE49-F238E27FC236}">
                <a16:creationId xmlns:a16="http://schemas.microsoft.com/office/drawing/2014/main" id="{FF528585-1E5E-B848-D3D8-2EA3202BBB68}"/>
              </a:ext>
            </a:extLst>
          </p:cNvPr>
          <p:cNvPicPr>
            <a:picLocks noChangeAspect="1"/>
          </p:cNvPicPr>
          <p:nvPr/>
        </p:nvPicPr>
        <p:blipFill>
          <a:blip r:embed="rId2"/>
          <a:stretch>
            <a:fillRect/>
          </a:stretch>
        </p:blipFill>
        <p:spPr>
          <a:xfrm>
            <a:off x="7064407" y="4277832"/>
            <a:ext cx="885340" cy="1008112"/>
          </a:xfrm>
          <a:prstGeom prst="rect">
            <a:avLst/>
          </a:prstGeom>
        </p:spPr>
      </p:pic>
      <p:pic>
        <p:nvPicPr>
          <p:cNvPr id="36" name="Picture 35">
            <a:extLst>
              <a:ext uri="{FF2B5EF4-FFF2-40B4-BE49-F238E27FC236}">
                <a16:creationId xmlns:a16="http://schemas.microsoft.com/office/drawing/2014/main" id="{769193B7-CC92-34FF-29E9-A6702C65A44C}"/>
              </a:ext>
            </a:extLst>
          </p:cNvPr>
          <p:cNvPicPr>
            <a:picLocks noChangeAspect="1"/>
          </p:cNvPicPr>
          <p:nvPr/>
        </p:nvPicPr>
        <p:blipFill>
          <a:blip r:embed="rId2"/>
          <a:stretch>
            <a:fillRect/>
          </a:stretch>
        </p:blipFill>
        <p:spPr>
          <a:xfrm>
            <a:off x="7152033" y="4277832"/>
            <a:ext cx="885340" cy="1008112"/>
          </a:xfrm>
          <a:prstGeom prst="rect">
            <a:avLst/>
          </a:prstGeom>
        </p:spPr>
      </p:pic>
      <p:pic>
        <p:nvPicPr>
          <p:cNvPr id="37" name="Picture 36">
            <a:extLst>
              <a:ext uri="{FF2B5EF4-FFF2-40B4-BE49-F238E27FC236}">
                <a16:creationId xmlns:a16="http://schemas.microsoft.com/office/drawing/2014/main" id="{A6DD3B41-8217-0D06-02A0-597FC15CDC6B}"/>
              </a:ext>
            </a:extLst>
          </p:cNvPr>
          <p:cNvPicPr>
            <a:picLocks noChangeAspect="1"/>
          </p:cNvPicPr>
          <p:nvPr/>
        </p:nvPicPr>
        <p:blipFill>
          <a:blip r:embed="rId2"/>
          <a:stretch>
            <a:fillRect/>
          </a:stretch>
        </p:blipFill>
        <p:spPr>
          <a:xfrm>
            <a:off x="7239659" y="4269008"/>
            <a:ext cx="885340" cy="1008112"/>
          </a:xfrm>
          <a:prstGeom prst="rect">
            <a:avLst/>
          </a:prstGeom>
        </p:spPr>
      </p:pic>
      <p:pic>
        <p:nvPicPr>
          <p:cNvPr id="38" name="Picture 37">
            <a:extLst>
              <a:ext uri="{FF2B5EF4-FFF2-40B4-BE49-F238E27FC236}">
                <a16:creationId xmlns:a16="http://schemas.microsoft.com/office/drawing/2014/main" id="{031A8728-C41E-3970-01D0-E1EF8687ECB9}"/>
              </a:ext>
            </a:extLst>
          </p:cNvPr>
          <p:cNvPicPr>
            <a:picLocks noChangeAspect="1"/>
          </p:cNvPicPr>
          <p:nvPr/>
        </p:nvPicPr>
        <p:blipFill>
          <a:blip r:embed="rId2"/>
          <a:stretch>
            <a:fillRect/>
          </a:stretch>
        </p:blipFill>
        <p:spPr>
          <a:xfrm>
            <a:off x="7345081" y="4260184"/>
            <a:ext cx="885340" cy="1008112"/>
          </a:xfrm>
          <a:prstGeom prst="rect">
            <a:avLst/>
          </a:prstGeom>
        </p:spPr>
      </p:pic>
      <p:pic>
        <p:nvPicPr>
          <p:cNvPr id="39" name="Picture 38">
            <a:extLst>
              <a:ext uri="{FF2B5EF4-FFF2-40B4-BE49-F238E27FC236}">
                <a16:creationId xmlns:a16="http://schemas.microsoft.com/office/drawing/2014/main" id="{1AF787DA-06FD-634F-105C-DEE8D138F54F}"/>
              </a:ext>
            </a:extLst>
          </p:cNvPr>
          <p:cNvPicPr>
            <a:picLocks noChangeAspect="1"/>
          </p:cNvPicPr>
          <p:nvPr/>
        </p:nvPicPr>
        <p:blipFill>
          <a:blip r:embed="rId2"/>
          <a:stretch>
            <a:fillRect/>
          </a:stretch>
        </p:blipFill>
        <p:spPr>
          <a:xfrm>
            <a:off x="7437431" y="4277832"/>
            <a:ext cx="885340" cy="1008112"/>
          </a:xfrm>
          <a:prstGeom prst="rect">
            <a:avLst/>
          </a:prstGeom>
        </p:spPr>
      </p:pic>
      <p:sp>
        <p:nvSpPr>
          <p:cNvPr id="44" name="Місце для вмісту 2">
            <a:extLst>
              <a:ext uri="{FF2B5EF4-FFF2-40B4-BE49-F238E27FC236}">
                <a16:creationId xmlns:a16="http://schemas.microsoft.com/office/drawing/2014/main" id="{87EC6C38-C661-141C-465B-9A39A89BEBDA}"/>
              </a:ext>
            </a:extLst>
          </p:cNvPr>
          <p:cNvSpPr txBox="1">
            <a:spLocks/>
          </p:cNvSpPr>
          <p:nvPr/>
        </p:nvSpPr>
        <p:spPr>
          <a:xfrm>
            <a:off x="5546921" y="5491935"/>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a:t>множина</a:t>
            </a:r>
            <a:br>
              <a:rPr lang="en-US" dirty="0"/>
            </a:br>
            <a:r>
              <a:rPr lang="en-US" sz="1600" dirty="0"/>
              <a:t>plural</a:t>
            </a:r>
            <a:endParaRPr lang="uk-UA" sz="1600" strike="sngStrike" dirty="0"/>
          </a:p>
        </p:txBody>
      </p:sp>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74638"/>
            <a:ext cx="8229600" cy="1143000"/>
          </a:xfrm>
        </p:spPr>
        <p:txBody>
          <a:bodyPr>
            <a:normAutofit/>
          </a:bodyPr>
          <a:lstStyle/>
          <a:p>
            <a:r>
              <a:rPr lang="en-UA" dirty="0"/>
              <a:t>двоїна</a:t>
            </a:r>
            <a:br>
              <a:rPr lang="en-UA" dirty="0"/>
            </a:br>
            <a:r>
              <a:rPr lang="en-UA" sz="2000" dirty="0"/>
              <a:t>dual</a:t>
            </a:r>
            <a:endParaRPr lang="uk-UA" sz="2000" dirty="0"/>
          </a:p>
        </p:txBody>
      </p:sp>
      <p:sp>
        <p:nvSpPr>
          <p:cNvPr id="11" name="Місце для вмісту 2">
            <a:extLst>
              <a:ext uri="{FF2B5EF4-FFF2-40B4-BE49-F238E27FC236}">
                <a16:creationId xmlns:a16="http://schemas.microsoft.com/office/drawing/2014/main" id="{860AE9B9-7DBA-8274-288E-88CB4012D8FC}"/>
              </a:ext>
            </a:extLst>
          </p:cNvPr>
          <p:cNvSpPr>
            <a:spLocks noGrp="1"/>
          </p:cNvSpPr>
          <p:nvPr>
            <p:ph idx="1"/>
          </p:nvPr>
        </p:nvSpPr>
        <p:spPr>
          <a:xfrm>
            <a:off x="1115616" y="5481228"/>
            <a:ext cx="2196244" cy="612068"/>
          </a:xfrm>
        </p:spPr>
        <p:txBody>
          <a:bodyPr>
            <a:noAutofit/>
          </a:bodyPr>
          <a:lstStyle/>
          <a:p>
            <a:pPr marL="0" indent="0" algn="ctr">
              <a:buNone/>
            </a:pPr>
            <a:r>
              <a:rPr lang="en-US" dirty="0" err="1"/>
              <a:t>двоїна</a:t>
            </a:r>
            <a:br>
              <a:rPr lang="en-US" dirty="0"/>
            </a:br>
            <a:r>
              <a:rPr lang="en-US" sz="1600" dirty="0"/>
              <a:t>dual</a:t>
            </a:r>
            <a:endParaRPr lang="en-UA" sz="1600" strike="sngStrike" dirty="0"/>
          </a:p>
        </p:txBody>
      </p:sp>
      <p:pic>
        <p:nvPicPr>
          <p:cNvPr id="12" name="Picture 11">
            <a:extLst>
              <a:ext uri="{FF2B5EF4-FFF2-40B4-BE49-F238E27FC236}">
                <a16:creationId xmlns:a16="http://schemas.microsoft.com/office/drawing/2014/main" id="{C3F199EB-EABA-2197-E4E9-D12237DCC380}"/>
              </a:ext>
            </a:extLst>
          </p:cNvPr>
          <p:cNvPicPr>
            <a:picLocks noChangeAspect="1"/>
          </p:cNvPicPr>
          <p:nvPr/>
        </p:nvPicPr>
        <p:blipFill>
          <a:blip r:embed="rId2"/>
          <a:stretch>
            <a:fillRect/>
          </a:stretch>
        </p:blipFill>
        <p:spPr>
          <a:xfrm>
            <a:off x="1259632" y="4293096"/>
            <a:ext cx="885340" cy="1008112"/>
          </a:xfrm>
          <a:prstGeom prst="rect">
            <a:avLst/>
          </a:prstGeom>
        </p:spPr>
      </p:pic>
      <p:sp>
        <p:nvSpPr>
          <p:cNvPr id="18" name="Місце для вмісту 2">
            <a:extLst>
              <a:ext uri="{FF2B5EF4-FFF2-40B4-BE49-F238E27FC236}">
                <a16:creationId xmlns:a16="http://schemas.microsoft.com/office/drawing/2014/main" id="{3468EC03-8885-20FC-1BE2-E1995B9049F0}"/>
              </a:ext>
            </a:extLst>
          </p:cNvPr>
          <p:cNvSpPr txBox="1">
            <a:spLocks/>
          </p:cNvSpPr>
          <p:nvPr/>
        </p:nvSpPr>
        <p:spPr>
          <a:xfrm>
            <a:off x="1115616" y="2790969"/>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t>однина</a:t>
            </a:r>
            <a:br>
              <a:rPr lang="en-US"/>
            </a:br>
            <a:r>
              <a:rPr lang="en-US" sz="1600"/>
              <a:t>singular</a:t>
            </a:r>
            <a:endParaRPr lang="en-UA" sz="1600" strike="sngStrike" dirty="0"/>
          </a:p>
        </p:txBody>
      </p:sp>
      <p:pic>
        <p:nvPicPr>
          <p:cNvPr id="40" name="Picture 39">
            <a:extLst>
              <a:ext uri="{FF2B5EF4-FFF2-40B4-BE49-F238E27FC236}">
                <a16:creationId xmlns:a16="http://schemas.microsoft.com/office/drawing/2014/main" id="{218DB1CE-7703-8FE6-14EE-46197DF7B084}"/>
              </a:ext>
            </a:extLst>
          </p:cNvPr>
          <p:cNvPicPr>
            <a:picLocks noChangeAspect="1"/>
          </p:cNvPicPr>
          <p:nvPr/>
        </p:nvPicPr>
        <p:blipFill>
          <a:blip r:embed="rId2"/>
          <a:stretch>
            <a:fillRect/>
          </a:stretch>
        </p:blipFill>
        <p:spPr>
          <a:xfrm>
            <a:off x="1763688" y="1602837"/>
            <a:ext cx="885340" cy="1008112"/>
          </a:xfrm>
          <a:prstGeom prst="rect">
            <a:avLst/>
          </a:prstGeom>
        </p:spPr>
      </p:pic>
      <p:pic>
        <p:nvPicPr>
          <p:cNvPr id="41" name="Picture 40">
            <a:extLst>
              <a:ext uri="{FF2B5EF4-FFF2-40B4-BE49-F238E27FC236}">
                <a16:creationId xmlns:a16="http://schemas.microsoft.com/office/drawing/2014/main" id="{3C9414D2-4206-F1D2-2349-64FE352EB4CE}"/>
              </a:ext>
            </a:extLst>
          </p:cNvPr>
          <p:cNvPicPr>
            <a:picLocks noChangeAspect="1"/>
          </p:cNvPicPr>
          <p:nvPr/>
        </p:nvPicPr>
        <p:blipFill>
          <a:blip r:embed="rId2"/>
          <a:stretch>
            <a:fillRect/>
          </a:stretch>
        </p:blipFill>
        <p:spPr>
          <a:xfrm>
            <a:off x="2318508" y="4293096"/>
            <a:ext cx="885340" cy="1008112"/>
          </a:xfrm>
          <a:prstGeom prst="rect">
            <a:avLst/>
          </a:prstGeom>
        </p:spPr>
      </p:pic>
    </p:spTree>
    <p:extLst>
      <p:ext uri="{BB962C8B-B14F-4D97-AF65-F5344CB8AC3E}">
        <p14:creationId xmlns:p14="http://schemas.microsoft.com/office/powerpoint/2010/main" val="268269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1D2215-41AD-1418-DBD2-A02248E97837}"/>
              </a:ext>
            </a:extLst>
          </p:cNvPr>
          <p:cNvPicPr>
            <a:picLocks noChangeAspect="1"/>
          </p:cNvPicPr>
          <p:nvPr/>
        </p:nvPicPr>
        <p:blipFill>
          <a:blip r:embed="rId2">
            <a:alphaModFix amt="25000"/>
          </a:blip>
          <a:stretch>
            <a:fillRect/>
          </a:stretch>
        </p:blipFill>
        <p:spPr>
          <a:xfrm>
            <a:off x="5652120" y="1556792"/>
            <a:ext cx="885340" cy="1008112"/>
          </a:xfrm>
          <a:prstGeom prst="rect">
            <a:avLst/>
          </a:prstGeom>
        </p:spPr>
      </p:pic>
      <p:pic>
        <p:nvPicPr>
          <p:cNvPr id="6" name="Picture 5">
            <a:extLst>
              <a:ext uri="{FF2B5EF4-FFF2-40B4-BE49-F238E27FC236}">
                <a16:creationId xmlns:a16="http://schemas.microsoft.com/office/drawing/2014/main" id="{38ACEDE5-3C10-9571-D2C6-1EF9A2E12C48}"/>
              </a:ext>
            </a:extLst>
          </p:cNvPr>
          <p:cNvPicPr>
            <a:picLocks noChangeAspect="1"/>
          </p:cNvPicPr>
          <p:nvPr/>
        </p:nvPicPr>
        <p:blipFill>
          <a:blip r:embed="rId2">
            <a:alphaModFix amt="25000"/>
          </a:blip>
          <a:stretch>
            <a:fillRect/>
          </a:stretch>
        </p:blipFill>
        <p:spPr>
          <a:xfrm>
            <a:off x="6804248" y="1556792"/>
            <a:ext cx="885340" cy="1008112"/>
          </a:xfrm>
          <a:prstGeom prst="rect">
            <a:avLst/>
          </a:prstGeom>
        </p:spPr>
      </p:pic>
      <p:pic>
        <p:nvPicPr>
          <p:cNvPr id="7" name="Picture 6">
            <a:extLst>
              <a:ext uri="{FF2B5EF4-FFF2-40B4-BE49-F238E27FC236}">
                <a16:creationId xmlns:a16="http://schemas.microsoft.com/office/drawing/2014/main" id="{A13F8CF3-9FBA-F85F-CF48-EF43D4907FD7}"/>
              </a:ext>
            </a:extLst>
          </p:cNvPr>
          <p:cNvPicPr>
            <a:picLocks noChangeAspect="1"/>
          </p:cNvPicPr>
          <p:nvPr/>
        </p:nvPicPr>
        <p:blipFill>
          <a:blip r:embed="rId2"/>
          <a:stretch>
            <a:fillRect/>
          </a:stretch>
        </p:blipFill>
        <p:spPr>
          <a:xfrm>
            <a:off x="5411873" y="2930421"/>
            <a:ext cx="885340" cy="1008112"/>
          </a:xfrm>
          <a:prstGeom prst="rect">
            <a:avLst/>
          </a:prstGeom>
        </p:spPr>
      </p:pic>
      <p:pic>
        <p:nvPicPr>
          <p:cNvPr id="8" name="Picture 7">
            <a:extLst>
              <a:ext uri="{FF2B5EF4-FFF2-40B4-BE49-F238E27FC236}">
                <a16:creationId xmlns:a16="http://schemas.microsoft.com/office/drawing/2014/main" id="{354AE5E6-B05A-0F88-C393-BBC28C03B4BE}"/>
              </a:ext>
            </a:extLst>
          </p:cNvPr>
          <p:cNvPicPr>
            <a:picLocks noChangeAspect="1"/>
          </p:cNvPicPr>
          <p:nvPr/>
        </p:nvPicPr>
        <p:blipFill>
          <a:blip r:embed="rId2"/>
          <a:stretch>
            <a:fillRect/>
          </a:stretch>
        </p:blipFill>
        <p:spPr>
          <a:xfrm>
            <a:off x="6269018" y="2956942"/>
            <a:ext cx="885340" cy="1008112"/>
          </a:xfrm>
          <a:prstGeom prst="rect">
            <a:avLst/>
          </a:prstGeom>
        </p:spPr>
      </p:pic>
      <p:pic>
        <p:nvPicPr>
          <p:cNvPr id="10" name="Picture 9">
            <a:extLst>
              <a:ext uri="{FF2B5EF4-FFF2-40B4-BE49-F238E27FC236}">
                <a16:creationId xmlns:a16="http://schemas.microsoft.com/office/drawing/2014/main" id="{5615CE5D-4AA4-69EF-ED30-F5C1675EF4E8}"/>
              </a:ext>
            </a:extLst>
          </p:cNvPr>
          <p:cNvPicPr>
            <a:picLocks noChangeAspect="1"/>
          </p:cNvPicPr>
          <p:nvPr/>
        </p:nvPicPr>
        <p:blipFill>
          <a:blip r:embed="rId2"/>
          <a:stretch>
            <a:fillRect/>
          </a:stretch>
        </p:blipFill>
        <p:spPr>
          <a:xfrm>
            <a:off x="7143044" y="2956942"/>
            <a:ext cx="885340" cy="1008112"/>
          </a:xfrm>
          <a:prstGeom prst="rect">
            <a:avLst/>
          </a:prstGeom>
        </p:spPr>
      </p:pic>
      <p:pic>
        <p:nvPicPr>
          <p:cNvPr id="13" name="Picture 12">
            <a:extLst>
              <a:ext uri="{FF2B5EF4-FFF2-40B4-BE49-F238E27FC236}">
                <a16:creationId xmlns:a16="http://schemas.microsoft.com/office/drawing/2014/main" id="{E2915038-AEA1-33BE-9942-4CC05A945DAB}"/>
              </a:ext>
            </a:extLst>
          </p:cNvPr>
          <p:cNvPicPr>
            <a:picLocks noChangeAspect="1"/>
          </p:cNvPicPr>
          <p:nvPr/>
        </p:nvPicPr>
        <p:blipFill>
          <a:blip r:embed="rId2"/>
          <a:stretch>
            <a:fillRect/>
          </a:stretch>
        </p:blipFill>
        <p:spPr>
          <a:xfrm>
            <a:off x="5132446" y="4304050"/>
            <a:ext cx="885340" cy="1008112"/>
          </a:xfrm>
          <a:prstGeom prst="rect">
            <a:avLst/>
          </a:prstGeom>
        </p:spPr>
      </p:pic>
      <p:pic>
        <p:nvPicPr>
          <p:cNvPr id="14" name="Picture 13">
            <a:extLst>
              <a:ext uri="{FF2B5EF4-FFF2-40B4-BE49-F238E27FC236}">
                <a16:creationId xmlns:a16="http://schemas.microsoft.com/office/drawing/2014/main" id="{527C8702-08E9-1CD2-331D-865A1C3C07B9}"/>
              </a:ext>
            </a:extLst>
          </p:cNvPr>
          <p:cNvPicPr>
            <a:picLocks noChangeAspect="1"/>
          </p:cNvPicPr>
          <p:nvPr/>
        </p:nvPicPr>
        <p:blipFill>
          <a:blip r:embed="rId2"/>
          <a:stretch>
            <a:fillRect/>
          </a:stretch>
        </p:blipFill>
        <p:spPr>
          <a:xfrm>
            <a:off x="5220072" y="4304050"/>
            <a:ext cx="885340" cy="1008112"/>
          </a:xfrm>
          <a:prstGeom prst="rect">
            <a:avLst/>
          </a:prstGeom>
        </p:spPr>
      </p:pic>
      <p:pic>
        <p:nvPicPr>
          <p:cNvPr id="15" name="Picture 14">
            <a:extLst>
              <a:ext uri="{FF2B5EF4-FFF2-40B4-BE49-F238E27FC236}">
                <a16:creationId xmlns:a16="http://schemas.microsoft.com/office/drawing/2014/main" id="{68D6C6F9-45DF-F96D-357B-4F3D4160A1E4}"/>
              </a:ext>
            </a:extLst>
          </p:cNvPr>
          <p:cNvPicPr>
            <a:picLocks noChangeAspect="1"/>
          </p:cNvPicPr>
          <p:nvPr/>
        </p:nvPicPr>
        <p:blipFill>
          <a:blip r:embed="rId2"/>
          <a:stretch>
            <a:fillRect/>
          </a:stretch>
        </p:blipFill>
        <p:spPr>
          <a:xfrm>
            <a:off x="5307698" y="4304050"/>
            <a:ext cx="885340" cy="1008112"/>
          </a:xfrm>
          <a:prstGeom prst="rect">
            <a:avLst/>
          </a:prstGeom>
        </p:spPr>
      </p:pic>
      <p:pic>
        <p:nvPicPr>
          <p:cNvPr id="16" name="Picture 15">
            <a:extLst>
              <a:ext uri="{FF2B5EF4-FFF2-40B4-BE49-F238E27FC236}">
                <a16:creationId xmlns:a16="http://schemas.microsoft.com/office/drawing/2014/main" id="{E2DE86B6-C801-6CDC-3EBF-15C2E034CADA}"/>
              </a:ext>
            </a:extLst>
          </p:cNvPr>
          <p:cNvPicPr>
            <a:picLocks noChangeAspect="1"/>
          </p:cNvPicPr>
          <p:nvPr/>
        </p:nvPicPr>
        <p:blipFill>
          <a:blip r:embed="rId2"/>
          <a:stretch>
            <a:fillRect/>
          </a:stretch>
        </p:blipFill>
        <p:spPr>
          <a:xfrm>
            <a:off x="5395324" y="4295226"/>
            <a:ext cx="885340" cy="1008112"/>
          </a:xfrm>
          <a:prstGeom prst="rect">
            <a:avLst/>
          </a:prstGeom>
        </p:spPr>
      </p:pic>
      <p:pic>
        <p:nvPicPr>
          <p:cNvPr id="17" name="Picture 16">
            <a:extLst>
              <a:ext uri="{FF2B5EF4-FFF2-40B4-BE49-F238E27FC236}">
                <a16:creationId xmlns:a16="http://schemas.microsoft.com/office/drawing/2014/main" id="{F783D553-4A07-7BD4-064A-C65F1F2C2F31}"/>
              </a:ext>
            </a:extLst>
          </p:cNvPr>
          <p:cNvPicPr>
            <a:picLocks noChangeAspect="1"/>
          </p:cNvPicPr>
          <p:nvPr/>
        </p:nvPicPr>
        <p:blipFill>
          <a:blip r:embed="rId2"/>
          <a:stretch>
            <a:fillRect/>
          </a:stretch>
        </p:blipFill>
        <p:spPr>
          <a:xfrm>
            <a:off x="5500746" y="4286402"/>
            <a:ext cx="885340" cy="1008112"/>
          </a:xfrm>
          <a:prstGeom prst="rect">
            <a:avLst/>
          </a:prstGeom>
        </p:spPr>
      </p:pic>
      <p:pic>
        <p:nvPicPr>
          <p:cNvPr id="19" name="Picture 18">
            <a:extLst>
              <a:ext uri="{FF2B5EF4-FFF2-40B4-BE49-F238E27FC236}">
                <a16:creationId xmlns:a16="http://schemas.microsoft.com/office/drawing/2014/main" id="{5D610BCB-2A22-AC78-6011-A7559E3FAF60}"/>
              </a:ext>
            </a:extLst>
          </p:cNvPr>
          <p:cNvPicPr>
            <a:picLocks noChangeAspect="1"/>
          </p:cNvPicPr>
          <p:nvPr/>
        </p:nvPicPr>
        <p:blipFill>
          <a:blip r:embed="rId2"/>
          <a:stretch>
            <a:fillRect/>
          </a:stretch>
        </p:blipFill>
        <p:spPr>
          <a:xfrm>
            <a:off x="5593096" y="4304050"/>
            <a:ext cx="885340" cy="1008112"/>
          </a:xfrm>
          <a:prstGeom prst="rect">
            <a:avLst/>
          </a:prstGeom>
        </p:spPr>
      </p:pic>
      <p:pic>
        <p:nvPicPr>
          <p:cNvPr id="20" name="Picture 19">
            <a:extLst>
              <a:ext uri="{FF2B5EF4-FFF2-40B4-BE49-F238E27FC236}">
                <a16:creationId xmlns:a16="http://schemas.microsoft.com/office/drawing/2014/main" id="{A1C3DEC5-8E51-913D-A8CB-07F0C902C369}"/>
              </a:ext>
            </a:extLst>
          </p:cNvPr>
          <p:cNvPicPr>
            <a:picLocks noChangeAspect="1"/>
          </p:cNvPicPr>
          <p:nvPr/>
        </p:nvPicPr>
        <p:blipFill>
          <a:blip r:embed="rId2"/>
          <a:stretch>
            <a:fillRect/>
          </a:stretch>
        </p:blipFill>
        <p:spPr>
          <a:xfrm>
            <a:off x="5680722" y="4304050"/>
            <a:ext cx="885340" cy="1008112"/>
          </a:xfrm>
          <a:prstGeom prst="rect">
            <a:avLst/>
          </a:prstGeom>
        </p:spPr>
      </p:pic>
      <p:pic>
        <p:nvPicPr>
          <p:cNvPr id="21" name="Picture 20">
            <a:extLst>
              <a:ext uri="{FF2B5EF4-FFF2-40B4-BE49-F238E27FC236}">
                <a16:creationId xmlns:a16="http://schemas.microsoft.com/office/drawing/2014/main" id="{D35F006B-9454-913C-4D6C-1BB7D265EDB6}"/>
              </a:ext>
            </a:extLst>
          </p:cNvPr>
          <p:cNvPicPr>
            <a:picLocks noChangeAspect="1"/>
          </p:cNvPicPr>
          <p:nvPr/>
        </p:nvPicPr>
        <p:blipFill>
          <a:blip r:embed="rId2"/>
          <a:stretch>
            <a:fillRect/>
          </a:stretch>
        </p:blipFill>
        <p:spPr>
          <a:xfrm>
            <a:off x="5768348" y="4304050"/>
            <a:ext cx="885340" cy="1008112"/>
          </a:xfrm>
          <a:prstGeom prst="rect">
            <a:avLst/>
          </a:prstGeom>
        </p:spPr>
      </p:pic>
      <p:pic>
        <p:nvPicPr>
          <p:cNvPr id="22" name="Picture 21">
            <a:extLst>
              <a:ext uri="{FF2B5EF4-FFF2-40B4-BE49-F238E27FC236}">
                <a16:creationId xmlns:a16="http://schemas.microsoft.com/office/drawing/2014/main" id="{BD03AD7E-77A8-BF63-34CC-BC8B54D0812E}"/>
              </a:ext>
            </a:extLst>
          </p:cNvPr>
          <p:cNvPicPr>
            <a:picLocks noChangeAspect="1"/>
          </p:cNvPicPr>
          <p:nvPr/>
        </p:nvPicPr>
        <p:blipFill>
          <a:blip r:embed="rId2"/>
          <a:stretch>
            <a:fillRect/>
          </a:stretch>
        </p:blipFill>
        <p:spPr>
          <a:xfrm>
            <a:off x="5855974" y="4295226"/>
            <a:ext cx="885340" cy="1008112"/>
          </a:xfrm>
          <a:prstGeom prst="rect">
            <a:avLst/>
          </a:prstGeom>
        </p:spPr>
      </p:pic>
      <p:pic>
        <p:nvPicPr>
          <p:cNvPr id="23" name="Picture 22">
            <a:extLst>
              <a:ext uri="{FF2B5EF4-FFF2-40B4-BE49-F238E27FC236}">
                <a16:creationId xmlns:a16="http://schemas.microsoft.com/office/drawing/2014/main" id="{14A8FA04-644E-8E41-589D-C69224483EA9}"/>
              </a:ext>
            </a:extLst>
          </p:cNvPr>
          <p:cNvPicPr>
            <a:picLocks noChangeAspect="1"/>
          </p:cNvPicPr>
          <p:nvPr/>
        </p:nvPicPr>
        <p:blipFill>
          <a:blip r:embed="rId2"/>
          <a:stretch>
            <a:fillRect/>
          </a:stretch>
        </p:blipFill>
        <p:spPr>
          <a:xfrm>
            <a:off x="5961396" y="4286402"/>
            <a:ext cx="885340" cy="1008112"/>
          </a:xfrm>
          <a:prstGeom prst="rect">
            <a:avLst/>
          </a:prstGeom>
        </p:spPr>
      </p:pic>
      <p:pic>
        <p:nvPicPr>
          <p:cNvPr id="24" name="Picture 23">
            <a:extLst>
              <a:ext uri="{FF2B5EF4-FFF2-40B4-BE49-F238E27FC236}">
                <a16:creationId xmlns:a16="http://schemas.microsoft.com/office/drawing/2014/main" id="{AB65ED5A-3C8E-ECDD-482E-0FF5BFC88C6A}"/>
              </a:ext>
            </a:extLst>
          </p:cNvPr>
          <p:cNvPicPr>
            <a:picLocks noChangeAspect="1"/>
          </p:cNvPicPr>
          <p:nvPr/>
        </p:nvPicPr>
        <p:blipFill>
          <a:blip r:embed="rId2"/>
          <a:stretch>
            <a:fillRect/>
          </a:stretch>
        </p:blipFill>
        <p:spPr>
          <a:xfrm>
            <a:off x="6055665" y="4295480"/>
            <a:ext cx="885340" cy="1008112"/>
          </a:xfrm>
          <a:prstGeom prst="rect">
            <a:avLst/>
          </a:prstGeom>
        </p:spPr>
      </p:pic>
      <p:pic>
        <p:nvPicPr>
          <p:cNvPr id="25" name="Picture 24">
            <a:extLst>
              <a:ext uri="{FF2B5EF4-FFF2-40B4-BE49-F238E27FC236}">
                <a16:creationId xmlns:a16="http://schemas.microsoft.com/office/drawing/2014/main" id="{8555F3A1-3ACF-644D-FEBA-D3121DECC73A}"/>
              </a:ext>
            </a:extLst>
          </p:cNvPr>
          <p:cNvPicPr>
            <a:picLocks noChangeAspect="1"/>
          </p:cNvPicPr>
          <p:nvPr/>
        </p:nvPicPr>
        <p:blipFill>
          <a:blip r:embed="rId2"/>
          <a:stretch>
            <a:fillRect/>
          </a:stretch>
        </p:blipFill>
        <p:spPr>
          <a:xfrm>
            <a:off x="6143291" y="4295480"/>
            <a:ext cx="885340" cy="1008112"/>
          </a:xfrm>
          <a:prstGeom prst="rect">
            <a:avLst/>
          </a:prstGeom>
        </p:spPr>
      </p:pic>
      <p:pic>
        <p:nvPicPr>
          <p:cNvPr id="26" name="Picture 25">
            <a:extLst>
              <a:ext uri="{FF2B5EF4-FFF2-40B4-BE49-F238E27FC236}">
                <a16:creationId xmlns:a16="http://schemas.microsoft.com/office/drawing/2014/main" id="{73A456B2-4737-0F11-CF66-13CAC8B2BE5B}"/>
              </a:ext>
            </a:extLst>
          </p:cNvPr>
          <p:cNvPicPr>
            <a:picLocks noChangeAspect="1"/>
          </p:cNvPicPr>
          <p:nvPr/>
        </p:nvPicPr>
        <p:blipFill>
          <a:blip r:embed="rId2"/>
          <a:stretch>
            <a:fillRect/>
          </a:stretch>
        </p:blipFill>
        <p:spPr>
          <a:xfrm>
            <a:off x="6230917" y="4295480"/>
            <a:ext cx="885340" cy="1008112"/>
          </a:xfrm>
          <a:prstGeom prst="rect">
            <a:avLst/>
          </a:prstGeom>
        </p:spPr>
      </p:pic>
      <p:pic>
        <p:nvPicPr>
          <p:cNvPr id="27" name="Picture 26">
            <a:extLst>
              <a:ext uri="{FF2B5EF4-FFF2-40B4-BE49-F238E27FC236}">
                <a16:creationId xmlns:a16="http://schemas.microsoft.com/office/drawing/2014/main" id="{39698D61-C58C-2E39-BE8E-38591ABB2A36}"/>
              </a:ext>
            </a:extLst>
          </p:cNvPr>
          <p:cNvPicPr>
            <a:picLocks noChangeAspect="1"/>
          </p:cNvPicPr>
          <p:nvPr/>
        </p:nvPicPr>
        <p:blipFill>
          <a:blip r:embed="rId2"/>
          <a:stretch>
            <a:fillRect/>
          </a:stretch>
        </p:blipFill>
        <p:spPr>
          <a:xfrm>
            <a:off x="6318543" y="4286656"/>
            <a:ext cx="885340" cy="1008112"/>
          </a:xfrm>
          <a:prstGeom prst="rect">
            <a:avLst/>
          </a:prstGeom>
        </p:spPr>
      </p:pic>
      <p:pic>
        <p:nvPicPr>
          <p:cNvPr id="28" name="Picture 27">
            <a:extLst>
              <a:ext uri="{FF2B5EF4-FFF2-40B4-BE49-F238E27FC236}">
                <a16:creationId xmlns:a16="http://schemas.microsoft.com/office/drawing/2014/main" id="{110B344E-CC49-E153-05D2-7DEA9D294E88}"/>
              </a:ext>
            </a:extLst>
          </p:cNvPr>
          <p:cNvPicPr>
            <a:picLocks noChangeAspect="1"/>
          </p:cNvPicPr>
          <p:nvPr/>
        </p:nvPicPr>
        <p:blipFill>
          <a:blip r:embed="rId2"/>
          <a:stretch>
            <a:fillRect/>
          </a:stretch>
        </p:blipFill>
        <p:spPr>
          <a:xfrm>
            <a:off x="6423965" y="4277832"/>
            <a:ext cx="885340" cy="1008112"/>
          </a:xfrm>
          <a:prstGeom prst="rect">
            <a:avLst/>
          </a:prstGeom>
        </p:spPr>
      </p:pic>
      <p:pic>
        <p:nvPicPr>
          <p:cNvPr id="29" name="Picture 28">
            <a:extLst>
              <a:ext uri="{FF2B5EF4-FFF2-40B4-BE49-F238E27FC236}">
                <a16:creationId xmlns:a16="http://schemas.microsoft.com/office/drawing/2014/main" id="{304CEDE6-4D2C-0700-D39E-4111535575C7}"/>
              </a:ext>
            </a:extLst>
          </p:cNvPr>
          <p:cNvPicPr>
            <a:picLocks noChangeAspect="1"/>
          </p:cNvPicPr>
          <p:nvPr/>
        </p:nvPicPr>
        <p:blipFill>
          <a:blip r:embed="rId2"/>
          <a:stretch>
            <a:fillRect/>
          </a:stretch>
        </p:blipFill>
        <p:spPr>
          <a:xfrm>
            <a:off x="6516315" y="4295480"/>
            <a:ext cx="885340" cy="1008112"/>
          </a:xfrm>
          <a:prstGeom prst="rect">
            <a:avLst/>
          </a:prstGeom>
        </p:spPr>
      </p:pic>
      <p:pic>
        <p:nvPicPr>
          <p:cNvPr id="30" name="Picture 29">
            <a:extLst>
              <a:ext uri="{FF2B5EF4-FFF2-40B4-BE49-F238E27FC236}">
                <a16:creationId xmlns:a16="http://schemas.microsoft.com/office/drawing/2014/main" id="{C961F21B-C9EA-761D-0AE7-F26274CFC5E1}"/>
              </a:ext>
            </a:extLst>
          </p:cNvPr>
          <p:cNvPicPr>
            <a:picLocks noChangeAspect="1"/>
          </p:cNvPicPr>
          <p:nvPr/>
        </p:nvPicPr>
        <p:blipFill>
          <a:blip r:embed="rId2"/>
          <a:stretch>
            <a:fillRect/>
          </a:stretch>
        </p:blipFill>
        <p:spPr>
          <a:xfrm>
            <a:off x="6603941" y="4295480"/>
            <a:ext cx="885340" cy="1008112"/>
          </a:xfrm>
          <a:prstGeom prst="rect">
            <a:avLst/>
          </a:prstGeom>
        </p:spPr>
      </p:pic>
      <p:pic>
        <p:nvPicPr>
          <p:cNvPr id="31" name="Picture 30">
            <a:extLst>
              <a:ext uri="{FF2B5EF4-FFF2-40B4-BE49-F238E27FC236}">
                <a16:creationId xmlns:a16="http://schemas.microsoft.com/office/drawing/2014/main" id="{8EAEFB81-5C7F-44E2-5115-4AFF39299F1A}"/>
              </a:ext>
            </a:extLst>
          </p:cNvPr>
          <p:cNvPicPr>
            <a:picLocks noChangeAspect="1"/>
          </p:cNvPicPr>
          <p:nvPr/>
        </p:nvPicPr>
        <p:blipFill>
          <a:blip r:embed="rId2"/>
          <a:stretch>
            <a:fillRect/>
          </a:stretch>
        </p:blipFill>
        <p:spPr>
          <a:xfrm>
            <a:off x="6691567" y="4295480"/>
            <a:ext cx="885340" cy="1008112"/>
          </a:xfrm>
          <a:prstGeom prst="rect">
            <a:avLst/>
          </a:prstGeom>
        </p:spPr>
      </p:pic>
      <p:pic>
        <p:nvPicPr>
          <p:cNvPr id="32" name="Picture 31">
            <a:extLst>
              <a:ext uri="{FF2B5EF4-FFF2-40B4-BE49-F238E27FC236}">
                <a16:creationId xmlns:a16="http://schemas.microsoft.com/office/drawing/2014/main" id="{463DEAA2-19EA-4C8E-3F82-C9213979FBCF}"/>
              </a:ext>
            </a:extLst>
          </p:cNvPr>
          <p:cNvPicPr>
            <a:picLocks noChangeAspect="1"/>
          </p:cNvPicPr>
          <p:nvPr/>
        </p:nvPicPr>
        <p:blipFill>
          <a:blip r:embed="rId2"/>
          <a:stretch>
            <a:fillRect/>
          </a:stretch>
        </p:blipFill>
        <p:spPr>
          <a:xfrm>
            <a:off x="6779193" y="4286656"/>
            <a:ext cx="885340" cy="1008112"/>
          </a:xfrm>
          <a:prstGeom prst="rect">
            <a:avLst/>
          </a:prstGeom>
        </p:spPr>
      </p:pic>
      <p:pic>
        <p:nvPicPr>
          <p:cNvPr id="33" name="Picture 32">
            <a:extLst>
              <a:ext uri="{FF2B5EF4-FFF2-40B4-BE49-F238E27FC236}">
                <a16:creationId xmlns:a16="http://schemas.microsoft.com/office/drawing/2014/main" id="{61FACB13-2027-4AB7-C47C-272EC16ACECE}"/>
              </a:ext>
            </a:extLst>
          </p:cNvPr>
          <p:cNvPicPr>
            <a:picLocks noChangeAspect="1"/>
          </p:cNvPicPr>
          <p:nvPr/>
        </p:nvPicPr>
        <p:blipFill>
          <a:blip r:embed="rId2"/>
          <a:stretch>
            <a:fillRect/>
          </a:stretch>
        </p:blipFill>
        <p:spPr>
          <a:xfrm>
            <a:off x="6884615" y="4277832"/>
            <a:ext cx="885340" cy="1008112"/>
          </a:xfrm>
          <a:prstGeom prst="rect">
            <a:avLst/>
          </a:prstGeom>
        </p:spPr>
      </p:pic>
      <p:pic>
        <p:nvPicPr>
          <p:cNvPr id="34" name="Picture 33">
            <a:extLst>
              <a:ext uri="{FF2B5EF4-FFF2-40B4-BE49-F238E27FC236}">
                <a16:creationId xmlns:a16="http://schemas.microsoft.com/office/drawing/2014/main" id="{6EF4711A-3B56-9785-8390-C7BB44F68BB8}"/>
              </a:ext>
            </a:extLst>
          </p:cNvPr>
          <p:cNvPicPr>
            <a:picLocks noChangeAspect="1"/>
          </p:cNvPicPr>
          <p:nvPr/>
        </p:nvPicPr>
        <p:blipFill>
          <a:blip r:embed="rId2"/>
          <a:stretch>
            <a:fillRect/>
          </a:stretch>
        </p:blipFill>
        <p:spPr>
          <a:xfrm>
            <a:off x="6976781" y="4277832"/>
            <a:ext cx="885340" cy="1008112"/>
          </a:xfrm>
          <a:prstGeom prst="rect">
            <a:avLst/>
          </a:prstGeom>
        </p:spPr>
      </p:pic>
      <p:pic>
        <p:nvPicPr>
          <p:cNvPr id="35" name="Picture 34">
            <a:extLst>
              <a:ext uri="{FF2B5EF4-FFF2-40B4-BE49-F238E27FC236}">
                <a16:creationId xmlns:a16="http://schemas.microsoft.com/office/drawing/2014/main" id="{FF528585-1E5E-B848-D3D8-2EA3202BBB68}"/>
              </a:ext>
            </a:extLst>
          </p:cNvPr>
          <p:cNvPicPr>
            <a:picLocks noChangeAspect="1"/>
          </p:cNvPicPr>
          <p:nvPr/>
        </p:nvPicPr>
        <p:blipFill>
          <a:blip r:embed="rId2"/>
          <a:stretch>
            <a:fillRect/>
          </a:stretch>
        </p:blipFill>
        <p:spPr>
          <a:xfrm>
            <a:off x="7064407" y="4277832"/>
            <a:ext cx="885340" cy="1008112"/>
          </a:xfrm>
          <a:prstGeom prst="rect">
            <a:avLst/>
          </a:prstGeom>
        </p:spPr>
      </p:pic>
      <p:pic>
        <p:nvPicPr>
          <p:cNvPr id="36" name="Picture 35">
            <a:extLst>
              <a:ext uri="{FF2B5EF4-FFF2-40B4-BE49-F238E27FC236}">
                <a16:creationId xmlns:a16="http://schemas.microsoft.com/office/drawing/2014/main" id="{769193B7-CC92-34FF-29E9-A6702C65A44C}"/>
              </a:ext>
            </a:extLst>
          </p:cNvPr>
          <p:cNvPicPr>
            <a:picLocks noChangeAspect="1"/>
          </p:cNvPicPr>
          <p:nvPr/>
        </p:nvPicPr>
        <p:blipFill>
          <a:blip r:embed="rId2"/>
          <a:stretch>
            <a:fillRect/>
          </a:stretch>
        </p:blipFill>
        <p:spPr>
          <a:xfrm>
            <a:off x="7152033" y="4277832"/>
            <a:ext cx="885340" cy="1008112"/>
          </a:xfrm>
          <a:prstGeom prst="rect">
            <a:avLst/>
          </a:prstGeom>
        </p:spPr>
      </p:pic>
      <p:pic>
        <p:nvPicPr>
          <p:cNvPr id="37" name="Picture 36">
            <a:extLst>
              <a:ext uri="{FF2B5EF4-FFF2-40B4-BE49-F238E27FC236}">
                <a16:creationId xmlns:a16="http://schemas.microsoft.com/office/drawing/2014/main" id="{A6DD3B41-8217-0D06-02A0-597FC15CDC6B}"/>
              </a:ext>
            </a:extLst>
          </p:cNvPr>
          <p:cNvPicPr>
            <a:picLocks noChangeAspect="1"/>
          </p:cNvPicPr>
          <p:nvPr/>
        </p:nvPicPr>
        <p:blipFill>
          <a:blip r:embed="rId2"/>
          <a:stretch>
            <a:fillRect/>
          </a:stretch>
        </p:blipFill>
        <p:spPr>
          <a:xfrm>
            <a:off x="7239659" y="4269008"/>
            <a:ext cx="885340" cy="1008112"/>
          </a:xfrm>
          <a:prstGeom prst="rect">
            <a:avLst/>
          </a:prstGeom>
        </p:spPr>
      </p:pic>
      <p:pic>
        <p:nvPicPr>
          <p:cNvPr id="38" name="Picture 37">
            <a:extLst>
              <a:ext uri="{FF2B5EF4-FFF2-40B4-BE49-F238E27FC236}">
                <a16:creationId xmlns:a16="http://schemas.microsoft.com/office/drawing/2014/main" id="{031A8728-C41E-3970-01D0-E1EF8687ECB9}"/>
              </a:ext>
            </a:extLst>
          </p:cNvPr>
          <p:cNvPicPr>
            <a:picLocks noChangeAspect="1"/>
          </p:cNvPicPr>
          <p:nvPr/>
        </p:nvPicPr>
        <p:blipFill>
          <a:blip r:embed="rId2"/>
          <a:stretch>
            <a:fillRect/>
          </a:stretch>
        </p:blipFill>
        <p:spPr>
          <a:xfrm>
            <a:off x="7345081" y="4260184"/>
            <a:ext cx="885340" cy="1008112"/>
          </a:xfrm>
          <a:prstGeom prst="rect">
            <a:avLst/>
          </a:prstGeom>
        </p:spPr>
      </p:pic>
      <p:pic>
        <p:nvPicPr>
          <p:cNvPr id="39" name="Picture 38">
            <a:extLst>
              <a:ext uri="{FF2B5EF4-FFF2-40B4-BE49-F238E27FC236}">
                <a16:creationId xmlns:a16="http://schemas.microsoft.com/office/drawing/2014/main" id="{1AF787DA-06FD-634F-105C-DEE8D138F54F}"/>
              </a:ext>
            </a:extLst>
          </p:cNvPr>
          <p:cNvPicPr>
            <a:picLocks noChangeAspect="1"/>
          </p:cNvPicPr>
          <p:nvPr/>
        </p:nvPicPr>
        <p:blipFill>
          <a:blip r:embed="rId2"/>
          <a:stretch>
            <a:fillRect/>
          </a:stretch>
        </p:blipFill>
        <p:spPr>
          <a:xfrm>
            <a:off x="7437431" y="4277832"/>
            <a:ext cx="885340" cy="1008112"/>
          </a:xfrm>
          <a:prstGeom prst="rect">
            <a:avLst/>
          </a:prstGeom>
        </p:spPr>
      </p:pic>
      <p:sp>
        <p:nvSpPr>
          <p:cNvPr id="44" name="Місце для вмісту 2">
            <a:extLst>
              <a:ext uri="{FF2B5EF4-FFF2-40B4-BE49-F238E27FC236}">
                <a16:creationId xmlns:a16="http://schemas.microsoft.com/office/drawing/2014/main" id="{87EC6C38-C661-141C-465B-9A39A89BEBDA}"/>
              </a:ext>
            </a:extLst>
          </p:cNvPr>
          <p:cNvSpPr txBox="1">
            <a:spLocks/>
          </p:cNvSpPr>
          <p:nvPr/>
        </p:nvSpPr>
        <p:spPr>
          <a:xfrm>
            <a:off x="5546921" y="5491935"/>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a:t>множина</a:t>
            </a:r>
            <a:br>
              <a:rPr lang="en-US" dirty="0"/>
            </a:br>
            <a:r>
              <a:rPr lang="en-US" sz="1600" dirty="0"/>
              <a:t>plural</a:t>
            </a:r>
            <a:endParaRPr lang="uk-UA" sz="1600" strike="sngStrike" dirty="0"/>
          </a:p>
        </p:txBody>
      </p:sp>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74638"/>
            <a:ext cx="8229600" cy="1143000"/>
          </a:xfrm>
        </p:spPr>
        <p:txBody>
          <a:bodyPr>
            <a:normAutofit/>
          </a:bodyPr>
          <a:lstStyle/>
          <a:p>
            <a:r>
              <a:rPr lang="en-UA" dirty="0"/>
              <a:t>двоїна</a:t>
            </a:r>
            <a:br>
              <a:rPr lang="en-UA" dirty="0"/>
            </a:br>
            <a:r>
              <a:rPr lang="en-UA" sz="2000" dirty="0"/>
              <a:t>dual</a:t>
            </a:r>
            <a:endParaRPr lang="uk-UA" sz="2000" dirty="0"/>
          </a:p>
        </p:txBody>
      </p:sp>
      <p:sp>
        <p:nvSpPr>
          <p:cNvPr id="11" name="Місце для вмісту 2">
            <a:extLst>
              <a:ext uri="{FF2B5EF4-FFF2-40B4-BE49-F238E27FC236}">
                <a16:creationId xmlns:a16="http://schemas.microsoft.com/office/drawing/2014/main" id="{860AE9B9-7DBA-8274-288E-88CB4012D8FC}"/>
              </a:ext>
            </a:extLst>
          </p:cNvPr>
          <p:cNvSpPr>
            <a:spLocks noGrp="1"/>
          </p:cNvSpPr>
          <p:nvPr>
            <p:ph idx="1"/>
          </p:nvPr>
        </p:nvSpPr>
        <p:spPr>
          <a:xfrm>
            <a:off x="1115616" y="5481228"/>
            <a:ext cx="2196244" cy="612068"/>
          </a:xfrm>
        </p:spPr>
        <p:txBody>
          <a:bodyPr>
            <a:noAutofit/>
          </a:bodyPr>
          <a:lstStyle/>
          <a:p>
            <a:pPr marL="0" indent="0" algn="ctr">
              <a:buNone/>
            </a:pPr>
            <a:r>
              <a:rPr lang="en-US" dirty="0" err="1"/>
              <a:t>двоїна</a:t>
            </a:r>
            <a:br>
              <a:rPr lang="en-US" dirty="0"/>
            </a:br>
            <a:r>
              <a:rPr lang="en-US" sz="1600" dirty="0"/>
              <a:t>dual</a:t>
            </a:r>
            <a:endParaRPr lang="en-UA" sz="1600" strike="sngStrike" dirty="0"/>
          </a:p>
        </p:txBody>
      </p:sp>
      <p:pic>
        <p:nvPicPr>
          <p:cNvPr id="12" name="Picture 11">
            <a:extLst>
              <a:ext uri="{FF2B5EF4-FFF2-40B4-BE49-F238E27FC236}">
                <a16:creationId xmlns:a16="http://schemas.microsoft.com/office/drawing/2014/main" id="{C3F199EB-EABA-2197-E4E9-D12237DCC380}"/>
              </a:ext>
            </a:extLst>
          </p:cNvPr>
          <p:cNvPicPr>
            <a:picLocks noChangeAspect="1"/>
          </p:cNvPicPr>
          <p:nvPr/>
        </p:nvPicPr>
        <p:blipFill>
          <a:blip r:embed="rId2"/>
          <a:stretch>
            <a:fillRect/>
          </a:stretch>
        </p:blipFill>
        <p:spPr>
          <a:xfrm>
            <a:off x="1259632" y="4293096"/>
            <a:ext cx="885340" cy="1008112"/>
          </a:xfrm>
          <a:prstGeom prst="rect">
            <a:avLst/>
          </a:prstGeom>
        </p:spPr>
      </p:pic>
      <p:sp>
        <p:nvSpPr>
          <p:cNvPr id="18" name="Місце для вмісту 2">
            <a:extLst>
              <a:ext uri="{FF2B5EF4-FFF2-40B4-BE49-F238E27FC236}">
                <a16:creationId xmlns:a16="http://schemas.microsoft.com/office/drawing/2014/main" id="{3468EC03-8885-20FC-1BE2-E1995B9049F0}"/>
              </a:ext>
            </a:extLst>
          </p:cNvPr>
          <p:cNvSpPr txBox="1">
            <a:spLocks/>
          </p:cNvSpPr>
          <p:nvPr/>
        </p:nvSpPr>
        <p:spPr>
          <a:xfrm>
            <a:off x="1115616" y="2790969"/>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a:t>однина</a:t>
            </a:r>
            <a:br>
              <a:rPr lang="en-US"/>
            </a:br>
            <a:r>
              <a:rPr lang="en-US" sz="1600"/>
              <a:t>singular</a:t>
            </a:r>
            <a:endParaRPr lang="en-UA" sz="1600" strike="sngStrike" dirty="0"/>
          </a:p>
        </p:txBody>
      </p:sp>
      <p:pic>
        <p:nvPicPr>
          <p:cNvPr id="40" name="Picture 39">
            <a:extLst>
              <a:ext uri="{FF2B5EF4-FFF2-40B4-BE49-F238E27FC236}">
                <a16:creationId xmlns:a16="http://schemas.microsoft.com/office/drawing/2014/main" id="{218DB1CE-7703-8FE6-14EE-46197DF7B084}"/>
              </a:ext>
            </a:extLst>
          </p:cNvPr>
          <p:cNvPicPr>
            <a:picLocks noChangeAspect="1"/>
          </p:cNvPicPr>
          <p:nvPr/>
        </p:nvPicPr>
        <p:blipFill>
          <a:blip r:embed="rId2"/>
          <a:stretch>
            <a:fillRect/>
          </a:stretch>
        </p:blipFill>
        <p:spPr>
          <a:xfrm>
            <a:off x="1763688" y="1602837"/>
            <a:ext cx="885340" cy="1008112"/>
          </a:xfrm>
          <a:prstGeom prst="rect">
            <a:avLst/>
          </a:prstGeom>
        </p:spPr>
      </p:pic>
      <p:pic>
        <p:nvPicPr>
          <p:cNvPr id="41" name="Picture 40">
            <a:extLst>
              <a:ext uri="{FF2B5EF4-FFF2-40B4-BE49-F238E27FC236}">
                <a16:creationId xmlns:a16="http://schemas.microsoft.com/office/drawing/2014/main" id="{3C9414D2-4206-F1D2-2349-64FE352EB4CE}"/>
              </a:ext>
            </a:extLst>
          </p:cNvPr>
          <p:cNvPicPr>
            <a:picLocks noChangeAspect="1"/>
          </p:cNvPicPr>
          <p:nvPr/>
        </p:nvPicPr>
        <p:blipFill>
          <a:blip r:embed="rId2"/>
          <a:stretch>
            <a:fillRect/>
          </a:stretch>
        </p:blipFill>
        <p:spPr>
          <a:xfrm>
            <a:off x="2318508" y="4293096"/>
            <a:ext cx="885340" cy="1008112"/>
          </a:xfrm>
          <a:prstGeom prst="rect">
            <a:avLst/>
          </a:prstGeom>
        </p:spPr>
      </p:pic>
    </p:spTree>
    <p:extLst>
      <p:ext uri="{BB962C8B-B14F-4D97-AF65-F5344CB8AC3E}">
        <p14:creationId xmlns:p14="http://schemas.microsoft.com/office/powerpoint/2010/main" val="2216364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dirty="0"/>
              <a:t>троїна</a:t>
            </a:r>
            <a:br>
              <a:rPr lang="en-UA" dirty="0"/>
            </a:br>
            <a:r>
              <a:rPr lang="en-UA" sz="2000" dirty="0"/>
              <a:t>trial</a:t>
            </a:r>
            <a:endParaRPr lang="uk-UA" sz="2000" dirty="0"/>
          </a:p>
        </p:txBody>
      </p:sp>
    </p:spTree>
    <p:extLst>
      <p:ext uri="{BB962C8B-B14F-4D97-AF65-F5344CB8AC3E}">
        <p14:creationId xmlns:p14="http://schemas.microsoft.com/office/powerpoint/2010/main" val="155191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500"/>
            <a:ext cx="8229600" cy="1143000"/>
          </a:xfrm>
        </p:spPr>
        <p:txBody>
          <a:bodyPr>
            <a:normAutofit/>
          </a:bodyPr>
          <a:lstStyle/>
          <a:p>
            <a:r>
              <a:rPr lang="en-UA" dirty="0"/>
              <a:t>Хто такі лінгвісти?</a:t>
            </a:r>
            <a:endParaRPr lang="uk-UA" dirty="0"/>
          </a:p>
        </p:txBody>
      </p:sp>
    </p:spTree>
    <p:extLst>
      <p:ext uri="{BB962C8B-B14F-4D97-AF65-F5344CB8AC3E}">
        <p14:creationId xmlns:p14="http://schemas.microsoft.com/office/powerpoint/2010/main" val="3265623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1D2215-41AD-1418-DBD2-A02248E97837}"/>
              </a:ext>
            </a:extLst>
          </p:cNvPr>
          <p:cNvPicPr>
            <a:picLocks noChangeAspect="1"/>
          </p:cNvPicPr>
          <p:nvPr/>
        </p:nvPicPr>
        <p:blipFill>
          <a:blip r:embed="rId2">
            <a:alphaModFix amt="25000"/>
          </a:blip>
          <a:stretch>
            <a:fillRect/>
          </a:stretch>
        </p:blipFill>
        <p:spPr>
          <a:xfrm>
            <a:off x="5652120" y="1556792"/>
            <a:ext cx="885340" cy="1008112"/>
          </a:xfrm>
          <a:prstGeom prst="rect">
            <a:avLst/>
          </a:prstGeom>
        </p:spPr>
      </p:pic>
      <p:pic>
        <p:nvPicPr>
          <p:cNvPr id="6" name="Picture 5">
            <a:extLst>
              <a:ext uri="{FF2B5EF4-FFF2-40B4-BE49-F238E27FC236}">
                <a16:creationId xmlns:a16="http://schemas.microsoft.com/office/drawing/2014/main" id="{38ACEDE5-3C10-9571-D2C6-1EF9A2E12C48}"/>
              </a:ext>
            </a:extLst>
          </p:cNvPr>
          <p:cNvPicPr>
            <a:picLocks noChangeAspect="1"/>
          </p:cNvPicPr>
          <p:nvPr/>
        </p:nvPicPr>
        <p:blipFill>
          <a:blip r:embed="rId2">
            <a:alphaModFix amt="25000"/>
          </a:blip>
          <a:stretch>
            <a:fillRect/>
          </a:stretch>
        </p:blipFill>
        <p:spPr>
          <a:xfrm>
            <a:off x="6804248" y="1556792"/>
            <a:ext cx="885340" cy="1008112"/>
          </a:xfrm>
          <a:prstGeom prst="rect">
            <a:avLst/>
          </a:prstGeom>
        </p:spPr>
      </p:pic>
      <p:pic>
        <p:nvPicPr>
          <p:cNvPr id="7" name="Picture 6">
            <a:extLst>
              <a:ext uri="{FF2B5EF4-FFF2-40B4-BE49-F238E27FC236}">
                <a16:creationId xmlns:a16="http://schemas.microsoft.com/office/drawing/2014/main" id="{A13F8CF3-9FBA-F85F-CF48-EF43D4907FD7}"/>
              </a:ext>
            </a:extLst>
          </p:cNvPr>
          <p:cNvPicPr>
            <a:picLocks noChangeAspect="1"/>
          </p:cNvPicPr>
          <p:nvPr/>
        </p:nvPicPr>
        <p:blipFill>
          <a:blip r:embed="rId2">
            <a:alphaModFix amt="25000"/>
          </a:blip>
          <a:stretch>
            <a:fillRect/>
          </a:stretch>
        </p:blipFill>
        <p:spPr>
          <a:xfrm>
            <a:off x="5411873" y="2930421"/>
            <a:ext cx="885340" cy="1008112"/>
          </a:xfrm>
          <a:prstGeom prst="rect">
            <a:avLst/>
          </a:prstGeom>
        </p:spPr>
      </p:pic>
      <p:pic>
        <p:nvPicPr>
          <p:cNvPr id="8" name="Picture 7">
            <a:extLst>
              <a:ext uri="{FF2B5EF4-FFF2-40B4-BE49-F238E27FC236}">
                <a16:creationId xmlns:a16="http://schemas.microsoft.com/office/drawing/2014/main" id="{354AE5E6-B05A-0F88-C393-BBC28C03B4BE}"/>
              </a:ext>
            </a:extLst>
          </p:cNvPr>
          <p:cNvPicPr>
            <a:picLocks noChangeAspect="1"/>
          </p:cNvPicPr>
          <p:nvPr/>
        </p:nvPicPr>
        <p:blipFill>
          <a:blip r:embed="rId2">
            <a:alphaModFix amt="25000"/>
          </a:blip>
          <a:stretch>
            <a:fillRect/>
          </a:stretch>
        </p:blipFill>
        <p:spPr>
          <a:xfrm>
            <a:off x="6269018" y="2956942"/>
            <a:ext cx="885340" cy="1008112"/>
          </a:xfrm>
          <a:prstGeom prst="rect">
            <a:avLst/>
          </a:prstGeom>
        </p:spPr>
      </p:pic>
      <p:pic>
        <p:nvPicPr>
          <p:cNvPr id="10" name="Picture 9">
            <a:extLst>
              <a:ext uri="{FF2B5EF4-FFF2-40B4-BE49-F238E27FC236}">
                <a16:creationId xmlns:a16="http://schemas.microsoft.com/office/drawing/2014/main" id="{5615CE5D-4AA4-69EF-ED30-F5C1675EF4E8}"/>
              </a:ext>
            </a:extLst>
          </p:cNvPr>
          <p:cNvPicPr>
            <a:picLocks noChangeAspect="1"/>
          </p:cNvPicPr>
          <p:nvPr/>
        </p:nvPicPr>
        <p:blipFill>
          <a:blip r:embed="rId2">
            <a:alphaModFix amt="25000"/>
          </a:blip>
          <a:stretch>
            <a:fillRect/>
          </a:stretch>
        </p:blipFill>
        <p:spPr>
          <a:xfrm>
            <a:off x="7143044" y="2956942"/>
            <a:ext cx="885340" cy="1008112"/>
          </a:xfrm>
          <a:prstGeom prst="rect">
            <a:avLst/>
          </a:prstGeom>
        </p:spPr>
      </p:pic>
      <p:pic>
        <p:nvPicPr>
          <p:cNvPr id="13" name="Picture 12">
            <a:extLst>
              <a:ext uri="{FF2B5EF4-FFF2-40B4-BE49-F238E27FC236}">
                <a16:creationId xmlns:a16="http://schemas.microsoft.com/office/drawing/2014/main" id="{E2915038-AEA1-33BE-9942-4CC05A945DAB}"/>
              </a:ext>
            </a:extLst>
          </p:cNvPr>
          <p:cNvPicPr>
            <a:picLocks noChangeAspect="1"/>
          </p:cNvPicPr>
          <p:nvPr/>
        </p:nvPicPr>
        <p:blipFill>
          <a:blip r:embed="rId2"/>
          <a:stretch>
            <a:fillRect/>
          </a:stretch>
        </p:blipFill>
        <p:spPr>
          <a:xfrm>
            <a:off x="5132446" y="4304050"/>
            <a:ext cx="885340" cy="1008112"/>
          </a:xfrm>
          <a:prstGeom prst="rect">
            <a:avLst/>
          </a:prstGeom>
        </p:spPr>
      </p:pic>
      <p:pic>
        <p:nvPicPr>
          <p:cNvPr id="14" name="Picture 13">
            <a:extLst>
              <a:ext uri="{FF2B5EF4-FFF2-40B4-BE49-F238E27FC236}">
                <a16:creationId xmlns:a16="http://schemas.microsoft.com/office/drawing/2014/main" id="{527C8702-08E9-1CD2-331D-865A1C3C07B9}"/>
              </a:ext>
            </a:extLst>
          </p:cNvPr>
          <p:cNvPicPr>
            <a:picLocks noChangeAspect="1"/>
          </p:cNvPicPr>
          <p:nvPr/>
        </p:nvPicPr>
        <p:blipFill>
          <a:blip r:embed="rId2"/>
          <a:stretch>
            <a:fillRect/>
          </a:stretch>
        </p:blipFill>
        <p:spPr>
          <a:xfrm>
            <a:off x="5342844" y="4304050"/>
            <a:ext cx="885340" cy="1008112"/>
          </a:xfrm>
          <a:prstGeom prst="rect">
            <a:avLst/>
          </a:prstGeom>
        </p:spPr>
      </p:pic>
      <p:pic>
        <p:nvPicPr>
          <p:cNvPr id="15" name="Picture 14">
            <a:extLst>
              <a:ext uri="{FF2B5EF4-FFF2-40B4-BE49-F238E27FC236}">
                <a16:creationId xmlns:a16="http://schemas.microsoft.com/office/drawing/2014/main" id="{68D6C6F9-45DF-F96D-357B-4F3D4160A1E4}"/>
              </a:ext>
            </a:extLst>
          </p:cNvPr>
          <p:cNvPicPr>
            <a:picLocks noChangeAspect="1"/>
          </p:cNvPicPr>
          <p:nvPr/>
        </p:nvPicPr>
        <p:blipFill>
          <a:blip r:embed="rId2"/>
          <a:stretch>
            <a:fillRect/>
          </a:stretch>
        </p:blipFill>
        <p:spPr>
          <a:xfrm>
            <a:off x="5558868" y="4304050"/>
            <a:ext cx="885340" cy="1008112"/>
          </a:xfrm>
          <a:prstGeom prst="rect">
            <a:avLst/>
          </a:prstGeom>
        </p:spPr>
      </p:pic>
      <p:pic>
        <p:nvPicPr>
          <p:cNvPr id="16" name="Picture 15">
            <a:extLst>
              <a:ext uri="{FF2B5EF4-FFF2-40B4-BE49-F238E27FC236}">
                <a16:creationId xmlns:a16="http://schemas.microsoft.com/office/drawing/2014/main" id="{E2DE86B6-C801-6CDC-3EBF-15C2E034CADA}"/>
              </a:ext>
            </a:extLst>
          </p:cNvPr>
          <p:cNvPicPr>
            <a:picLocks noChangeAspect="1"/>
          </p:cNvPicPr>
          <p:nvPr/>
        </p:nvPicPr>
        <p:blipFill>
          <a:blip r:embed="rId2"/>
          <a:stretch>
            <a:fillRect/>
          </a:stretch>
        </p:blipFill>
        <p:spPr>
          <a:xfrm>
            <a:off x="5774892" y="4295226"/>
            <a:ext cx="885340" cy="1008112"/>
          </a:xfrm>
          <a:prstGeom prst="rect">
            <a:avLst/>
          </a:prstGeom>
        </p:spPr>
      </p:pic>
      <p:pic>
        <p:nvPicPr>
          <p:cNvPr id="33" name="Picture 32">
            <a:extLst>
              <a:ext uri="{FF2B5EF4-FFF2-40B4-BE49-F238E27FC236}">
                <a16:creationId xmlns:a16="http://schemas.microsoft.com/office/drawing/2014/main" id="{61FACB13-2027-4AB7-C47C-272EC16ACECE}"/>
              </a:ext>
            </a:extLst>
          </p:cNvPr>
          <p:cNvPicPr>
            <a:picLocks noChangeAspect="1"/>
          </p:cNvPicPr>
          <p:nvPr/>
        </p:nvPicPr>
        <p:blipFill>
          <a:blip r:embed="rId2"/>
          <a:stretch>
            <a:fillRect/>
          </a:stretch>
        </p:blipFill>
        <p:spPr>
          <a:xfrm>
            <a:off x="6884615" y="4277832"/>
            <a:ext cx="885340" cy="1008112"/>
          </a:xfrm>
          <a:prstGeom prst="rect">
            <a:avLst/>
          </a:prstGeom>
        </p:spPr>
      </p:pic>
      <p:pic>
        <p:nvPicPr>
          <p:cNvPr id="34" name="Picture 33">
            <a:extLst>
              <a:ext uri="{FF2B5EF4-FFF2-40B4-BE49-F238E27FC236}">
                <a16:creationId xmlns:a16="http://schemas.microsoft.com/office/drawing/2014/main" id="{6EF4711A-3B56-9785-8390-C7BB44F68BB8}"/>
              </a:ext>
            </a:extLst>
          </p:cNvPr>
          <p:cNvPicPr>
            <a:picLocks noChangeAspect="1"/>
          </p:cNvPicPr>
          <p:nvPr/>
        </p:nvPicPr>
        <p:blipFill>
          <a:blip r:embed="rId2"/>
          <a:stretch>
            <a:fillRect/>
          </a:stretch>
        </p:blipFill>
        <p:spPr>
          <a:xfrm>
            <a:off x="6976781" y="4277832"/>
            <a:ext cx="885340" cy="1008112"/>
          </a:xfrm>
          <a:prstGeom prst="rect">
            <a:avLst/>
          </a:prstGeom>
        </p:spPr>
      </p:pic>
      <p:pic>
        <p:nvPicPr>
          <p:cNvPr id="35" name="Picture 34">
            <a:extLst>
              <a:ext uri="{FF2B5EF4-FFF2-40B4-BE49-F238E27FC236}">
                <a16:creationId xmlns:a16="http://schemas.microsoft.com/office/drawing/2014/main" id="{FF528585-1E5E-B848-D3D8-2EA3202BBB68}"/>
              </a:ext>
            </a:extLst>
          </p:cNvPr>
          <p:cNvPicPr>
            <a:picLocks noChangeAspect="1"/>
          </p:cNvPicPr>
          <p:nvPr/>
        </p:nvPicPr>
        <p:blipFill>
          <a:blip r:embed="rId2"/>
          <a:stretch>
            <a:fillRect/>
          </a:stretch>
        </p:blipFill>
        <p:spPr>
          <a:xfrm>
            <a:off x="7064407" y="4277832"/>
            <a:ext cx="885340" cy="1008112"/>
          </a:xfrm>
          <a:prstGeom prst="rect">
            <a:avLst/>
          </a:prstGeom>
        </p:spPr>
      </p:pic>
      <p:pic>
        <p:nvPicPr>
          <p:cNvPr id="36" name="Picture 35">
            <a:extLst>
              <a:ext uri="{FF2B5EF4-FFF2-40B4-BE49-F238E27FC236}">
                <a16:creationId xmlns:a16="http://schemas.microsoft.com/office/drawing/2014/main" id="{769193B7-CC92-34FF-29E9-A6702C65A44C}"/>
              </a:ext>
            </a:extLst>
          </p:cNvPr>
          <p:cNvPicPr>
            <a:picLocks noChangeAspect="1"/>
          </p:cNvPicPr>
          <p:nvPr/>
        </p:nvPicPr>
        <p:blipFill>
          <a:blip r:embed="rId2"/>
          <a:stretch>
            <a:fillRect/>
          </a:stretch>
        </p:blipFill>
        <p:spPr>
          <a:xfrm>
            <a:off x="7152033" y="4277832"/>
            <a:ext cx="885340" cy="1008112"/>
          </a:xfrm>
          <a:prstGeom prst="rect">
            <a:avLst/>
          </a:prstGeom>
        </p:spPr>
      </p:pic>
      <p:pic>
        <p:nvPicPr>
          <p:cNvPr id="37" name="Picture 36">
            <a:extLst>
              <a:ext uri="{FF2B5EF4-FFF2-40B4-BE49-F238E27FC236}">
                <a16:creationId xmlns:a16="http://schemas.microsoft.com/office/drawing/2014/main" id="{A6DD3B41-8217-0D06-02A0-597FC15CDC6B}"/>
              </a:ext>
            </a:extLst>
          </p:cNvPr>
          <p:cNvPicPr>
            <a:picLocks noChangeAspect="1"/>
          </p:cNvPicPr>
          <p:nvPr/>
        </p:nvPicPr>
        <p:blipFill>
          <a:blip r:embed="rId2"/>
          <a:stretch>
            <a:fillRect/>
          </a:stretch>
        </p:blipFill>
        <p:spPr>
          <a:xfrm>
            <a:off x="7239659" y="4269008"/>
            <a:ext cx="885340" cy="1008112"/>
          </a:xfrm>
          <a:prstGeom prst="rect">
            <a:avLst/>
          </a:prstGeom>
        </p:spPr>
      </p:pic>
      <p:pic>
        <p:nvPicPr>
          <p:cNvPr id="38" name="Picture 37">
            <a:extLst>
              <a:ext uri="{FF2B5EF4-FFF2-40B4-BE49-F238E27FC236}">
                <a16:creationId xmlns:a16="http://schemas.microsoft.com/office/drawing/2014/main" id="{031A8728-C41E-3970-01D0-E1EF8687ECB9}"/>
              </a:ext>
            </a:extLst>
          </p:cNvPr>
          <p:cNvPicPr>
            <a:picLocks noChangeAspect="1"/>
          </p:cNvPicPr>
          <p:nvPr/>
        </p:nvPicPr>
        <p:blipFill>
          <a:blip r:embed="rId2"/>
          <a:stretch>
            <a:fillRect/>
          </a:stretch>
        </p:blipFill>
        <p:spPr>
          <a:xfrm>
            <a:off x="7345081" y="4260184"/>
            <a:ext cx="885340" cy="1008112"/>
          </a:xfrm>
          <a:prstGeom prst="rect">
            <a:avLst/>
          </a:prstGeom>
        </p:spPr>
      </p:pic>
      <p:pic>
        <p:nvPicPr>
          <p:cNvPr id="39" name="Picture 38">
            <a:extLst>
              <a:ext uri="{FF2B5EF4-FFF2-40B4-BE49-F238E27FC236}">
                <a16:creationId xmlns:a16="http://schemas.microsoft.com/office/drawing/2014/main" id="{1AF787DA-06FD-634F-105C-DEE8D138F54F}"/>
              </a:ext>
            </a:extLst>
          </p:cNvPr>
          <p:cNvPicPr>
            <a:picLocks noChangeAspect="1"/>
          </p:cNvPicPr>
          <p:nvPr/>
        </p:nvPicPr>
        <p:blipFill>
          <a:blip r:embed="rId2"/>
          <a:stretch>
            <a:fillRect/>
          </a:stretch>
        </p:blipFill>
        <p:spPr>
          <a:xfrm>
            <a:off x="7437431" y="4277832"/>
            <a:ext cx="885340" cy="1008112"/>
          </a:xfrm>
          <a:prstGeom prst="rect">
            <a:avLst/>
          </a:prstGeom>
        </p:spPr>
      </p:pic>
      <p:sp>
        <p:nvSpPr>
          <p:cNvPr id="44" name="Місце для вмісту 2">
            <a:extLst>
              <a:ext uri="{FF2B5EF4-FFF2-40B4-BE49-F238E27FC236}">
                <a16:creationId xmlns:a16="http://schemas.microsoft.com/office/drawing/2014/main" id="{87EC6C38-C661-141C-465B-9A39A89BEBDA}"/>
              </a:ext>
            </a:extLst>
          </p:cNvPr>
          <p:cNvSpPr txBox="1">
            <a:spLocks/>
          </p:cNvSpPr>
          <p:nvPr/>
        </p:nvSpPr>
        <p:spPr>
          <a:xfrm>
            <a:off x="5546921" y="5491935"/>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a:t>множина</a:t>
            </a:r>
            <a:br>
              <a:rPr lang="en-US" dirty="0"/>
            </a:br>
            <a:r>
              <a:rPr lang="en-US" sz="1600" dirty="0"/>
              <a:t>plural</a:t>
            </a:r>
            <a:endParaRPr lang="uk-UA" sz="1600" strike="sngStrike" dirty="0"/>
          </a:p>
        </p:txBody>
      </p:sp>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74638"/>
            <a:ext cx="8229600" cy="1143000"/>
          </a:xfrm>
        </p:spPr>
        <p:txBody>
          <a:bodyPr>
            <a:normAutofit/>
          </a:bodyPr>
          <a:lstStyle/>
          <a:p>
            <a:r>
              <a:rPr lang="en-UA" dirty="0"/>
              <a:t>троїна</a:t>
            </a:r>
            <a:br>
              <a:rPr lang="en-UA" dirty="0"/>
            </a:br>
            <a:r>
              <a:rPr lang="en-UA" sz="2000" dirty="0"/>
              <a:t>trial</a:t>
            </a:r>
            <a:endParaRPr lang="uk-UA" sz="2000" dirty="0"/>
          </a:p>
        </p:txBody>
      </p:sp>
      <p:sp>
        <p:nvSpPr>
          <p:cNvPr id="11" name="Місце для вмісту 2">
            <a:extLst>
              <a:ext uri="{FF2B5EF4-FFF2-40B4-BE49-F238E27FC236}">
                <a16:creationId xmlns:a16="http://schemas.microsoft.com/office/drawing/2014/main" id="{860AE9B9-7DBA-8274-288E-88CB4012D8FC}"/>
              </a:ext>
            </a:extLst>
          </p:cNvPr>
          <p:cNvSpPr>
            <a:spLocks noGrp="1"/>
          </p:cNvSpPr>
          <p:nvPr>
            <p:ph idx="1"/>
          </p:nvPr>
        </p:nvSpPr>
        <p:spPr>
          <a:xfrm>
            <a:off x="2447764" y="3032956"/>
            <a:ext cx="2196244" cy="612068"/>
          </a:xfrm>
        </p:spPr>
        <p:txBody>
          <a:bodyPr>
            <a:noAutofit/>
          </a:bodyPr>
          <a:lstStyle/>
          <a:p>
            <a:pPr marL="0" indent="0" algn="ctr">
              <a:buNone/>
            </a:pPr>
            <a:r>
              <a:rPr lang="en-US" dirty="0" err="1"/>
              <a:t>двоїна</a:t>
            </a:r>
            <a:br>
              <a:rPr lang="en-US" dirty="0"/>
            </a:br>
            <a:r>
              <a:rPr lang="en-US" sz="1600" dirty="0"/>
              <a:t>dual</a:t>
            </a:r>
            <a:endParaRPr lang="en-UA" sz="1600" strike="sngStrike" dirty="0"/>
          </a:p>
        </p:txBody>
      </p:sp>
      <p:pic>
        <p:nvPicPr>
          <p:cNvPr id="12" name="Picture 11">
            <a:extLst>
              <a:ext uri="{FF2B5EF4-FFF2-40B4-BE49-F238E27FC236}">
                <a16:creationId xmlns:a16="http://schemas.microsoft.com/office/drawing/2014/main" id="{C3F199EB-EABA-2197-E4E9-D12237DCC380}"/>
              </a:ext>
            </a:extLst>
          </p:cNvPr>
          <p:cNvPicPr>
            <a:picLocks noChangeAspect="1"/>
          </p:cNvPicPr>
          <p:nvPr/>
        </p:nvPicPr>
        <p:blipFill>
          <a:blip r:embed="rId2"/>
          <a:stretch>
            <a:fillRect/>
          </a:stretch>
        </p:blipFill>
        <p:spPr>
          <a:xfrm>
            <a:off x="2591780" y="1844824"/>
            <a:ext cx="885340" cy="1008112"/>
          </a:xfrm>
          <a:prstGeom prst="rect">
            <a:avLst/>
          </a:prstGeom>
        </p:spPr>
      </p:pic>
      <p:sp>
        <p:nvSpPr>
          <p:cNvPr id="18" name="Місце для вмісту 2">
            <a:extLst>
              <a:ext uri="{FF2B5EF4-FFF2-40B4-BE49-F238E27FC236}">
                <a16:creationId xmlns:a16="http://schemas.microsoft.com/office/drawing/2014/main" id="{3468EC03-8885-20FC-1BE2-E1995B9049F0}"/>
              </a:ext>
            </a:extLst>
          </p:cNvPr>
          <p:cNvSpPr txBox="1">
            <a:spLocks/>
          </p:cNvSpPr>
          <p:nvPr/>
        </p:nvSpPr>
        <p:spPr>
          <a:xfrm>
            <a:off x="35496" y="3032956"/>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a:t>однина</a:t>
            </a:r>
            <a:br>
              <a:rPr lang="en-US" dirty="0"/>
            </a:br>
            <a:r>
              <a:rPr lang="en-US" sz="1600" dirty="0"/>
              <a:t>singular</a:t>
            </a:r>
            <a:endParaRPr lang="en-UA" sz="1600" strike="sngStrike" dirty="0"/>
          </a:p>
        </p:txBody>
      </p:sp>
      <p:pic>
        <p:nvPicPr>
          <p:cNvPr id="40" name="Picture 39">
            <a:extLst>
              <a:ext uri="{FF2B5EF4-FFF2-40B4-BE49-F238E27FC236}">
                <a16:creationId xmlns:a16="http://schemas.microsoft.com/office/drawing/2014/main" id="{218DB1CE-7703-8FE6-14EE-46197DF7B084}"/>
              </a:ext>
            </a:extLst>
          </p:cNvPr>
          <p:cNvPicPr>
            <a:picLocks noChangeAspect="1"/>
          </p:cNvPicPr>
          <p:nvPr/>
        </p:nvPicPr>
        <p:blipFill>
          <a:blip r:embed="rId2"/>
          <a:stretch>
            <a:fillRect/>
          </a:stretch>
        </p:blipFill>
        <p:spPr>
          <a:xfrm>
            <a:off x="683568" y="1844824"/>
            <a:ext cx="885340" cy="1008112"/>
          </a:xfrm>
          <a:prstGeom prst="rect">
            <a:avLst/>
          </a:prstGeom>
        </p:spPr>
      </p:pic>
      <p:pic>
        <p:nvPicPr>
          <p:cNvPr id="41" name="Picture 40">
            <a:extLst>
              <a:ext uri="{FF2B5EF4-FFF2-40B4-BE49-F238E27FC236}">
                <a16:creationId xmlns:a16="http://schemas.microsoft.com/office/drawing/2014/main" id="{3C9414D2-4206-F1D2-2349-64FE352EB4CE}"/>
              </a:ext>
            </a:extLst>
          </p:cNvPr>
          <p:cNvPicPr>
            <a:picLocks noChangeAspect="1"/>
          </p:cNvPicPr>
          <p:nvPr/>
        </p:nvPicPr>
        <p:blipFill>
          <a:blip r:embed="rId2"/>
          <a:stretch>
            <a:fillRect/>
          </a:stretch>
        </p:blipFill>
        <p:spPr>
          <a:xfrm>
            <a:off x="3650656" y="1844824"/>
            <a:ext cx="885340" cy="1008112"/>
          </a:xfrm>
          <a:prstGeom prst="rect">
            <a:avLst/>
          </a:prstGeom>
        </p:spPr>
      </p:pic>
      <p:sp>
        <p:nvSpPr>
          <p:cNvPr id="9" name="Місце для вмісту 2">
            <a:extLst>
              <a:ext uri="{FF2B5EF4-FFF2-40B4-BE49-F238E27FC236}">
                <a16:creationId xmlns:a16="http://schemas.microsoft.com/office/drawing/2014/main" id="{533B6904-DED9-CDCA-8C4F-C4A9E446649E}"/>
              </a:ext>
            </a:extLst>
          </p:cNvPr>
          <p:cNvSpPr txBox="1">
            <a:spLocks/>
          </p:cNvSpPr>
          <p:nvPr/>
        </p:nvSpPr>
        <p:spPr>
          <a:xfrm>
            <a:off x="1115616" y="5481228"/>
            <a:ext cx="2196244" cy="612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dirty="0" err="1"/>
              <a:t>троїна</a:t>
            </a:r>
            <a:br>
              <a:rPr lang="en-US" dirty="0"/>
            </a:br>
            <a:r>
              <a:rPr lang="en-US" sz="1600" dirty="0"/>
              <a:t>trial</a:t>
            </a:r>
            <a:endParaRPr lang="en-UA" sz="1600" strike="sngStrike" dirty="0"/>
          </a:p>
        </p:txBody>
      </p:sp>
      <p:pic>
        <p:nvPicPr>
          <p:cNvPr id="42" name="Picture 41">
            <a:extLst>
              <a:ext uri="{FF2B5EF4-FFF2-40B4-BE49-F238E27FC236}">
                <a16:creationId xmlns:a16="http://schemas.microsoft.com/office/drawing/2014/main" id="{4CBC3455-7AC8-833F-C64A-EDA8E183CEF5}"/>
              </a:ext>
            </a:extLst>
          </p:cNvPr>
          <p:cNvPicPr>
            <a:picLocks noChangeAspect="1"/>
          </p:cNvPicPr>
          <p:nvPr/>
        </p:nvPicPr>
        <p:blipFill>
          <a:blip r:embed="rId2"/>
          <a:stretch>
            <a:fillRect/>
          </a:stretch>
        </p:blipFill>
        <p:spPr>
          <a:xfrm>
            <a:off x="1259632" y="4293096"/>
            <a:ext cx="885340" cy="1008112"/>
          </a:xfrm>
          <a:prstGeom prst="rect">
            <a:avLst/>
          </a:prstGeom>
        </p:spPr>
      </p:pic>
      <p:pic>
        <p:nvPicPr>
          <p:cNvPr id="43" name="Picture 42">
            <a:extLst>
              <a:ext uri="{FF2B5EF4-FFF2-40B4-BE49-F238E27FC236}">
                <a16:creationId xmlns:a16="http://schemas.microsoft.com/office/drawing/2014/main" id="{4ADA465D-B63F-F6B7-305C-CA31067735A4}"/>
              </a:ext>
            </a:extLst>
          </p:cNvPr>
          <p:cNvPicPr>
            <a:picLocks noChangeAspect="1"/>
          </p:cNvPicPr>
          <p:nvPr/>
        </p:nvPicPr>
        <p:blipFill>
          <a:blip r:embed="rId2"/>
          <a:stretch>
            <a:fillRect/>
          </a:stretch>
        </p:blipFill>
        <p:spPr>
          <a:xfrm>
            <a:off x="2318508" y="4293096"/>
            <a:ext cx="885340" cy="1008112"/>
          </a:xfrm>
          <a:prstGeom prst="rect">
            <a:avLst/>
          </a:prstGeom>
        </p:spPr>
      </p:pic>
      <p:pic>
        <p:nvPicPr>
          <p:cNvPr id="45" name="Picture 44">
            <a:extLst>
              <a:ext uri="{FF2B5EF4-FFF2-40B4-BE49-F238E27FC236}">
                <a16:creationId xmlns:a16="http://schemas.microsoft.com/office/drawing/2014/main" id="{13AB3EE9-31B7-04E4-1B0F-76F0FCE427D6}"/>
              </a:ext>
            </a:extLst>
          </p:cNvPr>
          <p:cNvPicPr>
            <a:picLocks noChangeAspect="1"/>
          </p:cNvPicPr>
          <p:nvPr/>
        </p:nvPicPr>
        <p:blipFill>
          <a:blip r:embed="rId2"/>
          <a:stretch>
            <a:fillRect/>
          </a:stretch>
        </p:blipFill>
        <p:spPr>
          <a:xfrm>
            <a:off x="1781569" y="4293096"/>
            <a:ext cx="885340" cy="1008112"/>
          </a:xfrm>
          <a:prstGeom prst="rect">
            <a:avLst/>
          </a:prstGeom>
        </p:spPr>
      </p:pic>
    </p:spTree>
    <p:extLst>
      <p:ext uri="{BB962C8B-B14F-4D97-AF65-F5344CB8AC3E}">
        <p14:creationId xmlns:p14="http://schemas.microsoft.com/office/powerpoint/2010/main" val="691983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троїна</a:t>
            </a:r>
            <a:br>
              <a:rPr lang="en-UA" dirty="0"/>
            </a:br>
            <a:r>
              <a:rPr lang="en-UA" sz="2000" dirty="0"/>
              <a:t>trial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2159859"/>
            <a:ext cx="7776864" cy="2538282"/>
          </a:xfrm>
        </p:spPr>
        <p:txBody>
          <a:bodyPr>
            <a:noAutofit/>
          </a:bodyPr>
          <a:lstStyle/>
          <a:p>
            <a:pPr marL="0" indent="0">
              <a:lnSpc>
                <a:spcPct val="150000"/>
              </a:lnSpc>
              <a:buNone/>
            </a:pPr>
            <a:r>
              <a:rPr lang="en-US" sz="2400" b="1" i="1" dirty="0" err="1"/>
              <a:t>Ава</a:t>
            </a:r>
            <a:r>
              <a:rPr lang="en-US" sz="2400" i="1" dirty="0"/>
              <a:t> (Awa; </a:t>
            </a:r>
            <a:r>
              <a:rPr lang="en-US" sz="2400" i="1" dirty="0" err="1"/>
              <a:t>трансновогвінейська</a:t>
            </a:r>
            <a:r>
              <a:rPr lang="en-US" sz="2400" i="1" dirty="0"/>
              <a:t>, </a:t>
            </a:r>
            <a:r>
              <a:rPr lang="uk-UA" sz="2400" i="1" dirty="0"/>
              <a:t>Папуа Нова Гвінея</a:t>
            </a:r>
            <a:r>
              <a:rPr lang="en-US" sz="2400" i="1" dirty="0"/>
              <a:t>):</a:t>
            </a:r>
          </a:p>
          <a:p>
            <a:pPr marL="0" indent="0">
              <a:lnSpc>
                <a:spcPct val="150000"/>
              </a:lnSpc>
              <a:buNone/>
            </a:pPr>
            <a:r>
              <a:rPr lang="en-GB" sz="2400" dirty="0" err="1"/>
              <a:t>iya</a:t>
            </a:r>
            <a:r>
              <a:rPr lang="en-UA" sz="2400" dirty="0"/>
              <a:t> </a:t>
            </a:r>
            <a:r>
              <a:rPr lang="en-UA" sz="2400" dirty="0">
                <a:solidFill>
                  <a:schemeClr val="accent2"/>
                </a:solidFill>
              </a:rPr>
              <a:t>— собака</a:t>
            </a:r>
          </a:p>
          <a:p>
            <a:pPr marL="0" indent="0">
              <a:lnSpc>
                <a:spcPct val="150000"/>
              </a:lnSpc>
              <a:buNone/>
            </a:pPr>
            <a:r>
              <a:rPr lang="en-GB" sz="2400" dirty="0" err="1"/>
              <a:t>iyatade</a:t>
            </a:r>
            <a:r>
              <a:rPr lang="en-UA" sz="2400" dirty="0"/>
              <a:t> </a:t>
            </a:r>
            <a:r>
              <a:rPr lang="en-UA" sz="2400" dirty="0">
                <a:solidFill>
                  <a:schemeClr val="accent2"/>
                </a:solidFill>
              </a:rPr>
              <a:t>— 2 собаки</a:t>
            </a:r>
          </a:p>
          <a:p>
            <a:pPr marL="0" indent="0">
              <a:lnSpc>
                <a:spcPct val="150000"/>
              </a:lnSpc>
              <a:buNone/>
            </a:pPr>
            <a:r>
              <a:rPr lang="en-GB" sz="2400" dirty="0" err="1"/>
              <a:t>iyatado</a:t>
            </a:r>
            <a:r>
              <a:rPr lang="en-UA" sz="2400" dirty="0"/>
              <a:t> </a:t>
            </a:r>
            <a:r>
              <a:rPr lang="en-UA" sz="2400" dirty="0">
                <a:solidFill>
                  <a:schemeClr val="accent2"/>
                </a:solidFill>
              </a:rPr>
              <a:t>— 3 собаки</a:t>
            </a:r>
            <a:endParaRPr lang="uk-UA" sz="2400" dirty="0">
              <a:solidFill>
                <a:schemeClr val="accent2"/>
              </a:solidFill>
            </a:endParaRPr>
          </a:p>
          <a:p>
            <a:pPr marL="0" indent="0">
              <a:lnSpc>
                <a:spcPct val="150000"/>
              </a:lnSpc>
              <a:buNone/>
            </a:pPr>
            <a:r>
              <a:rPr lang="en-GB" sz="2400" dirty="0" err="1"/>
              <a:t>iyamadi</a:t>
            </a:r>
            <a:r>
              <a:rPr lang="en-UA" sz="2400" dirty="0"/>
              <a:t> </a:t>
            </a:r>
            <a:r>
              <a:rPr lang="en-UA" sz="2400" dirty="0">
                <a:solidFill>
                  <a:schemeClr val="accent2"/>
                </a:solidFill>
              </a:rPr>
              <a:t>— 4, 5, 6, ... собак</a:t>
            </a:r>
            <a:endParaRPr lang="uk-UA" sz="2400" dirty="0">
              <a:solidFill>
                <a:schemeClr val="accent2"/>
              </a:solidFill>
            </a:endParaRPr>
          </a:p>
        </p:txBody>
      </p:sp>
    </p:spTree>
    <p:extLst>
      <p:ext uri="{BB962C8B-B14F-4D97-AF65-F5344CB8AC3E}">
        <p14:creationId xmlns:p14="http://schemas.microsoft.com/office/powerpoint/2010/main" val="30699481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троїна</a:t>
            </a:r>
            <a:br>
              <a:rPr lang="en-UA" dirty="0"/>
            </a:br>
            <a:r>
              <a:rPr lang="en-UA" sz="2000" dirty="0"/>
              <a:t>trial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1916832"/>
            <a:ext cx="7776864" cy="765085"/>
          </a:xfrm>
        </p:spPr>
        <p:txBody>
          <a:bodyPr>
            <a:noAutofit/>
          </a:bodyPr>
          <a:lstStyle/>
          <a:p>
            <a:pPr marL="0" indent="0">
              <a:lnSpc>
                <a:spcPct val="150000"/>
              </a:lnSpc>
              <a:buNone/>
            </a:pPr>
            <a:r>
              <a:rPr lang="en-US" sz="2400" b="1" i="1" dirty="0" err="1"/>
              <a:t>Ларіке</a:t>
            </a:r>
            <a:r>
              <a:rPr lang="en-US" sz="2400" i="1" dirty="0"/>
              <a:t> (</a:t>
            </a:r>
            <a:r>
              <a:rPr lang="en-US" sz="2400" i="1" dirty="0" err="1"/>
              <a:t>Larike</a:t>
            </a:r>
            <a:r>
              <a:rPr lang="en-US" sz="2400" i="1" dirty="0"/>
              <a:t>; </a:t>
            </a:r>
            <a:r>
              <a:rPr lang="en-US" sz="2400" i="1" dirty="0" err="1"/>
              <a:t>австронезійська</a:t>
            </a:r>
            <a:r>
              <a:rPr lang="en-US" sz="2400" i="1" dirty="0"/>
              <a:t>, </a:t>
            </a:r>
            <a:r>
              <a:rPr lang="en-US" sz="2400" i="1" dirty="0" err="1"/>
              <a:t>Індонезія</a:t>
            </a:r>
            <a:r>
              <a:rPr lang="en-US" sz="2400" i="1" dirty="0"/>
              <a:t>):</a:t>
            </a:r>
          </a:p>
          <a:p>
            <a:pPr marL="0" indent="0">
              <a:lnSpc>
                <a:spcPct val="150000"/>
              </a:lnSpc>
              <a:buNone/>
            </a:pPr>
            <a:endParaRPr lang="uk-UA" sz="2400" dirty="0">
              <a:solidFill>
                <a:schemeClr val="accent2"/>
              </a:solidFill>
            </a:endParaRPr>
          </a:p>
        </p:txBody>
      </p:sp>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extLst>
              <p:ext uri="{D42A27DB-BD31-4B8C-83A1-F6EECF244321}">
                <p14:modId xmlns:p14="http://schemas.microsoft.com/office/powerpoint/2010/main" val="653850046"/>
              </p:ext>
            </p:extLst>
          </p:nvPr>
        </p:nvGraphicFramePr>
        <p:xfrm>
          <a:off x="1524000" y="2699925"/>
          <a:ext cx="6096000" cy="2225040"/>
        </p:xfrm>
        <a:graphic>
          <a:graphicData uri="http://schemas.openxmlformats.org/drawingml/2006/table">
            <a:tbl>
              <a:tblPr firstRow="1" lastRow="1" bandRow="1">
                <a:tableStyleId>{5C22544A-7EE6-4342-B048-85BDC9FD1C3A}</a:tableStyleId>
              </a:tblPr>
              <a:tblGrid>
                <a:gridCol w="1219200">
                  <a:extLst>
                    <a:ext uri="{9D8B030D-6E8A-4147-A177-3AD203B41FA5}">
                      <a16:colId xmlns:a16="http://schemas.microsoft.com/office/drawing/2014/main" val="1959953563"/>
                    </a:ext>
                  </a:extLst>
                </a:gridCol>
                <a:gridCol w="1219200">
                  <a:extLst>
                    <a:ext uri="{9D8B030D-6E8A-4147-A177-3AD203B41FA5}">
                      <a16:colId xmlns:a16="http://schemas.microsoft.com/office/drawing/2014/main" val="1943576747"/>
                    </a:ext>
                  </a:extLst>
                </a:gridCol>
                <a:gridCol w="1219200">
                  <a:extLst>
                    <a:ext uri="{9D8B030D-6E8A-4147-A177-3AD203B41FA5}">
                      <a16:colId xmlns:a16="http://schemas.microsoft.com/office/drawing/2014/main" val="879029602"/>
                    </a:ext>
                  </a:extLst>
                </a:gridCol>
                <a:gridCol w="1219200">
                  <a:extLst>
                    <a:ext uri="{9D8B030D-6E8A-4147-A177-3AD203B41FA5}">
                      <a16:colId xmlns:a16="http://schemas.microsoft.com/office/drawing/2014/main" val="3452950584"/>
                    </a:ext>
                  </a:extLst>
                </a:gridCol>
                <a:gridCol w="1219200">
                  <a:extLst>
                    <a:ext uri="{9D8B030D-6E8A-4147-A177-3AD203B41FA5}">
                      <a16:colId xmlns:a16="http://schemas.microsoft.com/office/drawing/2014/main" val="372357614"/>
                    </a:ext>
                  </a:extLst>
                </a:gridCol>
              </a:tblGrid>
              <a:tr h="370840">
                <a:tc>
                  <a:txBody>
                    <a:bodyPr/>
                    <a:lstStyle/>
                    <a:p>
                      <a:pPr algn="ctr"/>
                      <a:endParaRPr lang="en-UA" dirty="0"/>
                    </a:p>
                  </a:txBody>
                  <a:tcPr anchor="ctr"/>
                </a:tc>
                <a:tc>
                  <a:txBody>
                    <a:bodyPr/>
                    <a:lstStyle/>
                    <a:p>
                      <a:pPr algn="ctr"/>
                      <a:r>
                        <a:rPr lang="en-UA" dirty="0"/>
                        <a:t>однина</a:t>
                      </a:r>
                    </a:p>
                  </a:txBody>
                  <a:tcPr anchor="ctr"/>
                </a:tc>
                <a:tc>
                  <a:txBody>
                    <a:bodyPr/>
                    <a:lstStyle/>
                    <a:p>
                      <a:pPr algn="ctr"/>
                      <a:r>
                        <a:rPr lang="en-UA" dirty="0"/>
                        <a:t>двоїна</a:t>
                      </a:r>
                    </a:p>
                  </a:txBody>
                  <a:tcPr anchor="ctr"/>
                </a:tc>
                <a:tc>
                  <a:txBody>
                    <a:bodyPr/>
                    <a:lstStyle/>
                    <a:p>
                      <a:pPr algn="ctr"/>
                      <a:r>
                        <a:rPr lang="en-UA" dirty="0"/>
                        <a:t>троїна</a:t>
                      </a:r>
                    </a:p>
                  </a:txBody>
                  <a:tcPr anchor="ctr"/>
                </a:tc>
                <a:tc>
                  <a:txBody>
                    <a:bodyPr/>
                    <a:lstStyle/>
                    <a:p>
                      <a:pPr algn="ctr"/>
                      <a:r>
                        <a:rPr lang="en-UA" dirty="0"/>
                        <a:t>множина</a:t>
                      </a:r>
                    </a:p>
                  </a:txBody>
                  <a:tcPr anchor="ctr"/>
                </a:tc>
                <a:extLst>
                  <a:ext uri="{0D108BD9-81ED-4DB2-BD59-A6C34878D82A}">
                    <a16:rowId xmlns:a16="http://schemas.microsoft.com/office/drawing/2014/main" val="3912736403"/>
                  </a:ext>
                </a:extLst>
              </a:tr>
              <a:tr h="370840">
                <a:tc>
                  <a:txBody>
                    <a:bodyPr/>
                    <a:lstStyle/>
                    <a:p>
                      <a:pPr algn="ctr"/>
                      <a:r>
                        <a:rPr lang="en-UA" b="1" dirty="0"/>
                        <a:t>I</a:t>
                      </a:r>
                      <a:r>
                        <a:rPr lang="en-UA" dirty="0"/>
                        <a:t> викл.</a:t>
                      </a:r>
                    </a:p>
                  </a:txBody>
                  <a:tcPr anchor="ctr"/>
                </a:tc>
                <a:tc>
                  <a:txBody>
                    <a:bodyPr/>
                    <a:lstStyle/>
                    <a:p>
                      <a:pPr algn="ctr"/>
                      <a:r>
                        <a:rPr lang="en-GB" dirty="0" err="1"/>
                        <a:t>aʔu</a:t>
                      </a:r>
                      <a:endParaRPr lang="en-UA" dirty="0"/>
                    </a:p>
                  </a:txBody>
                  <a:tcPr anchor="ctr"/>
                </a:tc>
                <a:tc>
                  <a:txBody>
                    <a:bodyPr/>
                    <a:lstStyle/>
                    <a:p>
                      <a:pPr algn="ctr"/>
                      <a:r>
                        <a:rPr lang="en-GB" dirty="0" err="1"/>
                        <a:t>arua</a:t>
                      </a:r>
                      <a:endParaRPr lang="en-UA" dirty="0"/>
                    </a:p>
                  </a:txBody>
                  <a:tcPr anchor="ctr"/>
                </a:tc>
                <a:tc>
                  <a:txBody>
                    <a:bodyPr/>
                    <a:lstStyle/>
                    <a:p>
                      <a:pPr algn="ctr"/>
                      <a:r>
                        <a:rPr lang="en-GB" dirty="0" err="1"/>
                        <a:t>aridu</a:t>
                      </a:r>
                      <a:endParaRPr lang="en-UA" dirty="0"/>
                    </a:p>
                  </a:txBody>
                  <a:tcPr anchor="ctr"/>
                </a:tc>
                <a:tc>
                  <a:txBody>
                    <a:bodyPr/>
                    <a:lstStyle/>
                    <a:p>
                      <a:pPr algn="ctr"/>
                      <a:r>
                        <a:rPr lang="en-GB" dirty="0" err="1"/>
                        <a:t>ami</a:t>
                      </a:r>
                      <a:endParaRPr lang="en-UA" dirty="0"/>
                    </a:p>
                  </a:txBody>
                  <a:tcPr anchor="ctr"/>
                </a:tc>
                <a:extLst>
                  <a:ext uri="{0D108BD9-81ED-4DB2-BD59-A6C34878D82A}">
                    <a16:rowId xmlns:a16="http://schemas.microsoft.com/office/drawing/2014/main" val="669374261"/>
                  </a:ext>
                </a:extLst>
              </a:tr>
              <a:tr h="370840">
                <a:tc>
                  <a:txBody>
                    <a:bodyPr/>
                    <a:lstStyle/>
                    <a:p>
                      <a:pPr algn="ctr"/>
                      <a:r>
                        <a:rPr lang="en-UA" b="1" dirty="0"/>
                        <a:t>I</a:t>
                      </a:r>
                      <a:r>
                        <a:rPr lang="en-UA" dirty="0"/>
                        <a:t> вкл.</a:t>
                      </a:r>
                    </a:p>
                  </a:txBody>
                  <a:tcPr anchor="ctr"/>
                </a:tc>
                <a:tc>
                  <a:txBody>
                    <a:bodyPr/>
                    <a:lstStyle/>
                    <a:p>
                      <a:pPr algn="ctr"/>
                      <a:r>
                        <a:rPr lang="en-UA" dirty="0"/>
                        <a:t>—</a:t>
                      </a:r>
                    </a:p>
                  </a:txBody>
                  <a:tcPr anchor="ctr"/>
                </a:tc>
                <a:tc>
                  <a:txBody>
                    <a:bodyPr/>
                    <a:lstStyle/>
                    <a:p>
                      <a:pPr algn="ctr"/>
                      <a:r>
                        <a:rPr lang="en-GB" dirty="0" err="1"/>
                        <a:t>itua</a:t>
                      </a:r>
                      <a:endParaRPr lang="en-UA" dirty="0"/>
                    </a:p>
                  </a:txBody>
                  <a:tcPr anchor="ctr"/>
                </a:tc>
                <a:tc>
                  <a:txBody>
                    <a:bodyPr/>
                    <a:lstStyle/>
                    <a:p>
                      <a:pPr algn="ctr"/>
                      <a:r>
                        <a:rPr lang="en-GB" dirty="0" err="1"/>
                        <a:t>itidu</a:t>
                      </a:r>
                      <a:endParaRPr lang="en-UA" dirty="0"/>
                    </a:p>
                  </a:txBody>
                  <a:tcPr anchor="ctr"/>
                </a:tc>
                <a:tc>
                  <a:txBody>
                    <a:bodyPr/>
                    <a:lstStyle/>
                    <a:p>
                      <a:pPr algn="ctr"/>
                      <a:r>
                        <a:rPr lang="en-GB" dirty="0" err="1"/>
                        <a:t>ite</a:t>
                      </a:r>
                      <a:endParaRPr lang="en-UA" dirty="0"/>
                    </a:p>
                  </a:txBody>
                  <a:tcPr anchor="ctr"/>
                </a:tc>
                <a:extLst>
                  <a:ext uri="{0D108BD9-81ED-4DB2-BD59-A6C34878D82A}">
                    <a16:rowId xmlns:a16="http://schemas.microsoft.com/office/drawing/2014/main" val="2359912626"/>
                  </a:ext>
                </a:extLst>
              </a:tr>
              <a:tr h="370840">
                <a:tc>
                  <a:txBody>
                    <a:bodyPr/>
                    <a:lstStyle/>
                    <a:p>
                      <a:pPr algn="ctr"/>
                      <a:r>
                        <a:rPr lang="en-UA" b="1" dirty="0"/>
                        <a:t>II</a:t>
                      </a:r>
                    </a:p>
                  </a:txBody>
                  <a:tcPr anchor="ctr"/>
                </a:tc>
                <a:tc>
                  <a:txBody>
                    <a:bodyPr/>
                    <a:lstStyle/>
                    <a:p>
                      <a:pPr algn="ctr"/>
                      <a:r>
                        <a:rPr lang="en-GB" dirty="0" err="1"/>
                        <a:t>ane</a:t>
                      </a:r>
                      <a:endParaRPr lang="en-UA" dirty="0"/>
                    </a:p>
                  </a:txBody>
                  <a:tcPr anchor="ctr"/>
                </a:tc>
                <a:tc>
                  <a:txBody>
                    <a:bodyPr/>
                    <a:lstStyle/>
                    <a:p>
                      <a:pPr algn="ctr"/>
                      <a:r>
                        <a:rPr lang="en-GB" dirty="0" err="1"/>
                        <a:t>irua</a:t>
                      </a:r>
                      <a:endParaRPr lang="en-UA" dirty="0"/>
                    </a:p>
                  </a:txBody>
                  <a:tcPr anchor="ctr"/>
                </a:tc>
                <a:tc>
                  <a:txBody>
                    <a:bodyPr/>
                    <a:lstStyle/>
                    <a:p>
                      <a:pPr algn="ctr"/>
                      <a:r>
                        <a:rPr lang="en-GB" dirty="0" err="1"/>
                        <a:t>iridu</a:t>
                      </a:r>
                      <a:endParaRPr lang="en-UA" dirty="0"/>
                    </a:p>
                  </a:txBody>
                  <a:tcPr anchor="ctr"/>
                </a:tc>
                <a:tc>
                  <a:txBody>
                    <a:bodyPr/>
                    <a:lstStyle/>
                    <a:p>
                      <a:pPr algn="ctr"/>
                      <a:r>
                        <a:rPr lang="en-GB" dirty="0" err="1"/>
                        <a:t>imi</a:t>
                      </a:r>
                      <a:endParaRPr lang="en-UA" dirty="0"/>
                    </a:p>
                  </a:txBody>
                  <a:tcPr anchor="ctr"/>
                </a:tc>
                <a:extLst>
                  <a:ext uri="{0D108BD9-81ED-4DB2-BD59-A6C34878D82A}">
                    <a16:rowId xmlns:a16="http://schemas.microsoft.com/office/drawing/2014/main" val="553899012"/>
                  </a:ext>
                </a:extLst>
              </a:tr>
              <a:tr h="370840">
                <a:tc>
                  <a:txBody>
                    <a:bodyPr/>
                    <a:lstStyle/>
                    <a:p>
                      <a:pPr algn="ctr"/>
                      <a:r>
                        <a:rPr lang="en-UA" b="1" dirty="0"/>
                        <a:t>III</a:t>
                      </a:r>
                    </a:p>
                  </a:txBody>
                  <a:tcPr anchor="ctr"/>
                </a:tc>
                <a:tc>
                  <a:txBody>
                    <a:bodyPr/>
                    <a:lstStyle/>
                    <a:p>
                      <a:pPr algn="ctr"/>
                      <a:r>
                        <a:rPr lang="en-GB" dirty="0"/>
                        <a:t>mane</a:t>
                      </a:r>
                      <a:endParaRPr lang="en-UA" dirty="0"/>
                    </a:p>
                  </a:txBody>
                  <a:tcPr anchor="ctr"/>
                </a:tc>
                <a:tc>
                  <a:txBody>
                    <a:bodyPr/>
                    <a:lstStyle/>
                    <a:p>
                      <a:pPr algn="ctr"/>
                      <a:r>
                        <a:rPr lang="en-GB" dirty="0" err="1"/>
                        <a:t>matua</a:t>
                      </a:r>
                      <a:endParaRPr lang="en-UA" dirty="0"/>
                    </a:p>
                  </a:txBody>
                  <a:tcPr anchor="ctr"/>
                </a:tc>
                <a:tc>
                  <a:txBody>
                    <a:bodyPr/>
                    <a:lstStyle/>
                    <a:p>
                      <a:pPr algn="ctr"/>
                      <a:r>
                        <a:rPr lang="en-GB" dirty="0" err="1"/>
                        <a:t>matidu</a:t>
                      </a:r>
                      <a:endParaRPr lang="en-UA" dirty="0"/>
                    </a:p>
                  </a:txBody>
                  <a:tcPr anchor="ctr"/>
                </a:tc>
                <a:tc>
                  <a:txBody>
                    <a:bodyPr/>
                    <a:lstStyle/>
                    <a:p>
                      <a:pPr algn="ctr"/>
                      <a:r>
                        <a:rPr lang="en-GB" dirty="0" err="1"/>
                        <a:t>mati</a:t>
                      </a:r>
                      <a:endParaRPr lang="en-UA" dirty="0"/>
                    </a:p>
                  </a:txBody>
                  <a:tcPr anchor="ctr"/>
                </a:tc>
                <a:extLst>
                  <a:ext uri="{0D108BD9-81ED-4DB2-BD59-A6C34878D82A}">
                    <a16:rowId xmlns:a16="http://schemas.microsoft.com/office/drawing/2014/main" val="2384999647"/>
                  </a:ext>
                </a:extLst>
              </a:tr>
              <a:tr h="370840">
                <a:tc>
                  <a:txBody>
                    <a:bodyPr/>
                    <a:lstStyle/>
                    <a:p>
                      <a:pPr algn="ctr"/>
                      <a:r>
                        <a:rPr lang="en-UA" b="0" i="1" dirty="0"/>
                        <a:t>кількість</a:t>
                      </a:r>
                    </a:p>
                  </a:txBody>
                  <a:tcPr anchor="ctr"/>
                </a:tc>
                <a:tc>
                  <a:txBody>
                    <a:bodyPr/>
                    <a:lstStyle/>
                    <a:p>
                      <a:pPr algn="ctr"/>
                      <a:r>
                        <a:rPr lang="en-UA" b="0" dirty="0"/>
                        <a:t>1</a:t>
                      </a:r>
                    </a:p>
                  </a:txBody>
                  <a:tcPr anchor="ctr"/>
                </a:tc>
                <a:tc>
                  <a:txBody>
                    <a:bodyPr/>
                    <a:lstStyle/>
                    <a:p>
                      <a:pPr algn="ctr"/>
                      <a:r>
                        <a:rPr lang="en-UA" b="0" dirty="0"/>
                        <a:t>2</a:t>
                      </a:r>
                    </a:p>
                  </a:txBody>
                  <a:tcPr anchor="ctr"/>
                </a:tc>
                <a:tc>
                  <a:txBody>
                    <a:bodyPr/>
                    <a:lstStyle/>
                    <a:p>
                      <a:pPr algn="ctr"/>
                      <a:r>
                        <a:rPr lang="en-UA" b="0" dirty="0"/>
                        <a:t>3</a:t>
                      </a:r>
                    </a:p>
                  </a:txBody>
                  <a:tcPr anchor="ctr"/>
                </a:tc>
                <a:tc>
                  <a:txBody>
                    <a:bodyPr/>
                    <a:lstStyle/>
                    <a:p>
                      <a:pPr algn="ctr"/>
                      <a:r>
                        <a:rPr lang="en-UA" b="0" dirty="0"/>
                        <a:t>2, 3, 4, ...</a:t>
                      </a:r>
                    </a:p>
                  </a:txBody>
                  <a:tcPr anchor="ctr"/>
                </a:tc>
                <a:extLst>
                  <a:ext uri="{0D108BD9-81ED-4DB2-BD59-A6C34878D82A}">
                    <a16:rowId xmlns:a16="http://schemas.microsoft.com/office/drawing/2014/main" val="4025770642"/>
                  </a:ext>
                </a:extLst>
              </a:tr>
            </a:tbl>
          </a:graphicData>
        </a:graphic>
      </p:graphicFrame>
    </p:spTree>
    <p:extLst>
      <p:ext uri="{BB962C8B-B14F-4D97-AF65-F5344CB8AC3E}">
        <p14:creationId xmlns:p14="http://schemas.microsoft.com/office/powerpoint/2010/main" val="907273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троїна</a:t>
            </a:r>
            <a:br>
              <a:rPr lang="en-UA" dirty="0"/>
            </a:br>
            <a:r>
              <a:rPr lang="en-UA" sz="2000" dirty="0"/>
              <a:t>trial</a:t>
            </a:r>
            <a:endParaRPr lang="uk-UA" sz="2000"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755576" y="1916832"/>
            <a:ext cx="7776864" cy="765085"/>
          </a:xfrm>
        </p:spPr>
        <p:txBody>
          <a:bodyPr>
            <a:noAutofit/>
          </a:bodyPr>
          <a:lstStyle/>
          <a:p>
            <a:pPr marL="0" indent="0">
              <a:lnSpc>
                <a:spcPct val="150000"/>
              </a:lnSpc>
              <a:buNone/>
            </a:pPr>
            <a:r>
              <a:rPr lang="en-US" sz="2400" dirty="0" err="1"/>
              <a:t>Переважна</a:t>
            </a:r>
            <a:r>
              <a:rPr lang="en-US" sz="2400" dirty="0"/>
              <a:t> </a:t>
            </a:r>
            <a:r>
              <a:rPr lang="en-US" sz="2400" dirty="0" err="1"/>
              <a:t>більшість</a:t>
            </a:r>
            <a:r>
              <a:rPr lang="en-US" sz="2400" dirty="0"/>
              <a:t> </a:t>
            </a:r>
            <a:r>
              <a:rPr lang="en-US" sz="2400" dirty="0" err="1"/>
              <a:t>мов</a:t>
            </a:r>
            <a:r>
              <a:rPr lang="en-US" sz="2400" dirty="0"/>
              <a:t> </a:t>
            </a:r>
            <a:r>
              <a:rPr lang="en-US" sz="2400" dirty="0" err="1"/>
              <a:t>із</a:t>
            </a:r>
            <a:r>
              <a:rPr lang="en-US" sz="2400" dirty="0"/>
              <a:t> </a:t>
            </a:r>
            <a:r>
              <a:rPr lang="en-US" sz="2400" dirty="0" err="1"/>
              <a:t>троїною</a:t>
            </a:r>
            <a:r>
              <a:rPr lang="en-US" sz="2400" dirty="0"/>
              <a:t> — </a:t>
            </a:r>
            <a:r>
              <a:rPr lang="en-US" sz="2400" dirty="0" err="1"/>
              <a:t>океанійські</a:t>
            </a:r>
            <a:r>
              <a:rPr lang="en-US" sz="2400" dirty="0"/>
              <a:t>.</a:t>
            </a:r>
          </a:p>
        </p:txBody>
      </p:sp>
      <p:pic>
        <p:nvPicPr>
          <p:cNvPr id="2050" name="Picture 2" descr="undefined">
            <a:extLst>
              <a:ext uri="{FF2B5EF4-FFF2-40B4-BE49-F238E27FC236}">
                <a16:creationId xmlns:a16="http://schemas.microsoft.com/office/drawing/2014/main" id="{C6B25384-7DE6-6FB5-1268-80056A2C5B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3524" y="2924944"/>
            <a:ext cx="2996952" cy="299695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E96BAFD-3F69-0AED-DF3E-817C2A8311F1}"/>
              </a:ext>
            </a:extLst>
          </p:cNvPr>
          <p:cNvSpPr txBox="1"/>
          <p:nvPr/>
        </p:nvSpPr>
        <p:spPr>
          <a:xfrm>
            <a:off x="5796136" y="6121697"/>
            <a:ext cx="2996952" cy="461665"/>
          </a:xfrm>
          <a:prstGeom prst="rect">
            <a:avLst/>
          </a:prstGeom>
          <a:noFill/>
        </p:spPr>
        <p:txBody>
          <a:bodyPr wrap="square">
            <a:spAutoFit/>
          </a:bodyPr>
          <a:lstStyle/>
          <a:p>
            <a:r>
              <a:rPr lang="en-GB" sz="1200" dirty="0">
                <a:solidFill>
                  <a:schemeClr val="bg1">
                    <a:lumMod val="50000"/>
                  </a:schemeClr>
                </a:solidFill>
                <a:hlinkClick r:id="rId4">
                  <a:extLst>
                    <a:ext uri="{A12FA001-AC4F-418D-AE19-62706E023703}">
                      <ahyp:hlinkClr xmlns:ahyp="http://schemas.microsoft.com/office/drawing/2018/hyperlinkcolor" val="tx"/>
                    </a:ext>
                  </a:extLst>
                </a:hlinkClick>
              </a:rPr>
              <a:t>Oceania (</a:t>
            </a:r>
            <a:r>
              <a:rPr lang="en-GB" sz="1200" dirty="0" err="1">
                <a:solidFill>
                  <a:schemeClr val="bg1">
                    <a:lumMod val="50000"/>
                  </a:schemeClr>
                </a:solidFill>
                <a:hlinkClick r:id="rId4">
                  <a:extLst>
                    <a:ext uri="{A12FA001-AC4F-418D-AE19-62706E023703}">
                      <ahyp:hlinkClr xmlns:ahyp="http://schemas.microsoft.com/office/drawing/2018/hyperlinkcolor" val="tx"/>
                    </a:ext>
                  </a:extLst>
                </a:hlinkClick>
              </a:rPr>
              <a:t>centered</a:t>
            </a:r>
            <a:r>
              <a:rPr lang="en-GB" sz="1200" dirty="0">
                <a:solidFill>
                  <a:schemeClr val="bg1">
                    <a:lumMod val="50000"/>
                  </a:schemeClr>
                </a:solidFill>
                <a:hlinkClick r:id="rId4">
                  <a:extLst>
                    <a:ext uri="{A12FA001-AC4F-418D-AE19-62706E023703}">
                      <ahyp:hlinkClr xmlns:ahyp="http://schemas.microsoft.com/office/drawing/2018/hyperlinkcolor" val="tx"/>
                    </a:ext>
                  </a:extLst>
                </a:hlinkClick>
              </a:rPr>
              <a:t> orthographic projection)</a:t>
            </a:r>
            <a:r>
              <a:rPr lang="en-GB" sz="1200" dirty="0">
                <a:solidFill>
                  <a:schemeClr val="bg1">
                    <a:lumMod val="50000"/>
                  </a:schemeClr>
                </a:solidFill>
              </a:rPr>
              <a:t>, </a:t>
            </a:r>
            <a:r>
              <a:rPr lang="en-GB" sz="1200" dirty="0" err="1">
                <a:solidFill>
                  <a:schemeClr val="bg1">
                    <a:lumMod val="50000"/>
                  </a:schemeClr>
                </a:solidFill>
              </a:rPr>
              <a:t>M.Bitton</a:t>
            </a:r>
            <a:r>
              <a:rPr lang="en-GB" sz="1200" dirty="0">
                <a:solidFill>
                  <a:schemeClr val="bg1">
                    <a:lumMod val="50000"/>
                  </a:schemeClr>
                </a:solidFill>
              </a:rPr>
              <a:t>, Wikimedia Commons, CC BY-SA 3.0</a:t>
            </a:r>
            <a:endParaRPr lang="en-UA" sz="1200" dirty="0">
              <a:solidFill>
                <a:schemeClr val="bg1">
                  <a:lumMod val="50000"/>
                </a:schemeClr>
              </a:solidFill>
            </a:endParaRPr>
          </a:p>
        </p:txBody>
      </p:sp>
    </p:spTree>
    <p:extLst>
      <p:ext uri="{BB962C8B-B14F-4D97-AF65-F5344CB8AC3E}">
        <p14:creationId xmlns:p14="http://schemas.microsoft.com/office/powerpoint/2010/main" val="20561982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dirty="0"/>
              <a:t>паукальне число</a:t>
            </a:r>
            <a:br>
              <a:rPr lang="en-UA" dirty="0"/>
            </a:br>
            <a:r>
              <a:rPr lang="en-UA" sz="2000" dirty="0"/>
              <a:t>paucal</a:t>
            </a:r>
            <a:endParaRPr lang="uk-UA" sz="2000" dirty="0"/>
          </a:p>
        </p:txBody>
      </p:sp>
    </p:spTree>
    <p:extLst>
      <p:ext uri="{BB962C8B-B14F-4D97-AF65-F5344CB8AC3E}">
        <p14:creationId xmlns:p14="http://schemas.microsoft.com/office/powerpoint/2010/main" val="573739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паукальне число</a:t>
            </a:r>
            <a:br>
              <a:rPr lang="en-UA" dirty="0"/>
            </a:br>
            <a:r>
              <a:rPr lang="en-UA" sz="2000" dirty="0"/>
              <a:t>paucal</a:t>
            </a:r>
            <a:endParaRPr lang="uk-UA" sz="2000" dirty="0"/>
          </a:p>
        </p:txBody>
      </p:sp>
      <p:graphicFrame>
        <p:nvGraphicFramePr>
          <p:cNvPr id="4" name="Table 3">
            <a:extLst>
              <a:ext uri="{FF2B5EF4-FFF2-40B4-BE49-F238E27FC236}">
                <a16:creationId xmlns:a16="http://schemas.microsoft.com/office/drawing/2014/main" id="{721FA8CD-1677-FFFF-9B47-FAAC020CBCC8}"/>
              </a:ext>
            </a:extLst>
          </p:cNvPr>
          <p:cNvGraphicFramePr>
            <a:graphicFrameLocks noGrp="1"/>
          </p:cNvGraphicFramePr>
          <p:nvPr>
            <p:extLst>
              <p:ext uri="{D42A27DB-BD31-4B8C-83A1-F6EECF244321}">
                <p14:modId xmlns:p14="http://schemas.microsoft.com/office/powerpoint/2010/main" val="319551263"/>
              </p:ext>
            </p:extLst>
          </p:nvPr>
        </p:nvGraphicFramePr>
        <p:xfrm>
          <a:off x="1835530" y="3164373"/>
          <a:ext cx="5472939" cy="741680"/>
        </p:xfrm>
        <a:graphic>
          <a:graphicData uri="http://schemas.openxmlformats.org/drawingml/2006/table">
            <a:tbl>
              <a:tblPr firstRow="1" bandRow="1">
                <a:tableStyleId>{5C22544A-7EE6-4342-B048-85BDC9FD1C3A}</a:tableStyleId>
              </a:tblPr>
              <a:tblGrid>
                <a:gridCol w="1167489">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gridCol w="1435150">
                  <a:extLst>
                    <a:ext uri="{9D8B030D-6E8A-4147-A177-3AD203B41FA5}">
                      <a16:colId xmlns:a16="http://schemas.microsoft.com/office/drawing/2014/main" val="372357614"/>
                    </a:ext>
                  </a:extLst>
                </a:gridCol>
              </a:tblGrid>
              <a:tr h="370840">
                <a:tc>
                  <a:txBody>
                    <a:bodyPr/>
                    <a:lstStyle/>
                    <a:p>
                      <a:pPr algn="ctr"/>
                      <a:endParaRPr lang="en-UA" dirty="0"/>
                    </a:p>
                  </a:txBody>
                  <a:tcPr anchor="ctr"/>
                </a:tc>
                <a:tc>
                  <a:txBody>
                    <a:bodyPr/>
                    <a:lstStyle/>
                    <a:p>
                      <a:pPr algn="ctr"/>
                      <a:r>
                        <a:rPr lang="en-UA" dirty="0"/>
                        <a:t>однина</a:t>
                      </a:r>
                    </a:p>
                  </a:txBody>
                  <a:tcPr anchor="ctr"/>
                </a:tc>
                <a:tc>
                  <a:txBody>
                    <a:bodyPr/>
                    <a:lstStyle/>
                    <a:p>
                      <a:pPr algn="ctr"/>
                      <a:r>
                        <a:rPr lang="en-UA" dirty="0"/>
                        <a:t>паук. ч.</a:t>
                      </a:r>
                    </a:p>
                  </a:txBody>
                  <a:tcPr anchor="ctr"/>
                </a:tc>
                <a:tc>
                  <a:txBody>
                    <a:bodyPr/>
                    <a:lstStyle/>
                    <a:p>
                      <a:pPr algn="ctr"/>
                      <a:r>
                        <a:rPr lang="en-UA" dirty="0"/>
                        <a:t>множина</a:t>
                      </a:r>
                    </a:p>
                  </a:txBody>
                  <a:tcPr anchor="ctr"/>
                </a:tc>
                <a:extLst>
                  <a:ext uri="{0D108BD9-81ED-4DB2-BD59-A6C34878D82A}">
                    <a16:rowId xmlns:a16="http://schemas.microsoft.com/office/drawing/2014/main" val="3912736403"/>
                  </a:ext>
                </a:extLst>
              </a:tr>
              <a:tr h="370840">
                <a:tc>
                  <a:txBody>
                    <a:bodyPr/>
                    <a:lstStyle/>
                    <a:p>
                      <a:pPr algn="ctr"/>
                      <a:r>
                        <a:rPr lang="en-UA" b="0" i="1" dirty="0"/>
                        <a:t>кількість</a:t>
                      </a:r>
                    </a:p>
                  </a:txBody>
                  <a:tcPr anchor="ctr"/>
                </a:tc>
                <a:tc>
                  <a:txBody>
                    <a:bodyPr/>
                    <a:lstStyle/>
                    <a:p>
                      <a:pPr algn="ctr"/>
                      <a:r>
                        <a:rPr lang="en-UA" b="0" dirty="0"/>
                        <a:t>1</a:t>
                      </a:r>
                    </a:p>
                  </a:txBody>
                  <a:tcPr anchor="ctr"/>
                </a:tc>
                <a:tc>
                  <a:txBody>
                    <a:bodyPr/>
                    <a:lstStyle/>
                    <a:p>
                      <a:pPr algn="ctr"/>
                      <a:r>
                        <a:rPr lang="en-UA" b="0" dirty="0"/>
                        <a:t>2 і більше</a:t>
                      </a:r>
                    </a:p>
                  </a:txBody>
                  <a:tcPr anchor="ctr"/>
                </a:tc>
                <a:tc>
                  <a:txBody>
                    <a:bodyPr/>
                    <a:lstStyle/>
                    <a:p>
                      <a:pPr algn="ctr"/>
                      <a:r>
                        <a:rPr lang="en-UA" b="0" dirty="0"/>
                        <a:t>багато</a:t>
                      </a:r>
                    </a:p>
                  </a:txBody>
                  <a:tcPr anchor="ctr"/>
                </a:tc>
                <a:extLst>
                  <a:ext uri="{0D108BD9-81ED-4DB2-BD59-A6C34878D82A}">
                    <a16:rowId xmlns:a16="http://schemas.microsoft.com/office/drawing/2014/main" val="4025770642"/>
                  </a:ext>
                </a:extLst>
              </a:tr>
            </a:tbl>
          </a:graphicData>
        </a:graphic>
      </p:graphicFrame>
      <p:sp>
        <p:nvSpPr>
          <p:cNvPr id="7" name="Місце для вмісту 2">
            <a:extLst>
              <a:ext uri="{FF2B5EF4-FFF2-40B4-BE49-F238E27FC236}">
                <a16:creationId xmlns:a16="http://schemas.microsoft.com/office/drawing/2014/main" id="{A5DB316A-A1AD-1D8B-C06C-B23D5A052FA0}"/>
              </a:ext>
            </a:extLst>
          </p:cNvPr>
          <p:cNvSpPr>
            <a:spLocks noGrp="1"/>
          </p:cNvSpPr>
          <p:nvPr>
            <p:ph idx="1"/>
          </p:nvPr>
        </p:nvSpPr>
        <p:spPr>
          <a:xfrm>
            <a:off x="755576" y="1916832"/>
            <a:ext cx="7776864" cy="741680"/>
          </a:xfrm>
        </p:spPr>
        <p:txBody>
          <a:bodyPr>
            <a:noAutofit/>
          </a:bodyPr>
          <a:lstStyle/>
          <a:p>
            <a:pPr marL="0" indent="0" algn="ctr">
              <a:lnSpc>
                <a:spcPct val="150000"/>
              </a:lnSpc>
              <a:buNone/>
            </a:pPr>
            <a:r>
              <a:rPr lang="en-US" sz="2400" dirty="0" err="1"/>
              <a:t>паукальне</a:t>
            </a:r>
            <a:r>
              <a:rPr lang="en-US" sz="2400" dirty="0"/>
              <a:t> </a:t>
            </a:r>
            <a:r>
              <a:rPr lang="en-US" sz="2400" dirty="0" err="1"/>
              <a:t>число</a:t>
            </a:r>
            <a:r>
              <a:rPr lang="en-US" sz="2400" dirty="0"/>
              <a:t> = «</a:t>
            </a:r>
            <a:r>
              <a:rPr lang="en-US" sz="2400" dirty="0" err="1"/>
              <a:t>кілька</a:t>
            </a:r>
            <a:r>
              <a:rPr lang="en-US" sz="2400" dirty="0"/>
              <a:t>»</a:t>
            </a:r>
            <a:endParaRPr lang="uk-UA" sz="2400" dirty="0"/>
          </a:p>
        </p:txBody>
      </p:sp>
      <p:graphicFrame>
        <p:nvGraphicFramePr>
          <p:cNvPr id="8" name="Table 7">
            <a:extLst>
              <a:ext uri="{FF2B5EF4-FFF2-40B4-BE49-F238E27FC236}">
                <a16:creationId xmlns:a16="http://schemas.microsoft.com/office/drawing/2014/main" id="{EF422836-6670-917E-47D0-43E11AE8876F}"/>
              </a:ext>
            </a:extLst>
          </p:cNvPr>
          <p:cNvGraphicFramePr>
            <a:graphicFrameLocks noGrp="1"/>
          </p:cNvGraphicFramePr>
          <p:nvPr>
            <p:extLst>
              <p:ext uri="{D42A27DB-BD31-4B8C-83A1-F6EECF244321}">
                <p14:modId xmlns:p14="http://schemas.microsoft.com/office/powerpoint/2010/main" val="1390529061"/>
              </p:ext>
            </p:extLst>
          </p:nvPr>
        </p:nvGraphicFramePr>
        <p:xfrm>
          <a:off x="1835531" y="4676541"/>
          <a:ext cx="5472939" cy="741680"/>
        </p:xfrm>
        <a:graphic>
          <a:graphicData uri="http://schemas.openxmlformats.org/drawingml/2006/table">
            <a:tbl>
              <a:tblPr firstRow="1" bandRow="1">
                <a:tableStyleId>{5C22544A-7EE6-4342-B048-85BDC9FD1C3A}</a:tableStyleId>
              </a:tblPr>
              <a:tblGrid>
                <a:gridCol w="1157605">
                  <a:extLst>
                    <a:ext uri="{9D8B030D-6E8A-4147-A177-3AD203B41FA5}">
                      <a16:colId xmlns:a16="http://schemas.microsoft.com/office/drawing/2014/main" val="1959953563"/>
                    </a:ext>
                  </a:extLst>
                </a:gridCol>
                <a:gridCol w="975360">
                  <a:extLst>
                    <a:ext uri="{9D8B030D-6E8A-4147-A177-3AD203B41FA5}">
                      <a16:colId xmlns:a16="http://schemas.microsoft.com/office/drawing/2014/main" val="1943576747"/>
                    </a:ext>
                  </a:extLst>
                </a:gridCol>
                <a:gridCol w="975360">
                  <a:extLst>
                    <a:ext uri="{9D8B030D-6E8A-4147-A177-3AD203B41FA5}">
                      <a16:colId xmlns:a16="http://schemas.microsoft.com/office/drawing/2014/main" val="2004756137"/>
                    </a:ext>
                  </a:extLst>
                </a:gridCol>
                <a:gridCol w="1187768">
                  <a:extLst>
                    <a:ext uri="{9D8B030D-6E8A-4147-A177-3AD203B41FA5}">
                      <a16:colId xmlns:a16="http://schemas.microsoft.com/office/drawing/2014/main" val="879029602"/>
                    </a:ext>
                  </a:extLst>
                </a:gridCol>
                <a:gridCol w="1176846">
                  <a:extLst>
                    <a:ext uri="{9D8B030D-6E8A-4147-A177-3AD203B41FA5}">
                      <a16:colId xmlns:a16="http://schemas.microsoft.com/office/drawing/2014/main" val="372357614"/>
                    </a:ext>
                  </a:extLst>
                </a:gridCol>
              </a:tblGrid>
              <a:tr h="370840">
                <a:tc>
                  <a:txBody>
                    <a:bodyPr/>
                    <a:lstStyle/>
                    <a:p>
                      <a:pPr algn="ctr"/>
                      <a:endParaRPr lang="en-UA" dirty="0"/>
                    </a:p>
                  </a:txBody>
                  <a:tcPr anchor="ctr"/>
                </a:tc>
                <a:tc>
                  <a:txBody>
                    <a:bodyPr/>
                    <a:lstStyle/>
                    <a:p>
                      <a:pPr algn="ctr"/>
                      <a:r>
                        <a:rPr lang="en-UA" dirty="0"/>
                        <a:t>однина</a:t>
                      </a:r>
                    </a:p>
                  </a:txBody>
                  <a:tcPr anchor="ctr"/>
                </a:tc>
                <a:tc>
                  <a:txBody>
                    <a:bodyPr/>
                    <a:lstStyle/>
                    <a:p>
                      <a:pPr algn="ctr"/>
                      <a:r>
                        <a:rPr lang="en-UA" dirty="0"/>
                        <a:t>двоїна</a:t>
                      </a:r>
                    </a:p>
                  </a:txBody>
                  <a:tcPr anchor="ctr"/>
                </a:tc>
                <a:tc>
                  <a:txBody>
                    <a:bodyPr/>
                    <a:lstStyle/>
                    <a:p>
                      <a:pPr algn="ctr"/>
                      <a:r>
                        <a:rPr lang="en-UA" dirty="0"/>
                        <a:t>паук. ч.</a:t>
                      </a:r>
                    </a:p>
                  </a:txBody>
                  <a:tcPr anchor="ctr"/>
                </a:tc>
                <a:tc>
                  <a:txBody>
                    <a:bodyPr/>
                    <a:lstStyle/>
                    <a:p>
                      <a:pPr algn="ctr"/>
                      <a:r>
                        <a:rPr lang="en-UA" dirty="0"/>
                        <a:t>множина</a:t>
                      </a:r>
                    </a:p>
                  </a:txBody>
                  <a:tcPr anchor="ctr"/>
                </a:tc>
                <a:extLst>
                  <a:ext uri="{0D108BD9-81ED-4DB2-BD59-A6C34878D82A}">
                    <a16:rowId xmlns:a16="http://schemas.microsoft.com/office/drawing/2014/main" val="3912736403"/>
                  </a:ext>
                </a:extLst>
              </a:tr>
              <a:tr h="370840">
                <a:tc>
                  <a:txBody>
                    <a:bodyPr/>
                    <a:lstStyle/>
                    <a:p>
                      <a:pPr algn="ctr"/>
                      <a:r>
                        <a:rPr lang="en-UA" b="0" i="1" dirty="0"/>
                        <a:t>кількість</a:t>
                      </a:r>
                    </a:p>
                  </a:txBody>
                  <a:tcPr anchor="ctr"/>
                </a:tc>
                <a:tc>
                  <a:txBody>
                    <a:bodyPr/>
                    <a:lstStyle/>
                    <a:p>
                      <a:pPr algn="ctr"/>
                      <a:r>
                        <a:rPr lang="en-UA" b="0" dirty="0"/>
                        <a:t>1</a:t>
                      </a:r>
                    </a:p>
                  </a:txBody>
                  <a:tcPr anchor="ctr"/>
                </a:tc>
                <a:tc>
                  <a:txBody>
                    <a:bodyPr/>
                    <a:lstStyle/>
                    <a:p>
                      <a:pPr algn="ctr"/>
                      <a:r>
                        <a:rPr lang="en-UA" b="0" dirty="0"/>
                        <a:t>2</a:t>
                      </a:r>
                    </a:p>
                  </a:txBody>
                  <a:tcPr anchor="ctr"/>
                </a:tc>
                <a:tc>
                  <a:txBody>
                    <a:bodyPr/>
                    <a:lstStyle/>
                    <a:p>
                      <a:pPr algn="ctr"/>
                      <a:r>
                        <a:rPr lang="en-UA" b="0" dirty="0"/>
                        <a:t>3 і більше</a:t>
                      </a:r>
                    </a:p>
                  </a:txBody>
                  <a:tcPr anchor="ctr"/>
                </a:tc>
                <a:tc>
                  <a:txBody>
                    <a:bodyPr/>
                    <a:lstStyle/>
                    <a:p>
                      <a:pPr algn="ctr"/>
                      <a:r>
                        <a:rPr lang="en-UA" b="0" dirty="0"/>
                        <a:t>багато</a:t>
                      </a:r>
                    </a:p>
                  </a:txBody>
                  <a:tcPr anchor="ctr"/>
                </a:tc>
                <a:extLst>
                  <a:ext uri="{0D108BD9-81ED-4DB2-BD59-A6C34878D82A}">
                    <a16:rowId xmlns:a16="http://schemas.microsoft.com/office/drawing/2014/main" val="4025770642"/>
                  </a:ext>
                </a:extLst>
              </a:tr>
            </a:tbl>
          </a:graphicData>
        </a:graphic>
      </p:graphicFrame>
    </p:spTree>
    <p:extLst>
      <p:ext uri="{BB962C8B-B14F-4D97-AF65-F5344CB8AC3E}">
        <p14:creationId xmlns:p14="http://schemas.microsoft.com/office/powerpoint/2010/main" val="1732290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2">
            <a:extLst>
              <a:ext uri="{FF2B5EF4-FFF2-40B4-BE49-F238E27FC236}">
                <a16:creationId xmlns:a16="http://schemas.microsoft.com/office/drawing/2014/main" id="{201ABD4B-B9A1-9356-F672-94542679F40C}"/>
              </a:ext>
            </a:extLst>
          </p:cNvPr>
          <p:cNvSpPr>
            <a:spLocks noGrp="1"/>
          </p:cNvSpPr>
          <p:nvPr>
            <p:ph idx="1"/>
          </p:nvPr>
        </p:nvSpPr>
        <p:spPr>
          <a:xfrm>
            <a:off x="395536" y="1518655"/>
            <a:ext cx="8352928" cy="2846449"/>
          </a:xfrm>
        </p:spPr>
        <p:txBody>
          <a:bodyPr>
            <a:noAutofit/>
          </a:bodyPr>
          <a:lstStyle/>
          <a:p>
            <a:pPr marL="0" indent="0">
              <a:spcBef>
                <a:spcPts val="800"/>
              </a:spcBef>
              <a:buNone/>
            </a:pPr>
            <a:r>
              <a:rPr lang="en-UA" sz="2400" dirty="0"/>
              <a:t>У селі на одному з островів Фіджі щовівторка кожен із кількох десятків мешканців має виходити на суспільну роботу. Це оголошують тричі. Кожного разу оголошення чує близько третини села:</a:t>
            </a:r>
          </a:p>
          <a:p>
            <a:pPr marL="0" indent="0">
              <a:spcBef>
                <a:spcPts val="800"/>
              </a:spcBef>
              <a:buNone/>
            </a:pPr>
            <a:r>
              <a:rPr lang="en-UA" sz="2400" dirty="0"/>
              <a:t>— </a:t>
            </a:r>
            <a:r>
              <a:rPr lang="en-UA" sz="2400" b="1" dirty="0"/>
              <a:t>Ви</a:t>
            </a:r>
            <a:r>
              <a:rPr lang="en-UA" sz="2400" dirty="0"/>
              <a:t> (</a:t>
            </a:r>
            <a:r>
              <a:rPr lang="en-UA" sz="2400" b="1" dirty="0"/>
              <a:t>dou</a:t>
            </a:r>
            <a:r>
              <a:rPr lang="en-UA" sz="2400" dirty="0"/>
              <a:t>), мешканці цієї частини </a:t>
            </a:r>
            <a:r>
              <a:rPr lang="en-UA" sz="2400" b="1" dirty="0"/>
              <a:t>нашого</a:t>
            </a:r>
            <a:r>
              <a:rPr lang="en-UA" sz="2400" dirty="0"/>
              <a:t> (</a:t>
            </a:r>
            <a:r>
              <a:rPr lang="en-UA" sz="2400" b="1" dirty="0"/>
              <a:t>odatou</a:t>
            </a:r>
            <a:r>
              <a:rPr lang="en-UA" sz="2400" dirty="0"/>
              <a:t>) села, слухайте! Ось які </a:t>
            </a:r>
            <a:r>
              <a:rPr lang="en-UA" sz="2400" b="1" dirty="0"/>
              <a:t>ви</a:t>
            </a:r>
            <a:r>
              <a:rPr lang="en-UA" sz="2400" dirty="0"/>
              <a:t> (</a:t>
            </a:r>
            <a:r>
              <a:rPr lang="en-UA" sz="2400" b="1" dirty="0"/>
              <a:t>omunuu</a:t>
            </a:r>
            <a:r>
              <a:rPr lang="en-UA" sz="2400" dirty="0"/>
              <a:t>) маєте завдання у </a:t>
            </a:r>
            <a:r>
              <a:rPr lang="en-UA" sz="2400" b="1" dirty="0"/>
              <a:t>наш</a:t>
            </a:r>
            <a:r>
              <a:rPr lang="en-UA" sz="2400" dirty="0"/>
              <a:t> (</a:t>
            </a:r>
            <a:r>
              <a:rPr lang="en-UA" sz="2400" b="1" dirty="0"/>
              <a:t>oda</a:t>
            </a:r>
            <a:r>
              <a:rPr lang="en-UA" sz="2400" dirty="0"/>
              <a:t>) день суспільної роботи ...</a:t>
            </a:r>
          </a:p>
        </p:txBody>
      </p:sp>
      <p:sp>
        <p:nvSpPr>
          <p:cNvPr id="5" name="Заголовок 1">
            <a:extLst>
              <a:ext uri="{FF2B5EF4-FFF2-40B4-BE49-F238E27FC236}">
                <a16:creationId xmlns:a16="http://schemas.microsoft.com/office/drawing/2014/main" id="{B2195614-368F-6980-ADE4-6A401C8FCB38}"/>
              </a:ext>
            </a:extLst>
          </p:cNvPr>
          <p:cNvSpPr>
            <a:spLocks noGrp="1"/>
          </p:cNvSpPr>
          <p:nvPr>
            <p:ph type="title"/>
          </p:nvPr>
        </p:nvSpPr>
        <p:spPr>
          <a:xfrm>
            <a:off x="457200" y="274638"/>
            <a:ext cx="8229600" cy="1143000"/>
          </a:xfrm>
        </p:spPr>
        <p:txBody>
          <a:bodyPr>
            <a:normAutofit/>
          </a:bodyPr>
          <a:lstStyle/>
          <a:p>
            <a:r>
              <a:rPr lang="en-UA" dirty="0"/>
              <a:t>паукальне число</a:t>
            </a:r>
            <a:br>
              <a:rPr lang="en-UA" dirty="0"/>
            </a:br>
            <a:r>
              <a:rPr lang="en-UA" sz="2000" dirty="0"/>
              <a:t>paucal</a:t>
            </a:r>
            <a:endParaRPr lang="uk-UA" sz="2000" dirty="0"/>
          </a:p>
        </p:txBody>
      </p:sp>
      <p:pic>
        <p:nvPicPr>
          <p:cNvPr id="5122" name="Picture 2">
            <a:extLst>
              <a:ext uri="{FF2B5EF4-FFF2-40B4-BE49-F238E27FC236}">
                <a16:creationId xmlns:a16="http://schemas.microsoft.com/office/drawing/2014/main" id="{2DC4AF8E-FB56-4698-1A61-17BAA49DB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255" y="4285473"/>
            <a:ext cx="2784310" cy="20882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49849110-E3CF-7E04-4646-59730D3E0B49}"/>
              </a:ext>
            </a:extLst>
          </p:cNvPr>
          <p:cNvGraphicFramePr>
            <a:graphicFrameLocks noGrp="1"/>
          </p:cNvGraphicFramePr>
          <p:nvPr>
            <p:extLst>
              <p:ext uri="{D42A27DB-BD31-4B8C-83A1-F6EECF244321}">
                <p14:modId xmlns:p14="http://schemas.microsoft.com/office/powerpoint/2010/main" val="457158299"/>
              </p:ext>
            </p:extLst>
          </p:nvPr>
        </p:nvGraphicFramePr>
        <p:xfrm>
          <a:off x="611560" y="4653136"/>
          <a:ext cx="4102518" cy="1112520"/>
        </p:xfrm>
        <a:graphic>
          <a:graphicData uri="http://schemas.openxmlformats.org/drawingml/2006/table">
            <a:tbl>
              <a:tblPr firstRow="1" bandRow="1">
                <a:tableStyleId>{5C22544A-7EE6-4342-B048-85BDC9FD1C3A}</a:tableStyleId>
              </a:tblPr>
              <a:tblGrid>
                <a:gridCol w="1232218">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паук. ч.</a:t>
                      </a:r>
                    </a:p>
                  </a:txBody>
                  <a:tcPr anchor="ctr"/>
                </a:tc>
                <a:tc>
                  <a:txBody>
                    <a:bodyPr/>
                    <a:lstStyle/>
                    <a:p>
                      <a:pPr algn="ctr"/>
                      <a:r>
                        <a:rPr lang="en-UA" dirty="0"/>
                        <a:t>множина</a:t>
                      </a:r>
                    </a:p>
                  </a:txBody>
                  <a:tcPr anchor="ctr"/>
                </a:tc>
                <a:extLst>
                  <a:ext uri="{0D108BD9-81ED-4DB2-BD59-A6C34878D82A}">
                    <a16:rowId xmlns:a16="http://schemas.microsoft.com/office/drawing/2014/main" val="3912736403"/>
                  </a:ext>
                </a:extLst>
              </a:tr>
              <a:tr h="370840">
                <a:tc>
                  <a:txBody>
                    <a:bodyPr/>
                    <a:lstStyle/>
                    <a:p>
                      <a:pPr algn="ctr"/>
                      <a:r>
                        <a:rPr lang="en-UA" b="1" dirty="0"/>
                        <a:t>I</a:t>
                      </a:r>
                      <a:r>
                        <a:rPr lang="en-UA" dirty="0"/>
                        <a:t> вкл.</a:t>
                      </a:r>
                    </a:p>
                  </a:txBody>
                  <a:tcPr anchor="ctr"/>
                </a:tc>
                <a:tc>
                  <a:txBody>
                    <a:bodyPr/>
                    <a:lstStyle/>
                    <a:p>
                      <a:pPr algn="ctr"/>
                      <a:r>
                        <a:rPr lang="en-UA" b="0" dirty="0"/>
                        <a:t>odatou</a:t>
                      </a:r>
                    </a:p>
                  </a:txBody>
                  <a:tcPr anchor="ctr"/>
                </a:tc>
                <a:tc>
                  <a:txBody>
                    <a:bodyPr/>
                    <a:lstStyle/>
                    <a:p>
                      <a:pPr algn="ctr"/>
                      <a:r>
                        <a:rPr lang="en-UA" b="0" dirty="0"/>
                        <a:t>oda</a:t>
                      </a:r>
                    </a:p>
                  </a:txBody>
                  <a:tcPr anchor="ctr"/>
                </a:tc>
                <a:extLst>
                  <a:ext uri="{0D108BD9-81ED-4DB2-BD59-A6C34878D82A}">
                    <a16:rowId xmlns:a16="http://schemas.microsoft.com/office/drawing/2014/main" val="4175316399"/>
                  </a:ext>
                </a:extLst>
              </a:tr>
              <a:tr h="370840">
                <a:tc>
                  <a:txBody>
                    <a:bodyPr/>
                    <a:lstStyle/>
                    <a:p>
                      <a:pPr algn="ctr"/>
                      <a:r>
                        <a:rPr lang="en-UA" b="1" dirty="0"/>
                        <a:t>II</a:t>
                      </a:r>
                    </a:p>
                  </a:txBody>
                  <a:tcPr anchor="ctr"/>
                </a:tc>
                <a:tc>
                  <a:txBody>
                    <a:bodyPr/>
                    <a:lstStyle/>
                    <a:p>
                      <a:pPr algn="ctr"/>
                      <a:r>
                        <a:rPr lang="en-UA" b="0" dirty="0"/>
                        <a:t>dou</a:t>
                      </a:r>
                    </a:p>
                  </a:txBody>
                  <a:tcPr anchor="ctr"/>
                </a:tc>
                <a:tc>
                  <a:txBody>
                    <a:bodyPr/>
                    <a:lstStyle/>
                    <a:p>
                      <a:pPr algn="ctr"/>
                      <a:r>
                        <a:rPr lang="en-UA" b="0" dirty="0"/>
                        <a:t>omunuu</a:t>
                      </a:r>
                    </a:p>
                  </a:txBody>
                  <a:tcPr anchor="ctr"/>
                </a:tc>
                <a:extLst>
                  <a:ext uri="{0D108BD9-81ED-4DB2-BD59-A6C34878D82A}">
                    <a16:rowId xmlns:a16="http://schemas.microsoft.com/office/drawing/2014/main" val="4025770642"/>
                  </a:ext>
                </a:extLst>
              </a:tr>
            </a:tbl>
          </a:graphicData>
        </a:graphic>
      </p:graphicFrame>
      <p:sp>
        <p:nvSpPr>
          <p:cNvPr id="9" name="TextBox 8">
            <a:extLst>
              <a:ext uri="{FF2B5EF4-FFF2-40B4-BE49-F238E27FC236}">
                <a16:creationId xmlns:a16="http://schemas.microsoft.com/office/drawing/2014/main" id="{453CC00A-20A4-811E-AA59-9D54C1D6C560}"/>
              </a:ext>
            </a:extLst>
          </p:cNvPr>
          <p:cNvSpPr txBox="1"/>
          <p:nvPr/>
        </p:nvSpPr>
        <p:spPr>
          <a:xfrm>
            <a:off x="783906" y="5879013"/>
            <a:ext cx="3797650" cy="646331"/>
          </a:xfrm>
          <a:prstGeom prst="rect">
            <a:avLst/>
          </a:prstGeom>
          <a:noFill/>
        </p:spPr>
        <p:txBody>
          <a:bodyPr wrap="square">
            <a:spAutoFit/>
          </a:bodyPr>
          <a:lstStyle/>
          <a:p>
            <a:pPr marL="0" indent="0">
              <a:buNone/>
            </a:pPr>
            <a:r>
              <a:rPr lang="en-US" i="1" dirty="0" err="1"/>
              <a:t>діалект</a:t>
            </a:r>
            <a:r>
              <a:rPr lang="en-US" i="1" dirty="0"/>
              <a:t> </a:t>
            </a:r>
            <a:r>
              <a:rPr lang="en-US" b="1" i="1" dirty="0" err="1"/>
              <a:t>фіджійської</a:t>
            </a:r>
            <a:r>
              <a:rPr lang="en-US" sz="1800" i="1" dirty="0"/>
              <a:t> (</a:t>
            </a:r>
            <a:r>
              <a:rPr lang="en-US" sz="1800" i="1" dirty="0" err="1"/>
              <a:t>Boumaa</a:t>
            </a:r>
            <a:r>
              <a:rPr lang="en-US" sz="1800" i="1" dirty="0"/>
              <a:t> Fijian; </a:t>
            </a:r>
            <a:r>
              <a:rPr lang="en-US" sz="1800" i="1" dirty="0" err="1"/>
              <a:t>австронезійська</a:t>
            </a:r>
            <a:r>
              <a:rPr lang="en-US" sz="1800" i="1" dirty="0"/>
              <a:t>, </a:t>
            </a:r>
            <a:r>
              <a:rPr lang="en-UA" sz="1800" i="1" dirty="0"/>
              <a:t>Фіджі</a:t>
            </a:r>
            <a:r>
              <a:rPr lang="en-US" sz="1800" i="1" dirty="0"/>
              <a:t>)</a:t>
            </a:r>
          </a:p>
        </p:txBody>
      </p:sp>
      <p:sp>
        <p:nvSpPr>
          <p:cNvPr id="10" name="TextBox 9">
            <a:extLst>
              <a:ext uri="{FF2B5EF4-FFF2-40B4-BE49-F238E27FC236}">
                <a16:creationId xmlns:a16="http://schemas.microsoft.com/office/drawing/2014/main" id="{AE4F23BC-D663-3D5D-A832-B6A48BE914CE}"/>
              </a:ext>
            </a:extLst>
          </p:cNvPr>
          <p:cNvSpPr txBox="1"/>
          <p:nvPr/>
        </p:nvSpPr>
        <p:spPr>
          <a:xfrm>
            <a:off x="6948264" y="6386844"/>
            <a:ext cx="1656184" cy="276999"/>
          </a:xfrm>
          <a:prstGeom prst="rect">
            <a:avLst/>
          </a:prstGeom>
          <a:noFill/>
        </p:spPr>
        <p:txBody>
          <a:bodyPr wrap="square">
            <a:spAutoFit/>
          </a:bodyPr>
          <a:lstStyle/>
          <a:p>
            <a:pPr marL="0" indent="0">
              <a:buNone/>
            </a:pPr>
            <a:r>
              <a:rPr lang="en-US" sz="1200" i="1" dirty="0">
                <a:solidFill>
                  <a:schemeClr val="bg1">
                    <a:lumMod val="50000"/>
                  </a:schemeClr>
                </a:solidFill>
                <a:hlinkClick r:id="rId3">
                  <a:extLst>
                    <a:ext uri="{A12FA001-AC4F-418D-AE19-62706E023703}">
                      <ahyp:hlinkClr xmlns:ahyp="http://schemas.microsoft.com/office/drawing/2018/hyperlinkcolor" val="tx"/>
                    </a:ext>
                  </a:extLst>
                </a:hlinkClick>
              </a:rPr>
              <a:t>Xinhua/Zhang Yongxing</a:t>
            </a:r>
            <a:endParaRPr lang="en-US" sz="1200" i="1" dirty="0">
              <a:solidFill>
                <a:schemeClr val="bg1">
                  <a:lumMod val="50000"/>
                </a:schemeClr>
              </a:solidFill>
            </a:endParaRPr>
          </a:p>
        </p:txBody>
      </p:sp>
    </p:spTree>
    <p:extLst>
      <p:ext uri="{BB962C8B-B14F-4D97-AF65-F5344CB8AC3E}">
        <p14:creationId xmlns:p14="http://schemas.microsoft.com/office/powerpoint/2010/main" val="25626411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паукальне число</a:t>
            </a:r>
            <a:br>
              <a:rPr lang="en-UA" dirty="0"/>
            </a:br>
            <a:r>
              <a:rPr lang="en-UA" sz="2000" dirty="0"/>
              <a:t>paucal</a:t>
            </a:r>
            <a:endParaRPr lang="uk-UA" sz="2000" dirty="0"/>
          </a:p>
        </p:txBody>
      </p:sp>
      <p:sp>
        <p:nvSpPr>
          <p:cNvPr id="5" name="Місце для вмісту 2">
            <a:extLst>
              <a:ext uri="{FF2B5EF4-FFF2-40B4-BE49-F238E27FC236}">
                <a16:creationId xmlns:a16="http://schemas.microsoft.com/office/drawing/2014/main" id="{AC14768A-2841-F282-1F91-E2F47CA1B68D}"/>
              </a:ext>
            </a:extLst>
          </p:cNvPr>
          <p:cNvSpPr txBox="1">
            <a:spLocks/>
          </p:cNvSpPr>
          <p:nvPr/>
        </p:nvSpPr>
        <p:spPr>
          <a:xfrm>
            <a:off x="1331640" y="3384254"/>
            <a:ext cx="1947483" cy="6904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buFont typeface="Arial" pitchFamily="34" charset="0"/>
              <a:buNone/>
            </a:pPr>
            <a:r>
              <a:rPr lang="en-US" sz="4000" dirty="0"/>
              <a:t>*</a:t>
            </a:r>
            <a:r>
              <a:rPr lang="en-US" sz="4000" dirty="0" err="1">
                <a:solidFill>
                  <a:schemeClr val="tx2"/>
                </a:solidFill>
              </a:rPr>
              <a:t>p</a:t>
            </a:r>
            <a:r>
              <a:rPr lang="en-US" sz="4000" dirty="0" err="1">
                <a:solidFill>
                  <a:schemeClr val="accent4"/>
                </a:solidFill>
              </a:rPr>
              <a:t>e</a:t>
            </a:r>
            <a:r>
              <a:rPr lang="en-US" sz="4000" dirty="0" err="1"/>
              <a:t>h₂</a:t>
            </a:r>
            <a:r>
              <a:rPr lang="en-US" sz="4000" dirty="0" err="1">
                <a:solidFill>
                  <a:schemeClr val="accent5"/>
                </a:solidFill>
              </a:rPr>
              <a:t>w</a:t>
            </a:r>
            <a:r>
              <a:rPr lang="en-US" sz="4000" dirty="0"/>
              <a:t>-</a:t>
            </a:r>
          </a:p>
        </p:txBody>
      </p:sp>
      <p:sp>
        <p:nvSpPr>
          <p:cNvPr id="6" name="Місце для вмісту 2">
            <a:extLst>
              <a:ext uri="{FF2B5EF4-FFF2-40B4-BE49-F238E27FC236}">
                <a16:creationId xmlns:a16="http://schemas.microsoft.com/office/drawing/2014/main" id="{306DDE18-25CB-F22E-2314-933A3E0D01C7}"/>
              </a:ext>
            </a:extLst>
          </p:cNvPr>
          <p:cNvSpPr txBox="1">
            <a:spLocks/>
          </p:cNvSpPr>
          <p:nvPr/>
        </p:nvSpPr>
        <p:spPr>
          <a:xfrm>
            <a:off x="1475657" y="3989996"/>
            <a:ext cx="1800199" cy="3303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buFont typeface="Arial" pitchFamily="34" charset="0"/>
              <a:buNone/>
            </a:pPr>
            <a:r>
              <a:rPr lang="en-US" sz="1400" i="1" dirty="0" err="1"/>
              <a:t>праіндоєвропейська</a:t>
            </a:r>
            <a:endParaRPr lang="en-US" sz="1400" i="1" dirty="0"/>
          </a:p>
        </p:txBody>
      </p:sp>
      <p:sp>
        <p:nvSpPr>
          <p:cNvPr id="10" name="TextBox 9">
            <a:extLst>
              <a:ext uri="{FF2B5EF4-FFF2-40B4-BE49-F238E27FC236}">
                <a16:creationId xmlns:a16="http://schemas.microsoft.com/office/drawing/2014/main" id="{65BEA55F-CEC1-53A4-E8E9-137B0628024D}"/>
              </a:ext>
            </a:extLst>
          </p:cNvPr>
          <p:cNvSpPr txBox="1"/>
          <p:nvPr/>
        </p:nvSpPr>
        <p:spPr>
          <a:xfrm>
            <a:off x="4680520" y="3043846"/>
            <a:ext cx="2555776" cy="707886"/>
          </a:xfrm>
          <a:prstGeom prst="rect">
            <a:avLst/>
          </a:prstGeom>
          <a:noFill/>
        </p:spPr>
        <p:txBody>
          <a:bodyPr wrap="square">
            <a:spAutoFit/>
          </a:bodyPr>
          <a:lstStyle/>
          <a:p>
            <a:r>
              <a:rPr lang="en-US" sz="4000" dirty="0" err="1">
                <a:solidFill>
                  <a:schemeClr val="tx2"/>
                </a:solidFill>
              </a:rPr>
              <a:t>п</a:t>
            </a:r>
            <a:r>
              <a:rPr lang="en-US" sz="4000" dirty="0" err="1">
                <a:solidFill>
                  <a:schemeClr val="accent4"/>
                </a:solidFill>
              </a:rPr>
              <a:t>а</a:t>
            </a:r>
            <a:r>
              <a:rPr lang="en-US" sz="4000" dirty="0" err="1">
                <a:solidFill>
                  <a:schemeClr val="accent5"/>
                </a:solidFill>
              </a:rPr>
              <a:t>у</a:t>
            </a:r>
            <a:r>
              <a:rPr lang="en-US" sz="4000" dirty="0" err="1"/>
              <a:t>кальне</a:t>
            </a:r>
            <a:endParaRPr lang="en-UA" sz="4000" dirty="0"/>
          </a:p>
        </p:txBody>
      </p:sp>
      <p:sp>
        <p:nvSpPr>
          <p:cNvPr id="33" name="TextBox 32">
            <a:extLst>
              <a:ext uri="{FF2B5EF4-FFF2-40B4-BE49-F238E27FC236}">
                <a16:creationId xmlns:a16="http://schemas.microsoft.com/office/drawing/2014/main" id="{553D0CD0-1380-2837-CEC7-E7B9E110EA02}"/>
              </a:ext>
            </a:extLst>
          </p:cNvPr>
          <p:cNvSpPr txBox="1"/>
          <p:nvPr/>
        </p:nvSpPr>
        <p:spPr>
          <a:xfrm>
            <a:off x="4680520" y="3801234"/>
            <a:ext cx="2555776" cy="707886"/>
          </a:xfrm>
          <a:prstGeom prst="rect">
            <a:avLst/>
          </a:prstGeom>
          <a:noFill/>
        </p:spPr>
        <p:txBody>
          <a:bodyPr wrap="square">
            <a:spAutoFit/>
          </a:bodyPr>
          <a:lstStyle/>
          <a:p>
            <a:r>
              <a:rPr lang="en-US" sz="4000" dirty="0">
                <a:solidFill>
                  <a:schemeClr val="tx2"/>
                </a:solidFill>
              </a:rPr>
              <a:t>f</a:t>
            </a:r>
            <a:r>
              <a:rPr lang="en-US" sz="4000" dirty="0">
                <a:solidFill>
                  <a:schemeClr val="accent4"/>
                </a:solidFill>
              </a:rPr>
              <a:t>e</a:t>
            </a:r>
            <a:r>
              <a:rPr lang="en-US" sz="4000" dirty="0">
                <a:solidFill>
                  <a:schemeClr val="accent5"/>
                </a:solidFill>
              </a:rPr>
              <a:t>w</a:t>
            </a:r>
            <a:endParaRPr lang="en-UA" sz="4000" dirty="0"/>
          </a:p>
        </p:txBody>
      </p:sp>
      <p:pic>
        <p:nvPicPr>
          <p:cNvPr id="35" name="Graphic 34">
            <a:extLst>
              <a:ext uri="{FF2B5EF4-FFF2-40B4-BE49-F238E27FC236}">
                <a16:creationId xmlns:a16="http://schemas.microsoft.com/office/drawing/2014/main" id="{7EF8E1F7-6FD2-EA2D-01C4-C91C039C159D}"/>
              </a:ext>
            </a:extLst>
          </p:cNvPr>
          <p:cNvPicPr>
            <a:picLocks noChangeAspect="1"/>
          </p:cNvPicPr>
          <p:nvPr/>
        </p:nvPicPr>
        <p:blipFill>
          <a:blip r:embed="rId3">
            <a:alphaModFix amt="5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7864" y="3971461"/>
            <a:ext cx="1181100" cy="292100"/>
          </a:xfrm>
          <a:prstGeom prst="rect">
            <a:avLst/>
          </a:prstGeom>
        </p:spPr>
      </p:pic>
      <p:pic>
        <p:nvPicPr>
          <p:cNvPr id="38" name="Graphic 37">
            <a:extLst>
              <a:ext uri="{FF2B5EF4-FFF2-40B4-BE49-F238E27FC236}">
                <a16:creationId xmlns:a16="http://schemas.microsoft.com/office/drawing/2014/main" id="{3D463E47-683E-7F4C-64E3-F78CA0C9B183}"/>
              </a:ext>
            </a:extLst>
          </p:cNvPr>
          <p:cNvPicPr>
            <a:picLocks noChangeAspect="1"/>
          </p:cNvPicPr>
          <p:nvPr/>
        </p:nvPicPr>
        <p:blipFill>
          <a:blip r:embed="rId5">
            <a:alphaModFix amt="5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7864" y="3380186"/>
            <a:ext cx="1181100" cy="292100"/>
          </a:xfrm>
          <a:prstGeom prst="rect">
            <a:avLst/>
          </a:prstGeom>
        </p:spPr>
      </p:pic>
    </p:spTree>
    <p:extLst>
      <p:ext uri="{BB962C8B-B14F-4D97-AF65-F5344CB8AC3E}">
        <p14:creationId xmlns:p14="http://schemas.microsoft.com/office/powerpoint/2010/main" val="3101553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158208"/>
            <a:ext cx="8229600" cy="1143000"/>
          </a:xfrm>
        </p:spPr>
        <p:txBody>
          <a:bodyPr>
            <a:normAutofit/>
          </a:bodyPr>
          <a:lstStyle/>
          <a:p>
            <a:r>
              <a:rPr lang="en-UA" dirty="0"/>
              <a:t>паукальне число</a:t>
            </a:r>
            <a:br>
              <a:rPr lang="en-UA" dirty="0"/>
            </a:br>
            <a:r>
              <a:rPr lang="en-UA" sz="2000" dirty="0"/>
              <a:t>paucal</a:t>
            </a:r>
            <a:endParaRPr lang="uk-UA" sz="2000" dirty="0"/>
          </a:p>
        </p:txBody>
      </p:sp>
      <p:pic>
        <p:nvPicPr>
          <p:cNvPr id="45" name="Picture 44">
            <a:extLst>
              <a:ext uri="{FF2B5EF4-FFF2-40B4-BE49-F238E27FC236}">
                <a16:creationId xmlns:a16="http://schemas.microsoft.com/office/drawing/2014/main" id="{C76279FA-BA93-1BB8-2F6D-E67F1C0F67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8342" y="1133872"/>
            <a:ext cx="2927316" cy="2927316"/>
          </a:xfrm>
          <a:prstGeom prst="rect">
            <a:avLst/>
          </a:prstGeom>
        </p:spPr>
      </p:pic>
      <p:cxnSp>
        <p:nvCxnSpPr>
          <p:cNvPr id="9" name="Straight Connector 8">
            <a:extLst>
              <a:ext uri="{FF2B5EF4-FFF2-40B4-BE49-F238E27FC236}">
                <a16:creationId xmlns:a16="http://schemas.microsoft.com/office/drawing/2014/main" id="{FB39430C-9CFC-AA65-6783-0870D1CFBE77}"/>
              </a:ext>
            </a:extLst>
          </p:cNvPr>
          <p:cNvCxnSpPr/>
          <p:nvPr/>
        </p:nvCxnSpPr>
        <p:spPr>
          <a:xfrm>
            <a:off x="3347864" y="3501008"/>
            <a:ext cx="144016" cy="864096"/>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1B5275E-75D8-7AE6-9516-8766233FCDA4}"/>
              </a:ext>
            </a:extLst>
          </p:cNvPr>
          <p:cNvCxnSpPr>
            <a:cxnSpLocks/>
          </p:cNvCxnSpPr>
          <p:nvPr/>
        </p:nvCxnSpPr>
        <p:spPr>
          <a:xfrm>
            <a:off x="3995936" y="3624576"/>
            <a:ext cx="72008" cy="740528"/>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BFC7310-9883-E04B-EDFD-34C1F7EEB2AC}"/>
              </a:ext>
            </a:extLst>
          </p:cNvPr>
          <p:cNvCxnSpPr>
            <a:cxnSpLocks/>
          </p:cNvCxnSpPr>
          <p:nvPr/>
        </p:nvCxnSpPr>
        <p:spPr>
          <a:xfrm flipH="1">
            <a:off x="4644008" y="3861048"/>
            <a:ext cx="47753" cy="504056"/>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B238829-28C7-4FE2-38A4-F40A9C641F82}"/>
              </a:ext>
            </a:extLst>
          </p:cNvPr>
          <p:cNvCxnSpPr>
            <a:cxnSpLocks/>
          </p:cNvCxnSpPr>
          <p:nvPr/>
        </p:nvCxnSpPr>
        <p:spPr>
          <a:xfrm flipH="1">
            <a:off x="5148064" y="3681028"/>
            <a:ext cx="149566" cy="684076"/>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AD99B6D-3F8E-EAF4-EA8F-02309B2AC090}"/>
              </a:ext>
            </a:extLst>
          </p:cNvPr>
          <p:cNvCxnSpPr>
            <a:cxnSpLocks/>
          </p:cNvCxnSpPr>
          <p:nvPr/>
        </p:nvCxnSpPr>
        <p:spPr>
          <a:xfrm flipH="1">
            <a:off x="5591861" y="3338990"/>
            <a:ext cx="209827" cy="1026114"/>
          </a:xfrm>
          <a:prstGeom prst="line">
            <a:avLst/>
          </a:prstGeom>
          <a:ln w="254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7847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sz="3200" dirty="0"/>
              <a:t>Собака — найкращий друг людини.</a:t>
            </a:r>
            <a:endParaRPr lang="uk-UA" sz="3200" dirty="0"/>
          </a:p>
        </p:txBody>
      </p:sp>
    </p:spTree>
    <p:extLst>
      <p:ext uri="{BB962C8B-B14F-4D97-AF65-F5344CB8AC3E}">
        <p14:creationId xmlns:p14="http://schemas.microsoft.com/office/powerpoint/2010/main" val="304674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Хто такі лінгвісти?</a:t>
            </a:r>
            <a:endParaRPr lang="uk-UA" dirty="0"/>
          </a:p>
        </p:txBody>
      </p:sp>
      <p:pic>
        <p:nvPicPr>
          <p:cNvPr id="7" name="Picture 6" descr="A person with blue eyes&#10;&#10;Description automatically generated">
            <a:extLst>
              <a:ext uri="{FF2B5EF4-FFF2-40B4-BE49-F238E27FC236}">
                <a16:creationId xmlns:a16="http://schemas.microsoft.com/office/drawing/2014/main" id="{312E63D7-7D8E-C2D2-7288-F23B2827A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85" y="1685632"/>
            <a:ext cx="2600960" cy="4551680"/>
          </a:xfrm>
          <a:prstGeom prst="rect">
            <a:avLst/>
          </a:prstGeom>
        </p:spPr>
      </p:pic>
      <p:pic>
        <p:nvPicPr>
          <p:cNvPr id="6" name="Picture 5">
            <a:extLst>
              <a:ext uri="{FF2B5EF4-FFF2-40B4-BE49-F238E27FC236}">
                <a16:creationId xmlns:a16="http://schemas.microsoft.com/office/drawing/2014/main" id="{517C927E-D916-DF0B-733E-36B2AFD0B943}"/>
              </a:ext>
            </a:extLst>
          </p:cNvPr>
          <p:cNvPicPr>
            <a:picLocks noChangeAspect="1"/>
          </p:cNvPicPr>
          <p:nvPr/>
        </p:nvPicPr>
        <p:blipFill>
          <a:blip r:embed="rId3">
            <a:alphaModFix/>
          </a:blip>
          <a:stretch>
            <a:fillRect/>
          </a:stretch>
        </p:blipFill>
        <p:spPr>
          <a:xfrm flipH="1">
            <a:off x="4139952" y="1988840"/>
            <a:ext cx="4876800" cy="4876800"/>
          </a:xfrm>
          <a:prstGeom prst="rect">
            <a:avLst/>
          </a:prstGeom>
        </p:spPr>
      </p:pic>
    </p:spTree>
    <p:extLst>
      <p:ext uri="{BB962C8B-B14F-4D97-AF65-F5344CB8AC3E}">
        <p14:creationId xmlns:p14="http://schemas.microsoft.com/office/powerpoint/2010/main" val="34839079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dirty="0"/>
              <a:t>загальне число</a:t>
            </a:r>
            <a:br>
              <a:rPr lang="en-UA" dirty="0"/>
            </a:br>
            <a:r>
              <a:rPr lang="en-UA" sz="2000" dirty="0"/>
              <a:t>general</a:t>
            </a:r>
            <a:endParaRPr lang="uk-UA" sz="2000" dirty="0"/>
          </a:p>
        </p:txBody>
      </p:sp>
    </p:spTree>
    <p:extLst>
      <p:ext uri="{BB962C8B-B14F-4D97-AF65-F5344CB8AC3E}">
        <p14:creationId xmlns:p14="http://schemas.microsoft.com/office/powerpoint/2010/main" val="4050978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загальне число</a:t>
            </a:r>
            <a:br>
              <a:rPr lang="en-UA" dirty="0"/>
            </a:br>
            <a:r>
              <a:rPr lang="en-UA" sz="2000" dirty="0"/>
              <a:t>general</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2159859"/>
            <a:ext cx="7776864" cy="2538282"/>
          </a:xfrm>
        </p:spPr>
        <p:txBody>
          <a:bodyPr>
            <a:noAutofit/>
          </a:bodyPr>
          <a:lstStyle/>
          <a:p>
            <a:pPr marL="0" indent="0">
              <a:lnSpc>
                <a:spcPct val="150000"/>
              </a:lnSpc>
              <a:buNone/>
            </a:pPr>
            <a:r>
              <a:rPr lang="en-US" sz="2400" b="1" i="1" dirty="0" err="1"/>
              <a:t>Пулар</a:t>
            </a:r>
            <a:r>
              <a:rPr lang="en-US" sz="2400" i="1" dirty="0"/>
              <a:t> (</a:t>
            </a:r>
            <a:r>
              <a:rPr lang="en-US" sz="2400" i="1" dirty="0" err="1"/>
              <a:t>Pular</a:t>
            </a:r>
            <a:r>
              <a:rPr lang="en-US" sz="2400" i="1" dirty="0"/>
              <a:t>; </a:t>
            </a:r>
            <a:r>
              <a:rPr lang="en-US" sz="2400" i="1" dirty="0" err="1"/>
              <a:t>нігеро-конголезька</a:t>
            </a:r>
            <a:r>
              <a:rPr lang="en-US" sz="2400" i="1" dirty="0"/>
              <a:t>, </a:t>
            </a:r>
            <a:r>
              <a:rPr lang="en-UA" sz="2400" i="1" dirty="0"/>
              <a:t>Західна Африка</a:t>
            </a:r>
            <a:r>
              <a:rPr lang="en-US" sz="2400" i="1" dirty="0"/>
              <a:t>):</a:t>
            </a:r>
          </a:p>
          <a:p>
            <a:pPr marL="0" indent="0">
              <a:lnSpc>
                <a:spcPct val="150000"/>
              </a:lnSpc>
              <a:buNone/>
            </a:pPr>
            <a:r>
              <a:rPr lang="en-GB" sz="2400" dirty="0"/>
              <a:t>bare</a:t>
            </a:r>
            <a:r>
              <a:rPr lang="en-UA" sz="2400" dirty="0"/>
              <a:t> </a:t>
            </a:r>
            <a:r>
              <a:rPr lang="en-UA" sz="2400" dirty="0">
                <a:solidFill>
                  <a:schemeClr val="accent2"/>
                </a:solidFill>
              </a:rPr>
              <a:t>— собака</a:t>
            </a:r>
          </a:p>
          <a:p>
            <a:pPr marL="0" indent="0">
              <a:lnSpc>
                <a:spcPct val="150000"/>
              </a:lnSpc>
              <a:buNone/>
            </a:pPr>
            <a:r>
              <a:rPr lang="en-GB" sz="2400" dirty="0" err="1"/>
              <a:t>bareeru</a:t>
            </a:r>
            <a:r>
              <a:rPr lang="en-UA" sz="2400" dirty="0"/>
              <a:t> </a:t>
            </a:r>
            <a:r>
              <a:rPr lang="en-UA" sz="2400" dirty="0">
                <a:solidFill>
                  <a:schemeClr val="accent2"/>
                </a:solidFill>
              </a:rPr>
              <a:t>— 1 собака</a:t>
            </a:r>
          </a:p>
          <a:p>
            <a:pPr marL="0" indent="0">
              <a:lnSpc>
                <a:spcPct val="150000"/>
              </a:lnSpc>
              <a:buNone/>
            </a:pPr>
            <a:r>
              <a:rPr lang="en-GB" sz="2400" dirty="0" err="1"/>
              <a:t>bareeji</a:t>
            </a:r>
            <a:r>
              <a:rPr lang="en-UA" sz="2400" dirty="0"/>
              <a:t> </a:t>
            </a:r>
            <a:r>
              <a:rPr lang="en-UA" sz="2400" dirty="0">
                <a:solidFill>
                  <a:schemeClr val="accent2"/>
                </a:solidFill>
              </a:rPr>
              <a:t>— 2, 3, 4, ... собаки</a:t>
            </a:r>
            <a:endParaRPr lang="uk-UA" sz="2400" dirty="0">
              <a:solidFill>
                <a:schemeClr val="accent2"/>
              </a:solidFill>
            </a:endParaRPr>
          </a:p>
        </p:txBody>
      </p:sp>
    </p:spTree>
    <p:extLst>
      <p:ext uri="{BB962C8B-B14F-4D97-AF65-F5344CB8AC3E}">
        <p14:creationId xmlns:p14="http://schemas.microsoft.com/office/powerpoint/2010/main" val="11998421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загальне число</a:t>
            </a:r>
            <a:br>
              <a:rPr lang="en-UA" dirty="0"/>
            </a:br>
            <a:r>
              <a:rPr lang="en-UA" sz="2000" dirty="0"/>
              <a:t>general</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2159859"/>
            <a:ext cx="7776864" cy="2061229"/>
          </a:xfrm>
        </p:spPr>
        <p:txBody>
          <a:bodyPr>
            <a:noAutofit/>
          </a:bodyPr>
          <a:lstStyle/>
          <a:p>
            <a:pPr marL="0" indent="0">
              <a:lnSpc>
                <a:spcPct val="150000"/>
              </a:lnSpc>
              <a:buNone/>
            </a:pPr>
            <a:r>
              <a:rPr lang="en-US" sz="2400" b="1" i="1" dirty="0" err="1"/>
              <a:t>Японська</a:t>
            </a:r>
            <a:r>
              <a:rPr lang="en-US" sz="2400" i="1" dirty="0"/>
              <a:t>:</a:t>
            </a:r>
          </a:p>
          <a:p>
            <a:pPr marL="0" indent="0">
              <a:lnSpc>
                <a:spcPct val="150000"/>
              </a:lnSpc>
              <a:buNone/>
            </a:pPr>
            <a:r>
              <a:rPr lang="ja-JP" altLang="en-US" sz="2400"/>
              <a:t>犬</a:t>
            </a:r>
            <a:r>
              <a:rPr lang="en-US" altLang="ja-JP" sz="2400" dirty="0"/>
              <a:t> </a:t>
            </a:r>
            <a:r>
              <a:rPr lang="en-US" altLang="ja-JP" sz="2400" dirty="0">
                <a:solidFill>
                  <a:schemeClr val="bg1">
                    <a:lumMod val="50000"/>
                  </a:schemeClr>
                </a:solidFill>
              </a:rPr>
              <a:t>(</a:t>
            </a:r>
            <a:r>
              <a:rPr lang="en-US" altLang="ja-JP" sz="2400" dirty="0" err="1">
                <a:solidFill>
                  <a:schemeClr val="bg1">
                    <a:lumMod val="50000"/>
                  </a:schemeClr>
                </a:solidFill>
              </a:rPr>
              <a:t>inu</a:t>
            </a:r>
            <a:r>
              <a:rPr lang="en-US" altLang="ja-JP" sz="2400" dirty="0">
                <a:solidFill>
                  <a:schemeClr val="bg1">
                    <a:lumMod val="50000"/>
                  </a:schemeClr>
                </a:solidFill>
              </a:rPr>
              <a:t>)</a:t>
            </a:r>
            <a:r>
              <a:rPr lang="en-UA" sz="2400" dirty="0"/>
              <a:t> </a:t>
            </a:r>
            <a:r>
              <a:rPr lang="en-UA" sz="2400" dirty="0">
                <a:solidFill>
                  <a:schemeClr val="accent2"/>
                </a:solidFill>
              </a:rPr>
              <a:t>— 1, 2, 3, ... собаки</a:t>
            </a:r>
          </a:p>
          <a:p>
            <a:pPr marL="0" indent="0">
              <a:lnSpc>
                <a:spcPct val="150000"/>
              </a:lnSpc>
              <a:buNone/>
            </a:pPr>
            <a:r>
              <a:rPr lang="ja-JP" altLang="en-US" sz="2400"/>
              <a:t>犬たち</a:t>
            </a:r>
            <a:r>
              <a:rPr lang="en-US" altLang="ja-JP" sz="2400" dirty="0"/>
              <a:t> </a:t>
            </a:r>
            <a:r>
              <a:rPr lang="en-US" altLang="ja-JP" sz="2400" dirty="0">
                <a:solidFill>
                  <a:schemeClr val="bg1">
                    <a:lumMod val="50000"/>
                  </a:schemeClr>
                </a:solidFill>
              </a:rPr>
              <a:t>(</a:t>
            </a:r>
            <a:r>
              <a:rPr lang="en-GB" altLang="ja-JP" sz="2400" dirty="0" err="1">
                <a:solidFill>
                  <a:schemeClr val="bg1">
                    <a:lumMod val="50000"/>
                  </a:schemeClr>
                </a:solidFill>
              </a:rPr>
              <a:t>inutachi</a:t>
            </a:r>
            <a:r>
              <a:rPr lang="en-GB" altLang="ja-JP" sz="2400" dirty="0">
                <a:solidFill>
                  <a:schemeClr val="bg1">
                    <a:lumMod val="50000"/>
                  </a:schemeClr>
                </a:solidFill>
              </a:rPr>
              <a:t>)</a:t>
            </a:r>
            <a:r>
              <a:rPr lang="en-UA" sz="2400" dirty="0"/>
              <a:t> </a:t>
            </a:r>
            <a:r>
              <a:rPr lang="en-UA" sz="2400" dirty="0">
                <a:solidFill>
                  <a:schemeClr val="accent2"/>
                </a:solidFill>
              </a:rPr>
              <a:t>— 2, 3, 4, ... собаки</a:t>
            </a:r>
          </a:p>
        </p:txBody>
      </p:sp>
    </p:spTree>
    <p:extLst>
      <p:ext uri="{BB962C8B-B14F-4D97-AF65-F5344CB8AC3E}">
        <p14:creationId xmlns:p14="http://schemas.microsoft.com/office/powerpoint/2010/main" val="275490517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Заголовок 1">
            <a:extLst>
              <a:ext uri="{FF2B5EF4-FFF2-40B4-BE49-F238E27FC236}">
                <a16:creationId xmlns:a16="http://schemas.microsoft.com/office/drawing/2014/main" id="{B634623D-5EBA-F06F-1076-D0AD74C45431}"/>
              </a:ext>
            </a:extLst>
          </p:cNvPr>
          <p:cNvSpPr>
            <a:spLocks noGrp="1"/>
          </p:cNvSpPr>
          <p:nvPr>
            <p:ph type="title"/>
          </p:nvPr>
        </p:nvSpPr>
        <p:spPr>
          <a:xfrm>
            <a:off x="457200" y="2857500"/>
            <a:ext cx="8229600" cy="1143000"/>
          </a:xfrm>
        </p:spPr>
        <p:txBody>
          <a:bodyPr>
            <a:normAutofit/>
          </a:bodyPr>
          <a:lstStyle/>
          <a:p>
            <a:r>
              <a:rPr lang="en-UA" dirty="0"/>
              <a:t>комбіноване число</a:t>
            </a:r>
            <a:br>
              <a:rPr lang="en-UA" dirty="0"/>
            </a:br>
            <a:r>
              <a:rPr lang="en-UA" sz="2000" dirty="0"/>
              <a:t>composed numbers</a:t>
            </a:r>
            <a:endParaRPr lang="uk-UA" sz="2000" dirty="0"/>
          </a:p>
        </p:txBody>
      </p:sp>
    </p:spTree>
    <p:extLst>
      <p:ext uri="{BB962C8B-B14F-4D97-AF65-F5344CB8AC3E}">
        <p14:creationId xmlns:p14="http://schemas.microsoft.com/office/powerpoint/2010/main" val="22603303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множина двоїн</a:t>
            </a:r>
            <a:br>
              <a:rPr lang="en-UA" dirty="0"/>
            </a:br>
            <a:r>
              <a:rPr lang="en-UA" sz="2000" dirty="0"/>
              <a:t>composed dual and plural</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2159859"/>
            <a:ext cx="7776864" cy="2538282"/>
          </a:xfrm>
        </p:spPr>
        <p:txBody>
          <a:bodyPr>
            <a:noAutofit/>
          </a:bodyPr>
          <a:lstStyle/>
          <a:p>
            <a:pPr marL="0" indent="0">
              <a:lnSpc>
                <a:spcPct val="150000"/>
              </a:lnSpc>
              <a:buNone/>
            </a:pPr>
            <a:r>
              <a:rPr lang="en-US" sz="2400" b="1" i="1" dirty="0" err="1"/>
              <a:t>Бретонська</a:t>
            </a:r>
            <a:r>
              <a:rPr lang="en-US" sz="2400" i="1" dirty="0"/>
              <a:t> (Breton; </a:t>
            </a:r>
            <a:r>
              <a:rPr lang="en-US" sz="2400" i="1" dirty="0" err="1"/>
              <a:t>кельтська</a:t>
            </a:r>
            <a:r>
              <a:rPr lang="en-US" sz="2400" i="1" dirty="0"/>
              <a:t>, </a:t>
            </a:r>
            <a:r>
              <a:rPr lang="en-UA" sz="2400" i="1" dirty="0"/>
              <a:t>Франція</a:t>
            </a:r>
            <a:r>
              <a:rPr lang="en-US" sz="2400" i="1" dirty="0"/>
              <a:t>):</a:t>
            </a:r>
          </a:p>
          <a:p>
            <a:pPr marL="0" indent="0">
              <a:lnSpc>
                <a:spcPct val="150000"/>
              </a:lnSpc>
              <a:buNone/>
            </a:pPr>
            <a:r>
              <a:rPr lang="en-GB" sz="2400" dirty="0" err="1"/>
              <a:t>lagad</a:t>
            </a:r>
            <a:r>
              <a:rPr lang="en-UA" sz="2400" dirty="0"/>
              <a:t> </a:t>
            </a:r>
            <a:r>
              <a:rPr lang="en-UA" sz="2400" dirty="0">
                <a:solidFill>
                  <a:schemeClr val="accent2"/>
                </a:solidFill>
              </a:rPr>
              <a:t>— око</a:t>
            </a:r>
          </a:p>
          <a:p>
            <a:pPr marL="0" indent="0">
              <a:lnSpc>
                <a:spcPct val="150000"/>
              </a:lnSpc>
              <a:buNone/>
            </a:pPr>
            <a:r>
              <a:rPr lang="en-GB" sz="2400" u="sng" dirty="0" err="1">
                <a:uFill>
                  <a:solidFill>
                    <a:schemeClr val="accent2"/>
                  </a:solidFill>
                </a:uFill>
              </a:rPr>
              <a:t>daou</a:t>
            </a:r>
            <a:r>
              <a:rPr lang="en-GB" sz="2400" dirty="0" err="1"/>
              <a:t>lagad</a:t>
            </a:r>
            <a:r>
              <a:rPr lang="en-UA" sz="2400" dirty="0"/>
              <a:t> </a:t>
            </a:r>
            <a:r>
              <a:rPr lang="en-UA" sz="2400" dirty="0">
                <a:solidFill>
                  <a:schemeClr val="accent2"/>
                </a:solidFill>
              </a:rPr>
              <a:t>— 2 ока</a:t>
            </a:r>
          </a:p>
          <a:p>
            <a:pPr marL="0" indent="0">
              <a:lnSpc>
                <a:spcPct val="150000"/>
              </a:lnSpc>
              <a:buNone/>
            </a:pPr>
            <a:r>
              <a:rPr lang="en-GB" sz="2400" dirty="0" err="1"/>
              <a:t>lagad</a:t>
            </a:r>
            <a:r>
              <a:rPr lang="en-GB" sz="2400" u="sng" dirty="0" err="1">
                <a:uFill>
                  <a:solidFill>
                    <a:schemeClr val="accent2"/>
                  </a:solidFill>
                </a:uFill>
              </a:rPr>
              <a:t>où</a:t>
            </a:r>
            <a:r>
              <a:rPr lang="en-UA" sz="2400" dirty="0"/>
              <a:t> </a:t>
            </a:r>
            <a:r>
              <a:rPr lang="en-UA" sz="2400" dirty="0">
                <a:solidFill>
                  <a:schemeClr val="accent2"/>
                </a:solidFill>
              </a:rPr>
              <a:t>— очі</a:t>
            </a:r>
          </a:p>
          <a:p>
            <a:pPr marL="0" indent="0">
              <a:lnSpc>
                <a:spcPct val="150000"/>
              </a:lnSpc>
              <a:buNone/>
            </a:pPr>
            <a:r>
              <a:rPr lang="en-GB" sz="2400" u="sng" dirty="0" err="1">
                <a:uFill>
                  <a:solidFill>
                    <a:schemeClr val="accent2"/>
                  </a:solidFill>
                </a:uFill>
              </a:rPr>
              <a:t>daou</a:t>
            </a:r>
            <a:r>
              <a:rPr lang="en-GB" sz="2400" dirty="0" err="1"/>
              <a:t>lagad</a:t>
            </a:r>
            <a:r>
              <a:rPr lang="en-GB" sz="2400" u="sng" dirty="0" err="1">
                <a:uFill>
                  <a:solidFill>
                    <a:schemeClr val="accent2"/>
                  </a:solidFill>
                </a:uFill>
              </a:rPr>
              <a:t>où</a:t>
            </a:r>
            <a:r>
              <a:rPr lang="en-UA" sz="2400" dirty="0">
                <a:solidFill>
                  <a:schemeClr val="accent2"/>
                </a:solidFill>
              </a:rPr>
              <a:t> — пари очей</a:t>
            </a:r>
            <a:endParaRPr lang="uk-UA" sz="2400" dirty="0">
              <a:solidFill>
                <a:schemeClr val="accent2"/>
              </a:solidFill>
            </a:endParaRPr>
          </a:p>
        </p:txBody>
      </p:sp>
      <p:pic>
        <p:nvPicPr>
          <p:cNvPr id="10" name="Graphic 9">
            <a:extLst>
              <a:ext uri="{FF2B5EF4-FFF2-40B4-BE49-F238E27FC236}">
                <a16:creationId xmlns:a16="http://schemas.microsoft.com/office/drawing/2014/main" id="{4460FD41-0A23-A35F-5FA4-46D88F333C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02307" y="5585320"/>
            <a:ext cx="908720" cy="908720"/>
          </a:xfrm>
          <a:prstGeom prst="rect">
            <a:avLst/>
          </a:prstGeom>
        </p:spPr>
      </p:pic>
      <p:pic>
        <p:nvPicPr>
          <p:cNvPr id="12" name="Graphic 11">
            <a:extLst>
              <a:ext uri="{FF2B5EF4-FFF2-40B4-BE49-F238E27FC236}">
                <a16:creationId xmlns:a16="http://schemas.microsoft.com/office/drawing/2014/main" id="{D273331A-3B10-5068-7A9D-E23162E04C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00192" y="4843826"/>
            <a:ext cx="914763" cy="914763"/>
          </a:xfrm>
          <a:prstGeom prst="rect">
            <a:avLst/>
          </a:prstGeom>
        </p:spPr>
      </p:pic>
      <p:pic>
        <p:nvPicPr>
          <p:cNvPr id="14" name="Graphic 13">
            <a:extLst>
              <a:ext uri="{FF2B5EF4-FFF2-40B4-BE49-F238E27FC236}">
                <a16:creationId xmlns:a16="http://schemas.microsoft.com/office/drawing/2014/main" id="{901BED48-C6CE-8FA8-E556-C1B5FEC2306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69766" y="5661955"/>
            <a:ext cx="980728" cy="980728"/>
          </a:xfrm>
          <a:prstGeom prst="rect">
            <a:avLst/>
          </a:prstGeom>
        </p:spPr>
      </p:pic>
      <p:pic>
        <p:nvPicPr>
          <p:cNvPr id="16" name="Graphic 15">
            <a:extLst>
              <a:ext uri="{FF2B5EF4-FFF2-40B4-BE49-F238E27FC236}">
                <a16:creationId xmlns:a16="http://schemas.microsoft.com/office/drawing/2014/main" id="{360339A1-EC35-F8F6-4EE9-ED91168215B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79160" y="4942207"/>
            <a:ext cx="544732" cy="544732"/>
          </a:xfrm>
          <a:prstGeom prst="rect">
            <a:avLst/>
          </a:prstGeom>
        </p:spPr>
      </p:pic>
      <p:pic>
        <p:nvPicPr>
          <p:cNvPr id="22" name="Graphic 21">
            <a:extLst>
              <a:ext uri="{FF2B5EF4-FFF2-40B4-BE49-F238E27FC236}">
                <a16:creationId xmlns:a16="http://schemas.microsoft.com/office/drawing/2014/main" id="{D2FF5819-214B-81BE-26F0-C2008A872F9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66584" y="5301208"/>
            <a:ext cx="568225" cy="568225"/>
          </a:xfrm>
          <a:prstGeom prst="rect">
            <a:avLst/>
          </a:prstGeom>
        </p:spPr>
      </p:pic>
      <p:pic>
        <p:nvPicPr>
          <p:cNvPr id="26" name="Graphic 25">
            <a:extLst>
              <a:ext uri="{FF2B5EF4-FFF2-40B4-BE49-F238E27FC236}">
                <a16:creationId xmlns:a16="http://schemas.microsoft.com/office/drawing/2014/main" id="{FAF49924-7897-D5E3-DC40-1EA46EF2F0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07648" y="5971803"/>
            <a:ext cx="620688" cy="620688"/>
          </a:xfrm>
          <a:prstGeom prst="rect">
            <a:avLst/>
          </a:prstGeom>
        </p:spPr>
      </p:pic>
    </p:spTree>
    <p:extLst>
      <p:ext uri="{BB962C8B-B14F-4D97-AF65-F5344CB8AC3E}">
        <p14:creationId xmlns:p14="http://schemas.microsoft.com/office/powerpoint/2010/main" val="9702111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двоїна множин</a:t>
            </a:r>
            <a:br>
              <a:rPr lang="en-UA" dirty="0"/>
            </a:br>
            <a:r>
              <a:rPr lang="en-UA" sz="2000" dirty="0"/>
              <a:t>composed plural and dual</a:t>
            </a:r>
            <a:endParaRPr lang="uk-UA" sz="2000" dirty="0"/>
          </a:p>
        </p:txBody>
      </p:sp>
      <p:sp>
        <p:nvSpPr>
          <p:cNvPr id="6" name="Місце для вмісту 2">
            <a:extLst>
              <a:ext uri="{FF2B5EF4-FFF2-40B4-BE49-F238E27FC236}">
                <a16:creationId xmlns:a16="http://schemas.microsoft.com/office/drawing/2014/main" id="{A4919031-97DD-4FC8-97CB-173680CE22AA}"/>
              </a:ext>
            </a:extLst>
          </p:cNvPr>
          <p:cNvSpPr>
            <a:spLocks noGrp="1"/>
          </p:cNvSpPr>
          <p:nvPr>
            <p:ph idx="1"/>
          </p:nvPr>
        </p:nvSpPr>
        <p:spPr>
          <a:xfrm>
            <a:off x="755576" y="2159859"/>
            <a:ext cx="7776864" cy="2538282"/>
          </a:xfrm>
        </p:spPr>
        <p:txBody>
          <a:bodyPr>
            <a:noAutofit/>
          </a:bodyPr>
          <a:lstStyle/>
          <a:p>
            <a:pPr marL="0" indent="0">
              <a:lnSpc>
                <a:spcPct val="150000"/>
              </a:lnSpc>
              <a:buNone/>
            </a:pPr>
            <a:r>
              <a:rPr lang="en-US" sz="2400" b="1" i="1" dirty="0" err="1"/>
              <a:t>Класична</a:t>
            </a:r>
            <a:r>
              <a:rPr lang="en-US" sz="2400" b="1" i="1" dirty="0"/>
              <a:t> </a:t>
            </a:r>
            <a:r>
              <a:rPr lang="en-US" sz="2400" b="1" i="1" dirty="0" err="1"/>
              <a:t>арабська</a:t>
            </a:r>
            <a:r>
              <a:rPr lang="en-US" sz="2400" i="1" dirty="0"/>
              <a:t> (VII—IX </a:t>
            </a:r>
            <a:r>
              <a:rPr lang="en-US" sz="2400" i="1" dirty="0" err="1"/>
              <a:t>ст</a:t>
            </a:r>
            <a:r>
              <a:rPr lang="en-US" sz="2400" i="1" dirty="0"/>
              <a:t>.):</a:t>
            </a:r>
          </a:p>
          <a:p>
            <a:pPr marL="0" indent="0">
              <a:lnSpc>
                <a:spcPct val="150000"/>
              </a:lnSpc>
              <a:buNone/>
            </a:pPr>
            <a:r>
              <a:rPr lang="en-GB" sz="2400" dirty="0" err="1"/>
              <a:t>rumḥun</a:t>
            </a:r>
            <a:r>
              <a:rPr lang="en-UA" sz="2400" dirty="0"/>
              <a:t> </a:t>
            </a:r>
            <a:r>
              <a:rPr lang="en-UA" sz="2400" dirty="0">
                <a:solidFill>
                  <a:schemeClr val="accent2"/>
                </a:solidFill>
              </a:rPr>
              <a:t>— спис</a:t>
            </a:r>
          </a:p>
          <a:p>
            <a:pPr marL="0" indent="0">
              <a:lnSpc>
                <a:spcPct val="150000"/>
              </a:lnSpc>
              <a:buNone/>
            </a:pPr>
            <a:r>
              <a:rPr lang="en-GB" sz="2400" dirty="0" err="1">
                <a:uFill>
                  <a:solidFill>
                    <a:schemeClr val="accent2"/>
                  </a:solidFill>
                </a:uFill>
              </a:rPr>
              <a:t>rumḥ</a:t>
            </a:r>
            <a:r>
              <a:rPr lang="en-GB" sz="2400" u="sng" dirty="0" err="1">
                <a:uFill>
                  <a:solidFill>
                    <a:schemeClr val="accent2"/>
                  </a:solidFill>
                </a:uFill>
              </a:rPr>
              <a:t>a</a:t>
            </a:r>
            <a:r>
              <a:rPr lang="en-GB" sz="2400" dirty="0" err="1">
                <a:uFill>
                  <a:solidFill>
                    <a:schemeClr val="accent2"/>
                  </a:solidFill>
                </a:uFill>
              </a:rPr>
              <a:t>n</a:t>
            </a:r>
            <a:r>
              <a:rPr lang="en-GB" sz="2400" u="sng" dirty="0" err="1">
                <a:uFill>
                  <a:solidFill>
                    <a:schemeClr val="accent2"/>
                  </a:solidFill>
                </a:uFill>
              </a:rPr>
              <a:t>i</a:t>
            </a:r>
            <a:r>
              <a:rPr lang="en-UA" sz="2400" dirty="0"/>
              <a:t> </a:t>
            </a:r>
            <a:r>
              <a:rPr lang="en-UA" sz="2400" dirty="0">
                <a:solidFill>
                  <a:schemeClr val="accent2"/>
                </a:solidFill>
              </a:rPr>
              <a:t>— 2 списи</a:t>
            </a:r>
          </a:p>
          <a:p>
            <a:pPr marL="0" indent="0">
              <a:lnSpc>
                <a:spcPct val="150000"/>
              </a:lnSpc>
              <a:buNone/>
            </a:pPr>
            <a:r>
              <a:rPr lang="en-GB" sz="2400" dirty="0" err="1"/>
              <a:t>r</a:t>
            </a:r>
            <a:r>
              <a:rPr lang="en-GB" sz="2400" u="sng" dirty="0" err="1">
                <a:uFill>
                  <a:solidFill>
                    <a:schemeClr val="accent2"/>
                  </a:solidFill>
                </a:uFill>
              </a:rPr>
              <a:t>i</a:t>
            </a:r>
            <a:r>
              <a:rPr lang="en-GB" sz="2400" dirty="0" err="1"/>
              <a:t>m</a:t>
            </a:r>
            <a:r>
              <a:rPr lang="en-GB" sz="2400" u="sng" dirty="0" err="1">
                <a:uFill>
                  <a:solidFill>
                    <a:schemeClr val="accent2"/>
                  </a:solidFill>
                </a:uFill>
              </a:rPr>
              <a:t>ā</a:t>
            </a:r>
            <a:r>
              <a:rPr lang="en-GB" sz="2400" dirty="0" err="1"/>
              <a:t>ḥun</a:t>
            </a:r>
            <a:r>
              <a:rPr lang="en-UA" sz="2400" dirty="0"/>
              <a:t> </a:t>
            </a:r>
            <a:r>
              <a:rPr lang="en-UA" sz="2400" dirty="0">
                <a:solidFill>
                  <a:schemeClr val="accent2"/>
                </a:solidFill>
              </a:rPr>
              <a:t>— списи</a:t>
            </a:r>
          </a:p>
          <a:p>
            <a:pPr marL="0" indent="0">
              <a:lnSpc>
                <a:spcPct val="150000"/>
              </a:lnSpc>
              <a:buNone/>
            </a:pPr>
            <a:r>
              <a:rPr lang="en-GB" sz="2400" dirty="0" err="1">
                <a:uFill>
                  <a:solidFill>
                    <a:schemeClr val="accent2"/>
                  </a:solidFill>
                </a:uFill>
              </a:rPr>
              <a:t>r</a:t>
            </a:r>
            <a:r>
              <a:rPr lang="en-GB" sz="2400" u="sng" dirty="0" err="1">
                <a:uFill>
                  <a:solidFill>
                    <a:schemeClr val="accent2"/>
                  </a:solidFill>
                </a:uFill>
              </a:rPr>
              <a:t>i</a:t>
            </a:r>
            <a:r>
              <a:rPr lang="en-GB" sz="2400" dirty="0" err="1">
                <a:uFill>
                  <a:solidFill>
                    <a:schemeClr val="accent2"/>
                  </a:solidFill>
                </a:uFill>
              </a:rPr>
              <a:t>m</a:t>
            </a:r>
            <a:r>
              <a:rPr lang="en-GB" sz="2400" u="sng" dirty="0" err="1">
                <a:uFill>
                  <a:solidFill>
                    <a:schemeClr val="accent2"/>
                  </a:solidFill>
                </a:uFill>
              </a:rPr>
              <a:t>ā</a:t>
            </a:r>
            <a:r>
              <a:rPr lang="en-GB" sz="2400" dirty="0" err="1">
                <a:uFill>
                  <a:solidFill>
                    <a:schemeClr val="accent2"/>
                  </a:solidFill>
                </a:uFill>
              </a:rPr>
              <a:t>ḥ</a:t>
            </a:r>
            <a:r>
              <a:rPr lang="en-GB" sz="2400" u="sng" dirty="0" err="1">
                <a:uFill>
                  <a:solidFill>
                    <a:schemeClr val="accent2"/>
                  </a:solidFill>
                </a:uFill>
              </a:rPr>
              <a:t>ā</a:t>
            </a:r>
            <a:r>
              <a:rPr lang="en-GB" sz="2400" dirty="0" err="1">
                <a:uFill>
                  <a:solidFill>
                    <a:schemeClr val="accent2"/>
                  </a:solidFill>
                </a:uFill>
              </a:rPr>
              <a:t>n</a:t>
            </a:r>
            <a:r>
              <a:rPr lang="en-GB" sz="2400" u="sng" dirty="0" err="1">
                <a:uFill>
                  <a:solidFill>
                    <a:schemeClr val="accent2"/>
                  </a:solidFill>
                </a:uFill>
              </a:rPr>
              <a:t>i</a:t>
            </a:r>
            <a:r>
              <a:rPr lang="en-UA" sz="2400" dirty="0">
                <a:solidFill>
                  <a:schemeClr val="accent2"/>
                </a:solidFill>
              </a:rPr>
              <a:t> — 2 групи списів</a:t>
            </a:r>
            <a:endParaRPr lang="uk-UA" sz="2400" dirty="0">
              <a:solidFill>
                <a:schemeClr val="accent2"/>
              </a:solidFill>
            </a:endParaRPr>
          </a:p>
        </p:txBody>
      </p:sp>
      <p:pic>
        <p:nvPicPr>
          <p:cNvPr id="7" name="Graphic 6">
            <a:extLst>
              <a:ext uri="{FF2B5EF4-FFF2-40B4-BE49-F238E27FC236}">
                <a16:creationId xmlns:a16="http://schemas.microsoft.com/office/drawing/2014/main" id="{38206814-1352-E0A6-DCF4-9157C64729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41418" y="3650181"/>
            <a:ext cx="1196752" cy="1196752"/>
          </a:xfrm>
          <a:prstGeom prst="rect">
            <a:avLst/>
          </a:prstGeom>
        </p:spPr>
      </p:pic>
      <p:pic>
        <p:nvPicPr>
          <p:cNvPr id="8" name="Graphic 7">
            <a:extLst>
              <a:ext uri="{FF2B5EF4-FFF2-40B4-BE49-F238E27FC236}">
                <a16:creationId xmlns:a16="http://schemas.microsoft.com/office/drawing/2014/main" id="{37ECCB29-DD2F-E377-2C58-1CEBAC79D2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6794" y="3893589"/>
            <a:ext cx="1196752" cy="1196752"/>
          </a:xfrm>
          <a:prstGeom prst="rect">
            <a:avLst/>
          </a:prstGeom>
        </p:spPr>
      </p:pic>
      <p:pic>
        <p:nvPicPr>
          <p:cNvPr id="9" name="Graphic 8">
            <a:extLst>
              <a:ext uri="{FF2B5EF4-FFF2-40B4-BE49-F238E27FC236}">
                <a16:creationId xmlns:a16="http://schemas.microsoft.com/office/drawing/2014/main" id="{8A87F912-640A-06CE-1CA7-439E0D1DD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56834" y="3677565"/>
            <a:ext cx="1196752" cy="1196752"/>
          </a:xfrm>
          <a:prstGeom prst="rect">
            <a:avLst/>
          </a:prstGeom>
        </p:spPr>
      </p:pic>
      <p:pic>
        <p:nvPicPr>
          <p:cNvPr id="11" name="Graphic 10">
            <a:extLst>
              <a:ext uri="{FF2B5EF4-FFF2-40B4-BE49-F238E27FC236}">
                <a16:creationId xmlns:a16="http://schemas.microsoft.com/office/drawing/2014/main" id="{E2C3A818-ACF5-8012-D48A-8E9F719F4CE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13426" y="4298253"/>
            <a:ext cx="1196752" cy="1196752"/>
          </a:xfrm>
          <a:prstGeom prst="rect">
            <a:avLst/>
          </a:prstGeom>
        </p:spPr>
      </p:pic>
      <p:pic>
        <p:nvPicPr>
          <p:cNvPr id="13" name="Graphic 12">
            <a:extLst>
              <a:ext uri="{FF2B5EF4-FFF2-40B4-BE49-F238E27FC236}">
                <a16:creationId xmlns:a16="http://schemas.microsoft.com/office/drawing/2014/main" id="{C100155F-19AB-2F6F-0009-DD25413AAD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84826" y="3290141"/>
            <a:ext cx="1196752" cy="1196752"/>
          </a:xfrm>
          <a:prstGeom prst="rect">
            <a:avLst/>
          </a:prstGeom>
        </p:spPr>
      </p:pic>
      <p:pic>
        <p:nvPicPr>
          <p:cNvPr id="15" name="Graphic 14">
            <a:extLst>
              <a:ext uri="{FF2B5EF4-FFF2-40B4-BE49-F238E27FC236}">
                <a16:creationId xmlns:a16="http://schemas.microsoft.com/office/drawing/2014/main" id="{2B3BBB57-FAE4-7886-8CA9-3C36B99C02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988582" y="5149135"/>
            <a:ext cx="1196752" cy="1196752"/>
          </a:xfrm>
          <a:prstGeom prst="rect">
            <a:avLst/>
          </a:prstGeom>
        </p:spPr>
      </p:pic>
      <p:pic>
        <p:nvPicPr>
          <p:cNvPr id="19" name="Graphic 18">
            <a:extLst>
              <a:ext uri="{FF2B5EF4-FFF2-40B4-BE49-F238E27FC236}">
                <a16:creationId xmlns:a16="http://schemas.microsoft.com/office/drawing/2014/main" id="{84E3EBC8-BB97-D132-13B7-528273051D5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046898" y="5447099"/>
            <a:ext cx="1196752" cy="1196752"/>
          </a:xfrm>
          <a:prstGeom prst="rect">
            <a:avLst/>
          </a:prstGeom>
        </p:spPr>
      </p:pic>
      <p:pic>
        <p:nvPicPr>
          <p:cNvPr id="20" name="Graphic 19">
            <a:extLst>
              <a:ext uri="{FF2B5EF4-FFF2-40B4-BE49-F238E27FC236}">
                <a16:creationId xmlns:a16="http://schemas.microsoft.com/office/drawing/2014/main" id="{FBB514F3-2936-A715-B271-F5B82187D9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659474" y="5087059"/>
            <a:ext cx="1196752" cy="1196752"/>
          </a:xfrm>
          <a:prstGeom prst="rect">
            <a:avLst/>
          </a:prstGeom>
        </p:spPr>
      </p:pic>
    </p:spTree>
    <p:extLst>
      <p:ext uri="{BB962C8B-B14F-4D97-AF65-F5344CB8AC3E}">
        <p14:creationId xmlns:p14="http://schemas.microsoft.com/office/powerpoint/2010/main" val="2039682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erson holding a jewelry box&#10;&#10;Description automatically generated">
            <a:extLst>
              <a:ext uri="{FF2B5EF4-FFF2-40B4-BE49-F238E27FC236}">
                <a16:creationId xmlns:a16="http://schemas.microsoft.com/office/drawing/2014/main" id="{3E59AA40-261D-D9C6-14C4-6B7BE8A14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117" y="980728"/>
            <a:ext cx="4085767" cy="4085767"/>
          </a:xfrm>
          <a:prstGeom prst="rect">
            <a:avLst/>
          </a:prstGeom>
        </p:spPr>
      </p:pic>
    </p:spTree>
    <p:extLst>
      <p:ext uri="{BB962C8B-B14F-4D97-AF65-F5344CB8AC3E}">
        <p14:creationId xmlns:p14="http://schemas.microsoft.com/office/powerpoint/2010/main" val="6773933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6A83D8D-7738-CE4A-9F0F-8DE825372F36}"/>
              </a:ext>
            </a:extLst>
          </p:cNvPr>
          <p:cNvSpPr txBox="1"/>
          <p:nvPr/>
        </p:nvSpPr>
        <p:spPr>
          <a:xfrm>
            <a:off x="7092280" y="3975447"/>
            <a:ext cx="1147558" cy="461665"/>
          </a:xfrm>
          <a:prstGeom prst="rect">
            <a:avLst/>
          </a:prstGeom>
          <a:noFill/>
        </p:spPr>
        <p:txBody>
          <a:bodyPr wrap="none" rtlCol="0">
            <a:spAutoFit/>
          </a:bodyPr>
          <a:lstStyle/>
          <a:p>
            <a:r>
              <a:rPr lang="en-UA" sz="2400" i="1" dirty="0"/>
              <a:t>Що це?</a:t>
            </a:r>
          </a:p>
        </p:txBody>
      </p:sp>
      <p:pic>
        <p:nvPicPr>
          <p:cNvPr id="27" name="Picture 26" descr="A person holding a jewelry box&#10;&#10;Description automatically generated">
            <a:extLst>
              <a:ext uri="{FF2B5EF4-FFF2-40B4-BE49-F238E27FC236}">
                <a16:creationId xmlns:a16="http://schemas.microsoft.com/office/drawing/2014/main" id="{3E59AA40-261D-D9C6-14C4-6B7BE8A14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117" y="980728"/>
            <a:ext cx="4085767" cy="4085767"/>
          </a:xfrm>
          <a:prstGeom prst="rect">
            <a:avLst/>
          </a:prstGeom>
        </p:spPr>
      </p:pic>
      <p:cxnSp>
        <p:nvCxnSpPr>
          <p:cNvPr id="13" name="Straight Arrow Connector 12">
            <a:extLst>
              <a:ext uri="{FF2B5EF4-FFF2-40B4-BE49-F238E27FC236}">
                <a16:creationId xmlns:a16="http://schemas.microsoft.com/office/drawing/2014/main" id="{E022CE17-56F6-0942-66F7-004D34C55C4C}"/>
              </a:ext>
            </a:extLst>
          </p:cNvPr>
          <p:cNvCxnSpPr>
            <a:cxnSpLocks/>
          </p:cNvCxnSpPr>
          <p:nvPr/>
        </p:nvCxnSpPr>
        <p:spPr>
          <a:xfrm flipH="1">
            <a:off x="5652120" y="4221088"/>
            <a:ext cx="1368152" cy="288032"/>
          </a:xfrm>
          <a:prstGeom prst="straightConnector1">
            <a:avLst/>
          </a:prstGeom>
          <a:ln w="38100" cap="rnd">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97554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3778963" y="5271591"/>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cкриня</a:t>
            </a:r>
          </a:p>
        </p:txBody>
      </p:sp>
      <p:sp>
        <p:nvSpPr>
          <p:cNvPr id="23" name="TextBox 22">
            <a:extLst>
              <a:ext uri="{FF2B5EF4-FFF2-40B4-BE49-F238E27FC236}">
                <a16:creationId xmlns:a16="http://schemas.microsoft.com/office/drawing/2014/main" id="{76A83D8D-7738-CE4A-9F0F-8DE825372F36}"/>
              </a:ext>
            </a:extLst>
          </p:cNvPr>
          <p:cNvSpPr txBox="1"/>
          <p:nvPr/>
        </p:nvSpPr>
        <p:spPr>
          <a:xfrm>
            <a:off x="7092280" y="3975447"/>
            <a:ext cx="1147558" cy="461665"/>
          </a:xfrm>
          <a:prstGeom prst="rect">
            <a:avLst/>
          </a:prstGeom>
          <a:noFill/>
        </p:spPr>
        <p:txBody>
          <a:bodyPr wrap="none" rtlCol="0">
            <a:spAutoFit/>
          </a:bodyPr>
          <a:lstStyle/>
          <a:p>
            <a:r>
              <a:rPr lang="en-UA" sz="2400" i="1" dirty="0"/>
              <a:t>Що це?</a:t>
            </a:r>
          </a:p>
        </p:txBody>
      </p:sp>
      <p:pic>
        <p:nvPicPr>
          <p:cNvPr id="27" name="Picture 26" descr="A person holding a jewelry box&#10;&#10;Description automatically generated">
            <a:extLst>
              <a:ext uri="{FF2B5EF4-FFF2-40B4-BE49-F238E27FC236}">
                <a16:creationId xmlns:a16="http://schemas.microsoft.com/office/drawing/2014/main" id="{3E59AA40-261D-D9C6-14C4-6B7BE8A14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117" y="980728"/>
            <a:ext cx="4085767" cy="4085767"/>
          </a:xfrm>
          <a:prstGeom prst="rect">
            <a:avLst/>
          </a:prstGeom>
        </p:spPr>
      </p:pic>
      <p:cxnSp>
        <p:nvCxnSpPr>
          <p:cNvPr id="13" name="Straight Arrow Connector 12">
            <a:extLst>
              <a:ext uri="{FF2B5EF4-FFF2-40B4-BE49-F238E27FC236}">
                <a16:creationId xmlns:a16="http://schemas.microsoft.com/office/drawing/2014/main" id="{E022CE17-56F6-0942-66F7-004D34C55C4C}"/>
              </a:ext>
            </a:extLst>
          </p:cNvPr>
          <p:cNvCxnSpPr>
            <a:cxnSpLocks/>
          </p:cNvCxnSpPr>
          <p:nvPr/>
        </p:nvCxnSpPr>
        <p:spPr>
          <a:xfrm flipH="1">
            <a:off x="5652120" y="4221088"/>
            <a:ext cx="1368152" cy="288032"/>
          </a:xfrm>
          <a:prstGeom prst="straightConnector1">
            <a:avLst/>
          </a:prstGeom>
          <a:ln w="38100" cap="rnd">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45217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2913917" y="5271591"/>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cкриня</a:t>
            </a:r>
          </a:p>
        </p:txBody>
      </p:sp>
      <p:sp>
        <p:nvSpPr>
          <p:cNvPr id="6" name="TextBox 5">
            <a:extLst>
              <a:ext uri="{FF2B5EF4-FFF2-40B4-BE49-F238E27FC236}">
                <a16:creationId xmlns:a16="http://schemas.microsoft.com/office/drawing/2014/main" id="{01A00FE3-8735-05B0-525E-DCBD2343575A}"/>
              </a:ext>
            </a:extLst>
          </p:cNvPr>
          <p:cNvSpPr txBox="1"/>
          <p:nvPr/>
        </p:nvSpPr>
        <p:spPr>
          <a:xfrm>
            <a:off x="4644008" y="5271591"/>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дівчина</a:t>
            </a:r>
          </a:p>
        </p:txBody>
      </p:sp>
      <p:sp>
        <p:nvSpPr>
          <p:cNvPr id="23" name="TextBox 22">
            <a:extLst>
              <a:ext uri="{FF2B5EF4-FFF2-40B4-BE49-F238E27FC236}">
                <a16:creationId xmlns:a16="http://schemas.microsoft.com/office/drawing/2014/main" id="{76A83D8D-7738-CE4A-9F0F-8DE825372F36}"/>
              </a:ext>
            </a:extLst>
          </p:cNvPr>
          <p:cNvSpPr txBox="1"/>
          <p:nvPr/>
        </p:nvSpPr>
        <p:spPr>
          <a:xfrm>
            <a:off x="7092280" y="3975447"/>
            <a:ext cx="1147558" cy="461665"/>
          </a:xfrm>
          <a:prstGeom prst="rect">
            <a:avLst/>
          </a:prstGeom>
          <a:noFill/>
        </p:spPr>
        <p:txBody>
          <a:bodyPr wrap="none" rtlCol="0">
            <a:spAutoFit/>
          </a:bodyPr>
          <a:lstStyle/>
          <a:p>
            <a:r>
              <a:rPr lang="en-UA" sz="2400" i="1" dirty="0"/>
              <a:t>Що це?</a:t>
            </a:r>
          </a:p>
        </p:txBody>
      </p:sp>
      <p:pic>
        <p:nvPicPr>
          <p:cNvPr id="27" name="Picture 26" descr="A person holding a jewelry box&#10;&#10;Description automatically generated">
            <a:extLst>
              <a:ext uri="{FF2B5EF4-FFF2-40B4-BE49-F238E27FC236}">
                <a16:creationId xmlns:a16="http://schemas.microsoft.com/office/drawing/2014/main" id="{3E59AA40-261D-D9C6-14C4-6B7BE8A14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117" y="980728"/>
            <a:ext cx="4085767" cy="4085767"/>
          </a:xfrm>
          <a:prstGeom prst="rect">
            <a:avLst/>
          </a:prstGeom>
        </p:spPr>
      </p:pic>
      <p:cxnSp>
        <p:nvCxnSpPr>
          <p:cNvPr id="13" name="Straight Arrow Connector 12">
            <a:extLst>
              <a:ext uri="{FF2B5EF4-FFF2-40B4-BE49-F238E27FC236}">
                <a16:creationId xmlns:a16="http://schemas.microsoft.com/office/drawing/2014/main" id="{E022CE17-56F6-0942-66F7-004D34C55C4C}"/>
              </a:ext>
            </a:extLst>
          </p:cNvPr>
          <p:cNvCxnSpPr>
            <a:cxnSpLocks/>
          </p:cNvCxnSpPr>
          <p:nvPr/>
        </p:nvCxnSpPr>
        <p:spPr>
          <a:xfrm flipH="1">
            <a:off x="5652120" y="4221088"/>
            <a:ext cx="1368152" cy="288032"/>
          </a:xfrm>
          <a:prstGeom prst="straightConnector1">
            <a:avLst/>
          </a:prstGeom>
          <a:ln w="38100" cap="rnd">
            <a:solidFill>
              <a:schemeClr val="accent3">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27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Хто такі лінгвісти?</a:t>
            </a:r>
            <a:endParaRPr lang="uk-UA" dirty="0"/>
          </a:p>
        </p:txBody>
      </p:sp>
      <p:pic>
        <p:nvPicPr>
          <p:cNvPr id="7" name="Picture 6" descr="A person with blue eyes&#10;&#10;Description automatically generated">
            <a:extLst>
              <a:ext uri="{FF2B5EF4-FFF2-40B4-BE49-F238E27FC236}">
                <a16:creationId xmlns:a16="http://schemas.microsoft.com/office/drawing/2014/main" id="{312E63D7-7D8E-C2D2-7288-F23B2827A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985" y="1685632"/>
            <a:ext cx="2600960" cy="4551680"/>
          </a:xfrm>
          <a:prstGeom prst="rect">
            <a:avLst/>
          </a:prstGeom>
        </p:spPr>
      </p:pic>
      <p:pic>
        <p:nvPicPr>
          <p:cNvPr id="4" name="Picture 3">
            <a:extLst>
              <a:ext uri="{FF2B5EF4-FFF2-40B4-BE49-F238E27FC236}">
                <a16:creationId xmlns:a16="http://schemas.microsoft.com/office/drawing/2014/main" id="{6944BFC2-3A47-A204-A74C-51C870C9726E}"/>
              </a:ext>
            </a:extLst>
          </p:cNvPr>
          <p:cNvPicPr>
            <a:picLocks noChangeAspect="1"/>
          </p:cNvPicPr>
          <p:nvPr/>
        </p:nvPicPr>
        <p:blipFill>
          <a:blip r:embed="rId3">
            <a:alphaModFix/>
          </a:blip>
          <a:stretch>
            <a:fillRect/>
          </a:stretch>
        </p:blipFill>
        <p:spPr>
          <a:xfrm flipH="1">
            <a:off x="4139952" y="1988840"/>
            <a:ext cx="4876800" cy="4876800"/>
          </a:xfrm>
          <a:prstGeom prst="rect">
            <a:avLst/>
          </a:prstGeom>
        </p:spPr>
      </p:pic>
    </p:spTree>
    <p:extLst>
      <p:ext uri="{BB962C8B-B14F-4D97-AF65-F5344CB8AC3E}">
        <p14:creationId xmlns:p14="http://schemas.microsoft.com/office/powerpoint/2010/main" val="3088371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a:p>
            <a:pPr algn="ctr"/>
            <a:endParaRPr lang="en-UA" sz="1400" dirty="0"/>
          </a:p>
        </p:txBody>
      </p:sp>
      <p:sp>
        <p:nvSpPr>
          <p:cNvPr id="6" name="TextBox 5">
            <a:extLst>
              <a:ext uri="{FF2B5EF4-FFF2-40B4-BE49-F238E27FC236}">
                <a16:creationId xmlns:a16="http://schemas.microsoft.com/office/drawing/2014/main" id="{01A00FE3-8735-05B0-525E-DCBD2343575A}"/>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a:p>
            <a:pPr algn="ctr"/>
            <a:endParaRPr lang="en-UA" sz="1400" dirty="0"/>
          </a:p>
        </p:txBody>
      </p:sp>
      <p:sp>
        <p:nvSpPr>
          <p:cNvPr id="2" name="TextBox 1">
            <a:extLst>
              <a:ext uri="{FF2B5EF4-FFF2-40B4-BE49-F238E27FC236}">
                <a16:creationId xmlns:a16="http://schemas.microsoft.com/office/drawing/2014/main" id="{91A8CF46-4A16-59C3-8995-7A87E6B16D4D}"/>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4" name="Straight Arrow Connector 3">
            <a:extLst>
              <a:ext uri="{FF2B5EF4-FFF2-40B4-BE49-F238E27FC236}">
                <a16:creationId xmlns:a16="http://schemas.microsoft.com/office/drawing/2014/main" id="{3FCBDDC3-DF87-85C8-3FD3-884B55D9FCF0}"/>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65616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6" name="TextBox 5">
            <a:extLst>
              <a:ext uri="{FF2B5EF4-FFF2-40B4-BE49-F238E27FC236}">
                <a16:creationId xmlns:a16="http://schemas.microsoft.com/office/drawing/2014/main" id="{01A00FE3-8735-05B0-525E-DCBD2343575A}"/>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2" name="TextBox 1">
            <a:extLst>
              <a:ext uri="{FF2B5EF4-FFF2-40B4-BE49-F238E27FC236}">
                <a16:creationId xmlns:a16="http://schemas.microsoft.com/office/drawing/2014/main" id="{91A8CF46-4A16-59C3-8995-7A87E6B16D4D}"/>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4" name="Straight Arrow Connector 3">
            <a:extLst>
              <a:ext uri="{FF2B5EF4-FFF2-40B4-BE49-F238E27FC236}">
                <a16:creationId xmlns:a16="http://schemas.microsoft.com/office/drawing/2014/main" id="{3FCBDDC3-DF87-85C8-3FD3-884B55D9FCF0}"/>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51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Brace 11">
            <a:extLst>
              <a:ext uri="{FF2B5EF4-FFF2-40B4-BE49-F238E27FC236}">
                <a16:creationId xmlns:a16="http://schemas.microsoft.com/office/drawing/2014/main" id="{E9653A6B-B73C-661D-884F-6BF1DDAA0729}"/>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
        <p:nvSpPr>
          <p:cNvPr id="14" name="TextBox 13">
            <a:extLst>
              <a:ext uri="{FF2B5EF4-FFF2-40B4-BE49-F238E27FC236}">
                <a16:creationId xmlns:a16="http://schemas.microsoft.com/office/drawing/2014/main" id="{C079E290-EFDB-1579-E46D-FB491B22AF71}"/>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5" name="TextBox 14">
            <a:extLst>
              <a:ext uri="{FF2B5EF4-FFF2-40B4-BE49-F238E27FC236}">
                <a16:creationId xmlns:a16="http://schemas.microsoft.com/office/drawing/2014/main" id="{C7683D69-9140-2F04-8F98-3C7328A06951}"/>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3" name="TextBox 2">
            <a:extLst>
              <a:ext uri="{FF2B5EF4-FFF2-40B4-BE49-F238E27FC236}">
                <a16:creationId xmlns:a16="http://schemas.microsoft.com/office/drawing/2014/main" id="{B4F9EBE2-E218-6C8E-1647-F8143697006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7" name="TextBox 6">
            <a:extLst>
              <a:ext uri="{FF2B5EF4-FFF2-40B4-BE49-F238E27FC236}">
                <a16:creationId xmlns:a16="http://schemas.microsoft.com/office/drawing/2014/main" id="{66279F80-C37C-B595-BB8F-76C42B15836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8" name="TextBox 7">
            <a:extLst>
              <a:ext uri="{FF2B5EF4-FFF2-40B4-BE49-F238E27FC236}">
                <a16:creationId xmlns:a16="http://schemas.microsoft.com/office/drawing/2014/main" id="{78BAD88E-F67F-BAFC-E33F-EFBC5B77BFA7}"/>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9" name="Straight Arrow Connector 8">
            <a:extLst>
              <a:ext uri="{FF2B5EF4-FFF2-40B4-BE49-F238E27FC236}">
                <a16:creationId xmlns:a16="http://schemas.microsoft.com/office/drawing/2014/main" id="{035625FE-7144-BBA9-63C7-61436FDFA21D}"/>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9201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2699792" y="4056747"/>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p:txBody>
      </p:sp>
      <p:sp>
        <p:nvSpPr>
          <p:cNvPr id="8" name="TextBox 7">
            <a:extLst>
              <a:ext uri="{FF2B5EF4-FFF2-40B4-BE49-F238E27FC236}">
                <a16:creationId xmlns:a16="http://schemas.microsoft.com/office/drawing/2014/main" id="{E70FD354-1A67-696E-4409-6549163746AC}"/>
              </a:ext>
            </a:extLst>
          </p:cNvPr>
          <p:cNvSpPr txBox="1"/>
          <p:nvPr/>
        </p:nvSpPr>
        <p:spPr>
          <a:xfrm>
            <a:off x="4858133" y="4056747"/>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4355977" y="4056745"/>
            <a:ext cx="432048"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sz="2400" dirty="0"/>
              <a:t>R</a:t>
            </a:r>
          </a:p>
        </p:txBody>
      </p:sp>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Tree>
    <p:extLst>
      <p:ext uri="{BB962C8B-B14F-4D97-AF65-F5344CB8AC3E}">
        <p14:creationId xmlns:p14="http://schemas.microsoft.com/office/powerpoint/2010/main" val="2333667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1907704" y="5271591"/>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cкриня</a:t>
            </a:r>
          </a:p>
        </p:txBody>
      </p:sp>
      <p:sp>
        <p:nvSpPr>
          <p:cNvPr id="6" name="TextBox 5">
            <a:extLst>
              <a:ext uri="{FF2B5EF4-FFF2-40B4-BE49-F238E27FC236}">
                <a16:creationId xmlns:a16="http://schemas.microsoft.com/office/drawing/2014/main" id="{01A00FE3-8735-05B0-525E-DCBD2343575A}"/>
              </a:ext>
            </a:extLst>
          </p:cNvPr>
          <p:cNvSpPr txBox="1"/>
          <p:nvPr/>
        </p:nvSpPr>
        <p:spPr>
          <a:xfrm>
            <a:off x="5650221" y="5271591"/>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дівчина</a:t>
            </a:r>
          </a:p>
        </p:txBody>
      </p:sp>
      <p:sp>
        <p:nvSpPr>
          <p:cNvPr id="2" name="TextBox 1">
            <a:extLst>
              <a:ext uri="{FF2B5EF4-FFF2-40B4-BE49-F238E27FC236}">
                <a16:creationId xmlns:a16="http://schemas.microsoft.com/office/drawing/2014/main" id="{28EE72A3-13B1-E511-00B8-A63079F23FD0}"/>
              </a:ext>
            </a:extLst>
          </p:cNvPr>
          <p:cNvSpPr txBox="1"/>
          <p:nvPr/>
        </p:nvSpPr>
        <p:spPr>
          <a:xfrm>
            <a:off x="3563414" y="5271591"/>
            <a:ext cx="2017173"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sz="2400" dirty="0"/>
              <a:t>якою володіє</a:t>
            </a:r>
          </a:p>
        </p:txBody>
      </p:sp>
      <p:pic>
        <p:nvPicPr>
          <p:cNvPr id="3" name="Picture 2" descr="A person holding a jewelry box&#10;&#10;Description automatically generated">
            <a:extLst>
              <a:ext uri="{FF2B5EF4-FFF2-40B4-BE49-F238E27FC236}">
                <a16:creationId xmlns:a16="http://schemas.microsoft.com/office/drawing/2014/main" id="{7DBD97F2-ACCB-747E-FB32-0B075F67E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07" y="2087508"/>
            <a:ext cx="2978987" cy="2978987"/>
          </a:xfrm>
          <a:prstGeom prst="rect">
            <a:avLst/>
          </a:prstGeom>
        </p:spPr>
      </p:pic>
    </p:spTree>
    <p:extLst>
      <p:ext uri="{BB962C8B-B14F-4D97-AF65-F5344CB8AC3E}">
        <p14:creationId xmlns:p14="http://schemas.microsoft.com/office/powerpoint/2010/main" val="41005030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2625885" y="5271591"/>
            <a:ext cx="1586075" cy="461665"/>
          </a:xfrm>
          <a:prstGeom prst="rect">
            <a:avLst/>
          </a:prstGeom>
          <a:solidFill>
            <a:schemeClr val="accent3">
              <a:lumMod val="60000"/>
              <a:lumOff val="40000"/>
            </a:schemeClr>
          </a:solidFill>
          <a:ln>
            <a:solidFill>
              <a:schemeClr val="bg2">
                <a:lumMod val="50000"/>
              </a:schemeClr>
            </a:solidFill>
          </a:ln>
        </p:spPr>
        <p:txBody>
          <a:bodyPr wrap="square" rtlCol="0">
            <a:spAutoFit/>
          </a:bodyPr>
          <a:lstStyle/>
          <a:p>
            <a:pPr algn="ctr"/>
            <a:r>
              <a:rPr lang="en-UA" sz="2400" dirty="0">
                <a:solidFill>
                  <a:schemeClr val="bg1">
                    <a:lumMod val="50000"/>
                  </a:schemeClr>
                </a:solidFill>
              </a:rPr>
              <a:t>a/the</a:t>
            </a:r>
            <a:r>
              <a:rPr lang="en-UA" sz="2400" dirty="0"/>
              <a:t> box</a:t>
            </a:r>
          </a:p>
        </p:txBody>
      </p:sp>
      <p:sp>
        <p:nvSpPr>
          <p:cNvPr id="6" name="TextBox 5">
            <a:extLst>
              <a:ext uri="{FF2B5EF4-FFF2-40B4-BE49-F238E27FC236}">
                <a16:creationId xmlns:a16="http://schemas.microsoft.com/office/drawing/2014/main" id="{01A00FE3-8735-05B0-525E-DCBD2343575A}"/>
              </a:ext>
            </a:extLst>
          </p:cNvPr>
          <p:cNvSpPr txBox="1"/>
          <p:nvPr/>
        </p:nvSpPr>
        <p:spPr>
          <a:xfrm>
            <a:off x="4932040" y="5271591"/>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solidFill>
                  <a:schemeClr val="bg1">
                    <a:lumMod val="50000"/>
                  </a:schemeClr>
                </a:solidFill>
              </a:rPr>
              <a:t>a/the</a:t>
            </a:r>
            <a:r>
              <a:rPr lang="en-UA" sz="2400" dirty="0"/>
              <a:t> girl</a:t>
            </a:r>
          </a:p>
        </p:txBody>
      </p:sp>
      <p:pic>
        <p:nvPicPr>
          <p:cNvPr id="27" name="Picture 26" descr="A person holding a jewelry box&#10;&#10;Description automatically generated">
            <a:extLst>
              <a:ext uri="{FF2B5EF4-FFF2-40B4-BE49-F238E27FC236}">
                <a16:creationId xmlns:a16="http://schemas.microsoft.com/office/drawing/2014/main" id="{3E59AA40-261D-D9C6-14C4-6B7BE8A14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07" y="2087508"/>
            <a:ext cx="2978987" cy="2978987"/>
          </a:xfrm>
          <a:prstGeom prst="rect">
            <a:avLst/>
          </a:prstGeom>
        </p:spPr>
      </p:pic>
      <p:sp>
        <p:nvSpPr>
          <p:cNvPr id="2" name="TextBox 1">
            <a:extLst>
              <a:ext uri="{FF2B5EF4-FFF2-40B4-BE49-F238E27FC236}">
                <a16:creationId xmlns:a16="http://schemas.microsoft.com/office/drawing/2014/main" id="{28EE72A3-13B1-E511-00B8-A63079F23FD0}"/>
              </a:ext>
            </a:extLst>
          </p:cNvPr>
          <p:cNvSpPr txBox="1"/>
          <p:nvPr/>
        </p:nvSpPr>
        <p:spPr>
          <a:xfrm>
            <a:off x="4319735" y="5271591"/>
            <a:ext cx="504531"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sz="2400" dirty="0"/>
              <a:t>of</a:t>
            </a:r>
          </a:p>
        </p:txBody>
      </p:sp>
      <p:sp>
        <p:nvSpPr>
          <p:cNvPr id="3" name="Заголовок 1">
            <a:extLst>
              <a:ext uri="{FF2B5EF4-FFF2-40B4-BE49-F238E27FC236}">
                <a16:creationId xmlns:a16="http://schemas.microsoft.com/office/drawing/2014/main" id="{1F073207-38BC-5EB7-DE5C-70777F4A39F5}"/>
              </a:ext>
            </a:extLst>
          </p:cNvPr>
          <p:cNvSpPr>
            <a:spLocks noGrp="1"/>
          </p:cNvSpPr>
          <p:nvPr>
            <p:ph type="title"/>
          </p:nvPr>
        </p:nvSpPr>
        <p:spPr>
          <a:xfrm>
            <a:off x="457200" y="274638"/>
            <a:ext cx="8229600" cy="1143000"/>
          </a:xfrm>
        </p:spPr>
        <p:txBody>
          <a:bodyPr>
            <a:normAutofit/>
          </a:bodyPr>
          <a:lstStyle/>
          <a:p>
            <a:r>
              <a:rPr lang="en-UA" dirty="0"/>
              <a:t>прийменник</a:t>
            </a:r>
            <a:br>
              <a:rPr lang="en-UA" dirty="0"/>
            </a:br>
            <a:r>
              <a:rPr lang="en-UA" sz="2000" dirty="0"/>
              <a:t>preposition</a:t>
            </a:r>
            <a:endParaRPr lang="uk-UA" sz="2000" dirty="0"/>
          </a:p>
        </p:txBody>
      </p:sp>
    </p:spTree>
    <p:extLst>
      <p:ext uri="{BB962C8B-B14F-4D97-AF65-F5344CB8AC3E}">
        <p14:creationId xmlns:p14="http://schemas.microsoft.com/office/powerpoint/2010/main" val="30134959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2699792" y="4056747"/>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p:txBody>
      </p:sp>
      <p:sp>
        <p:nvSpPr>
          <p:cNvPr id="8" name="TextBox 7">
            <a:extLst>
              <a:ext uri="{FF2B5EF4-FFF2-40B4-BE49-F238E27FC236}">
                <a16:creationId xmlns:a16="http://schemas.microsoft.com/office/drawing/2014/main" id="{E70FD354-1A67-696E-4409-6549163746AC}"/>
              </a:ext>
            </a:extLst>
          </p:cNvPr>
          <p:cNvSpPr txBox="1"/>
          <p:nvPr/>
        </p:nvSpPr>
        <p:spPr>
          <a:xfrm>
            <a:off x="4858133" y="4056747"/>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4355977" y="4056745"/>
            <a:ext cx="432048"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sz="2400" dirty="0"/>
              <a:t>R</a:t>
            </a:r>
          </a:p>
        </p:txBody>
      </p:sp>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
        <p:nvSpPr>
          <p:cNvPr id="2" name="Заголовок 1">
            <a:extLst>
              <a:ext uri="{FF2B5EF4-FFF2-40B4-BE49-F238E27FC236}">
                <a16:creationId xmlns:a16="http://schemas.microsoft.com/office/drawing/2014/main" id="{3D1CBA26-AD5F-53ED-22AD-0C0F7A809618}"/>
              </a:ext>
            </a:extLst>
          </p:cNvPr>
          <p:cNvSpPr>
            <a:spLocks noGrp="1"/>
          </p:cNvSpPr>
          <p:nvPr>
            <p:ph type="title"/>
          </p:nvPr>
        </p:nvSpPr>
        <p:spPr>
          <a:xfrm>
            <a:off x="457200" y="274638"/>
            <a:ext cx="8229600" cy="1143000"/>
          </a:xfrm>
        </p:spPr>
        <p:txBody>
          <a:bodyPr>
            <a:normAutofit/>
          </a:bodyPr>
          <a:lstStyle/>
          <a:p>
            <a:r>
              <a:rPr lang="en-UA" dirty="0"/>
              <a:t>прийменник</a:t>
            </a:r>
            <a:br>
              <a:rPr lang="en-UA" dirty="0"/>
            </a:br>
            <a:r>
              <a:rPr lang="en-UA" sz="2000" dirty="0"/>
              <a:t>preposition</a:t>
            </a:r>
            <a:endParaRPr lang="uk-UA" sz="2000" dirty="0"/>
          </a:p>
        </p:txBody>
      </p:sp>
    </p:spTree>
    <p:extLst>
      <p:ext uri="{BB962C8B-B14F-4D97-AF65-F5344CB8AC3E}">
        <p14:creationId xmlns:p14="http://schemas.microsoft.com/office/powerpoint/2010/main" val="25830436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2699792" y="4056747"/>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8" name="TextBox 7">
            <a:extLst>
              <a:ext uri="{FF2B5EF4-FFF2-40B4-BE49-F238E27FC236}">
                <a16:creationId xmlns:a16="http://schemas.microsoft.com/office/drawing/2014/main" id="{E70FD354-1A67-696E-4409-6549163746AC}"/>
              </a:ext>
            </a:extLst>
          </p:cNvPr>
          <p:cNvSpPr txBox="1"/>
          <p:nvPr/>
        </p:nvSpPr>
        <p:spPr>
          <a:xfrm>
            <a:off x="4858133" y="4056747"/>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4355977" y="4056745"/>
            <a:ext cx="432048"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sz="2400" dirty="0"/>
              <a:t>R</a:t>
            </a:r>
          </a:p>
        </p:txBody>
      </p:sp>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Tree>
    <p:extLst>
      <p:ext uri="{BB962C8B-B14F-4D97-AF65-F5344CB8AC3E}">
        <p14:creationId xmlns:p14="http://schemas.microsoft.com/office/powerpoint/2010/main" val="10565826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2483769" y="5271591"/>
            <a:ext cx="1728192" cy="461665"/>
          </a:xfrm>
          <a:prstGeom prst="rect">
            <a:avLst/>
          </a:prstGeom>
          <a:solidFill>
            <a:schemeClr val="accent3">
              <a:lumMod val="20000"/>
              <a:lumOff val="80000"/>
            </a:schemeClr>
          </a:solidFill>
          <a:ln>
            <a:solidFill>
              <a:schemeClr val="bg2">
                <a:lumMod val="50000"/>
              </a:schemeClr>
            </a:solidFill>
          </a:ln>
        </p:spPr>
        <p:txBody>
          <a:bodyPr wrap="square" rtlCol="0">
            <a:spAutoFit/>
          </a:bodyPr>
          <a:lstStyle/>
          <a:p>
            <a:pPr algn="ctr"/>
            <a:r>
              <a:rPr lang="ja-JP" altLang="en-US" sz="2400"/>
              <a:t>少女</a:t>
            </a:r>
            <a:r>
              <a:rPr lang="en-US" altLang="ja-JP" sz="2400" dirty="0"/>
              <a:t> </a:t>
            </a:r>
            <a:r>
              <a:rPr lang="en-US" altLang="ja-JP" sz="2400" dirty="0">
                <a:solidFill>
                  <a:schemeClr val="bg1">
                    <a:lumMod val="50000"/>
                  </a:schemeClr>
                </a:solidFill>
              </a:rPr>
              <a:t>(</a:t>
            </a:r>
            <a:r>
              <a:rPr lang="en-US" altLang="ja-JP" sz="2400" dirty="0" err="1">
                <a:solidFill>
                  <a:schemeClr val="bg1">
                    <a:lumMod val="50000"/>
                  </a:schemeClr>
                </a:solidFill>
              </a:rPr>
              <a:t>shōjo</a:t>
            </a:r>
            <a:r>
              <a:rPr lang="en-US" altLang="ja-JP" sz="2400" dirty="0">
                <a:solidFill>
                  <a:schemeClr val="bg1">
                    <a:lumMod val="50000"/>
                  </a:schemeClr>
                </a:solidFill>
              </a:rPr>
              <a:t>)</a:t>
            </a:r>
            <a:endParaRPr lang="en-UA" sz="2400" dirty="0">
              <a:solidFill>
                <a:schemeClr val="bg1">
                  <a:lumMod val="50000"/>
                </a:schemeClr>
              </a:solidFill>
            </a:endParaRPr>
          </a:p>
        </p:txBody>
      </p:sp>
      <p:sp>
        <p:nvSpPr>
          <p:cNvPr id="6" name="TextBox 5">
            <a:extLst>
              <a:ext uri="{FF2B5EF4-FFF2-40B4-BE49-F238E27FC236}">
                <a16:creationId xmlns:a16="http://schemas.microsoft.com/office/drawing/2014/main" id="{01A00FE3-8735-05B0-525E-DCBD2343575A}"/>
              </a:ext>
            </a:extLst>
          </p:cNvPr>
          <p:cNvSpPr txBox="1"/>
          <p:nvPr/>
        </p:nvSpPr>
        <p:spPr>
          <a:xfrm>
            <a:off x="4932040" y="5271591"/>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ja-JP" altLang="en-US" sz="2400"/>
              <a:t>箱</a:t>
            </a:r>
            <a:r>
              <a:rPr lang="en-US" altLang="ja-JP" sz="2400" dirty="0"/>
              <a:t> </a:t>
            </a:r>
            <a:r>
              <a:rPr lang="en-US" altLang="ja-JP" sz="2400" dirty="0">
                <a:solidFill>
                  <a:schemeClr val="bg1">
                    <a:lumMod val="50000"/>
                  </a:schemeClr>
                </a:solidFill>
              </a:rPr>
              <a:t>(</a:t>
            </a:r>
            <a:r>
              <a:rPr lang="en-US" altLang="ja-JP" sz="2400" dirty="0" err="1">
                <a:solidFill>
                  <a:schemeClr val="bg1">
                    <a:lumMod val="50000"/>
                  </a:schemeClr>
                </a:solidFill>
              </a:rPr>
              <a:t>hako</a:t>
            </a:r>
            <a:r>
              <a:rPr lang="en-US" altLang="ja-JP" sz="2400" dirty="0">
                <a:solidFill>
                  <a:schemeClr val="bg1">
                    <a:lumMod val="50000"/>
                  </a:schemeClr>
                </a:solidFill>
              </a:rPr>
              <a:t>)</a:t>
            </a:r>
            <a:endParaRPr lang="en-UA" sz="2400" dirty="0">
              <a:solidFill>
                <a:schemeClr val="bg1">
                  <a:lumMod val="50000"/>
                </a:schemeClr>
              </a:solidFill>
            </a:endParaRPr>
          </a:p>
        </p:txBody>
      </p:sp>
      <p:pic>
        <p:nvPicPr>
          <p:cNvPr id="27" name="Picture 26" descr="A person holding a jewelry box&#10;&#10;Description automatically generated">
            <a:extLst>
              <a:ext uri="{FF2B5EF4-FFF2-40B4-BE49-F238E27FC236}">
                <a16:creationId xmlns:a16="http://schemas.microsoft.com/office/drawing/2014/main" id="{3E59AA40-261D-D9C6-14C4-6B7BE8A14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07" y="2087508"/>
            <a:ext cx="2978987" cy="2978987"/>
          </a:xfrm>
          <a:prstGeom prst="rect">
            <a:avLst/>
          </a:prstGeom>
        </p:spPr>
      </p:pic>
      <p:sp>
        <p:nvSpPr>
          <p:cNvPr id="2" name="TextBox 1">
            <a:extLst>
              <a:ext uri="{FF2B5EF4-FFF2-40B4-BE49-F238E27FC236}">
                <a16:creationId xmlns:a16="http://schemas.microsoft.com/office/drawing/2014/main" id="{28EE72A3-13B1-E511-00B8-A63079F23FD0}"/>
              </a:ext>
            </a:extLst>
          </p:cNvPr>
          <p:cNvSpPr txBox="1"/>
          <p:nvPr/>
        </p:nvSpPr>
        <p:spPr>
          <a:xfrm>
            <a:off x="4319735" y="5271591"/>
            <a:ext cx="504531"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ja-JP" altLang="en-US" sz="2400"/>
              <a:t>の</a:t>
            </a:r>
            <a:endParaRPr lang="en-UA" sz="2400" dirty="0"/>
          </a:p>
        </p:txBody>
      </p:sp>
      <p:sp>
        <p:nvSpPr>
          <p:cNvPr id="3" name="Заголовок 1">
            <a:extLst>
              <a:ext uri="{FF2B5EF4-FFF2-40B4-BE49-F238E27FC236}">
                <a16:creationId xmlns:a16="http://schemas.microsoft.com/office/drawing/2014/main" id="{1F073207-38BC-5EB7-DE5C-70777F4A39F5}"/>
              </a:ext>
            </a:extLst>
          </p:cNvPr>
          <p:cNvSpPr>
            <a:spLocks noGrp="1"/>
          </p:cNvSpPr>
          <p:nvPr>
            <p:ph type="title"/>
          </p:nvPr>
        </p:nvSpPr>
        <p:spPr>
          <a:xfrm>
            <a:off x="457200" y="274638"/>
            <a:ext cx="8229600" cy="1143000"/>
          </a:xfrm>
        </p:spPr>
        <p:txBody>
          <a:bodyPr>
            <a:normAutofit/>
          </a:bodyPr>
          <a:lstStyle/>
          <a:p>
            <a:r>
              <a:rPr lang="en-UA" dirty="0"/>
              <a:t>післяйменник</a:t>
            </a:r>
            <a:br>
              <a:rPr lang="en-UA" dirty="0"/>
            </a:br>
            <a:r>
              <a:rPr lang="en-UA" sz="2000" dirty="0"/>
              <a:t>postposition</a:t>
            </a:r>
            <a:endParaRPr lang="uk-UA" sz="2000" dirty="0"/>
          </a:p>
        </p:txBody>
      </p:sp>
      <p:sp>
        <p:nvSpPr>
          <p:cNvPr id="4" name="TextBox 3">
            <a:extLst>
              <a:ext uri="{FF2B5EF4-FFF2-40B4-BE49-F238E27FC236}">
                <a16:creationId xmlns:a16="http://schemas.microsoft.com/office/drawing/2014/main" id="{9099F9B3-4B59-4311-FE1A-334D1B2EC59D}"/>
              </a:ext>
            </a:extLst>
          </p:cNvPr>
          <p:cNvSpPr txBox="1"/>
          <p:nvPr/>
        </p:nvSpPr>
        <p:spPr>
          <a:xfrm>
            <a:off x="2673175" y="5805264"/>
            <a:ext cx="3797650" cy="369332"/>
          </a:xfrm>
          <a:prstGeom prst="rect">
            <a:avLst/>
          </a:prstGeom>
          <a:noFill/>
        </p:spPr>
        <p:txBody>
          <a:bodyPr wrap="square">
            <a:spAutoFit/>
          </a:bodyPr>
          <a:lstStyle/>
          <a:p>
            <a:pPr marL="0" indent="0" algn="ctr">
              <a:buNone/>
            </a:pPr>
            <a:r>
              <a:rPr lang="en-US" i="1" dirty="0" err="1"/>
              <a:t>японська</a:t>
            </a:r>
            <a:r>
              <a:rPr lang="en-US" sz="1800" i="1" dirty="0"/>
              <a:t> </a:t>
            </a:r>
            <a:r>
              <a:rPr lang="en-US" sz="1800" i="1" dirty="0" err="1"/>
              <a:t>мова</a:t>
            </a:r>
            <a:endParaRPr lang="en-US" sz="1800" i="1" dirty="0"/>
          </a:p>
        </p:txBody>
      </p:sp>
    </p:spTree>
    <p:extLst>
      <p:ext uri="{BB962C8B-B14F-4D97-AF65-F5344CB8AC3E}">
        <p14:creationId xmlns:p14="http://schemas.microsoft.com/office/powerpoint/2010/main" val="3533961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Tree>
    <p:extLst>
      <p:ext uri="{BB962C8B-B14F-4D97-AF65-F5344CB8AC3E}">
        <p14:creationId xmlns:p14="http://schemas.microsoft.com/office/powerpoint/2010/main" val="303608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Граматичні категорії</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619672" y="1916832"/>
            <a:ext cx="5904656" cy="3024336"/>
          </a:xfrm>
        </p:spPr>
        <p:txBody>
          <a:bodyPr>
            <a:noAutofit/>
          </a:bodyPr>
          <a:lstStyle/>
          <a:p>
            <a:pPr marL="0" indent="0">
              <a:buNone/>
            </a:pPr>
            <a:r>
              <a:rPr lang="en-US" dirty="0" err="1"/>
              <a:t>Яку</a:t>
            </a:r>
            <a:r>
              <a:rPr lang="en-US" dirty="0"/>
              <a:t> </a:t>
            </a:r>
            <a:r>
              <a:rPr lang="en-US" dirty="0" err="1"/>
              <a:t>це</a:t>
            </a:r>
            <a:r>
              <a:rPr lang="en-US" dirty="0"/>
              <a:t> </a:t>
            </a:r>
            <a:r>
              <a:rPr lang="en-US" dirty="0" err="1"/>
              <a:t>слово</a:t>
            </a:r>
            <a:r>
              <a:rPr lang="en-US" dirty="0"/>
              <a:t> </a:t>
            </a:r>
            <a:r>
              <a:rPr lang="en-US" dirty="0" err="1"/>
              <a:t>має</a:t>
            </a:r>
            <a:r>
              <a:rPr lang="en-US" dirty="0"/>
              <a:t> </a:t>
            </a:r>
            <a:r>
              <a:rPr lang="en-US" dirty="0">
                <a:solidFill>
                  <a:srgbClr val="C00000"/>
                </a:solidFill>
              </a:rPr>
              <a:t>&lt;</a:t>
            </a:r>
            <a:r>
              <a:rPr lang="en-US" dirty="0" err="1">
                <a:solidFill>
                  <a:srgbClr val="C00000"/>
                </a:solidFill>
              </a:rPr>
              <a:t>властивість</a:t>
            </a:r>
            <a:r>
              <a:rPr lang="en-US" dirty="0">
                <a:solidFill>
                  <a:srgbClr val="C00000"/>
                </a:solidFill>
              </a:rPr>
              <a:t>&gt;</a:t>
            </a:r>
            <a:r>
              <a:rPr lang="en-US" dirty="0"/>
              <a:t>?</a:t>
            </a:r>
          </a:p>
          <a:p>
            <a:pPr marL="0" indent="0">
              <a:buNone/>
            </a:pPr>
            <a:endParaRPr lang="en-US" sz="400" dirty="0"/>
          </a:p>
          <a:p>
            <a:pPr marL="0" indent="0">
              <a:buNone/>
            </a:pPr>
            <a:r>
              <a:rPr lang="en-US" dirty="0"/>
              <a:t>— </a:t>
            </a:r>
            <a:r>
              <a:rPr lang="en-US" dirty="0">
                <a:solidFill>
                  <a:schemeClr val="accent6">
                    <a:lumMod val="50000"/>
                  </a:schemeClr>
                </a:solidFill>
              </a:rPr>
              <a:t>&lt;</a:t>
            </a:r>
            <a:r>
              <a:rPr lang="en-US" dirty="0" err="1">
                <a:solidFill>
                  <a:schemeClr val="accent6">
                    <a:lumMod val="50000"/>
                  </a:schemeClr>
                </a:solidFill>
              </a:rPr>
              <a:t>варіант</a:t>
            </a:r>
            <a:r>
              <a:rPr lang="en-US" dirty="0">
                <a:solidFill>
                  <a:schemeClr val="accent6">
                    <a:lumMod val="50000"/>
                  </a:schemeClr>
                </a:solidFill>
              </a:rPr>
              <a:t> 1&gt;</a:t>
            </a:r>
          </a:p>
          <a:p>
            <a:pPr marL="0" indent="0">
              <a:buNone/>
            </a:pPr>
            <a:r>
              <a:rPr lang="en-US" dirty="0"/>
              <a:t>— </a:t>
            </a:r>
            <a:r>
              <a:rPr lang="en-US" dirty="0">
                <a:solidFill>
                  <a:schemeClr val="accent6">
                    <a:lumMod val="50000"/>
                  </a:schemeClr>
                </a:solidFill>
              </a:rPr>
              <a:t>&lt;</a:t>
            </a:r>
            <a:r>
              <a:rPr lang="en-US" dirty="0" err="1">
                <a:solidFill>
                  <a:schemeClr val="accent6">
                    <a:lumMod val="50000"/>
                  </a:schemeClr>
                </a:solidFill>
              </a:rPr>
              <a:t>варіант</a:t>
            </a:r>
            <a:r>
              <a:rPr lang="en-US" dirty="0">
                <a:solidFill>
                  <a:schemeClr val="accent6">
                    <a:lumMod val="50000"/>
                  </a:schemeClr>
                </a:solidFill>
              </a:rPr>
              <a:t> 2&gt;</a:t>
            </a:r>
          </a:p>
          <a:p>
            <a:pPr marL="0" indent="0">
              <a:buNone/>
            </a:pPr>
            <a:r>
              <a:rPr lang="en-US" dirty="0"/>
              <a:t>— …</a:t>
            </a:r>
          </a:p>
          <a:p>
            <a:pPr marL="0" indent="0">
              <a:buNone/>
            </a:pPr>
            <a:r>
              <a:rPr lang="en-US" dirty="0"/>
              <a:t>— </a:t>
            </a:r>
            <a:r>
              <a:rPr lang="en-US" dirty="0">
                <a:solidFill>
                  <a:schemeClr val="accent6">
                    <a:lumMod val="50000"/>
                  </a:schemeClr>
                </a:solidFill>
              </a:rPr>
              <a:t>&lt;</a:t>
            </a:r>
            <a:r>
              <a:rPr lang="en-US" dirty="0" err="1">
                <a:solidFill>
                  <a:schemeClr val="accent6">
                    <a:lumMod val="50000"/>
                  </a:schemeClr>
                </a:solidFill>
              </a:rPr>
              <a:t>варіант</a:t>
            </a:r>
            <a:r>
              <a:rPr lang="en-US" dirty="0">
                <a:solidFill>
                  <a:schemeClr val="accent6">
                    <a:lumMod val="50000"/>
                  </a:schemeClr>
                </a:solidFill>
              </a:rPr>
              <a:t> n&gt;</a:t>
            </a:r>
            <a:endParaRPr lang="uk-UA" dirty="0">
              <a:solidFill>
                <a:schemeClr val="accent6">
                  <a:lumMod val="50000"/>
                </a:schemeClr>
              </a:solidFill>
            </a:endParaRPr>
          </a:p>
        </p:txBody>
      </p:sp>
    </p:spTree>
    <p:extLst>
      <p:ext uri="{BB962C8B-B14F-4D97-AF65-F5344CB8AC3E}">
        <p14:creationId xmlns:p14="http://schemas.microsoft.com/office/powerpoint/2010/main" val="22648513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2913917" y="4056747"/>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p:txBody>
      </p:sp>
      <p:sp>
        <p:nvSpPr>
          <p:cNvPr id="8" name="TextBox 7">
            <a:extLst>
              <a:ext uri="{FF2B5EF4-FFF2-40B4-BE49-F238E27FC236}">
                <a16:creationId xmlns:a16="http://schemas.microsoft.com/office/drawing/2014/main" id="{E70FD354-1A67-696E-4409-6549163746AC}"/>
              </a:ext>
            </a:extLst>
          </p:cNvPr>
          <p:cNvSpPr txBox="1"/>
          <p:nvPr/>
        </p:nvSpPr>
        <p:spPr>
          <a:xfrm>
            <a:off x="4644008" y="4056747"/>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5257026" y="4102913"/>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R</a:t>
            </a:r>
          </a:p>
        </p:txBody>
      </p:sp>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Tree>
    <p:extLst>
      <p:ext uri="{BB962C8B-B14F-4D97-AF65-F5344CB8AC3E}">
        <p14:creationId xmlns:p14="http://schemas.microsoft.com/office/powerpoint/2010/main" val="17091749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2913917" y="5271591"/>
            <a:ext cx="1586075" cy="461665"/>
          </a:xfrm>
          <a:prstGeom prst="rect">
            <a:avLst/>
          </a:prstGeom>
          <a:solidFill>
            <a:schemeClr val="accent3">
              <a:lumMod val="60000"/>
              <a:lumOff val="40000"/>
            </a:schemeClr>
          </a:solidFill>
          <a:ln>
            <a:solidFill>
              <a:schemeClr val="bg2">
                <a:lumMod val="50000"/>
              </a:schemeClr>
            </a:solidFill>
          </a:ln>
        </p:spPr>
        <p:txBody>
          <a:bodyPr wrap="square" rtlCol="0">
            <a:spAutoFit/>
          </a:bodyPr>
          <a:lstStyle/>
          <a:p>
            <a:pPr algn="ctr"/>
            <a:r>
              <a:rPr lang="en-UA" sz="2400" dirty="0"/>
              <a:t>скриня</a:t>
            </a:r>
          </a:p>
        </p:txBody>
      </p:sp>
      <p:sp>
        <p:nvSpPr>
          <p:cNvPr id="6" name="TextBox 5">
            <a:extLst>
              <a:ext uri="{FF2B5EF4-FFF2-40B4-BE49-F238E27FC236}">
                <a16:creationId xmlns:a16="http://schemas.microsoft.com/office/drawing/2014/main" id="{01A00FE3-8735-05B0-525E-DCBD2343575A}"/>
              </a:ext>
            </a:extLst>
          </p:cNvPr>
          <p:cNvSpPr txBox="1"/>
          <p:nvPr/>
        </p:nvSpPr>
        <p:spPr>
          <a:xfrm>
            <a:off x="4644008" y="5271591"/>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дівчини</a:t>
            </a:r>
          </a:p>
        </p:txBody>
      </p:sp>
      <p:pic>
        <p:nvPicPr>
          <p:cNvPr id="27" name="Picture 26" descr="A person holding a jewelry box&#10;&#10;Description automatically generated">
            <a:extLst>
              <a:ext uri="{FF2B5EF4-FFF2-40B4-BE49-F238E27FC236}">
                <a16:creationId xmlns:a16="http://schemas.microsoft.com/office/drawing/2014/main" id="{3E59AA40-261D-D9C6-14C4-6B7BE8A14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07" y="2087508"/>
            <a:ext cx="2978987" cy="2978987"/>
          </a:xfrm>
          <a:prstGeom prst="rect">
            <a:avLst/>
          </a:prstGeom>
        </p:spPr>
      </p:pic>
      <p:sp>
        <p:nvSpPr>
          <p:cNvPr id="2" name="TextBox 1">
            <a:extLst>
              <a:ext uri="{FF2B5EF4-FFF2-40B4-BE49-F238E27FC236}">
                <a16:creationId xmlns:a16="http://schemas.microsoft.com/office/drawing/2014/main" id="{28EE72A3-13B1-E511-00B8-A63079F23FD0}"/>
              </a:ext>
            </a:extLst>
          </p:cNvPr>
          <p:cNvSpPr txBox="1"/>
          <p:nvPr/>
        </p:nvSpPr>
        <p:spPr>
          <a:xfrm>
            <a:off x="5796136" y="5271591"/>
            <a:ext cx="208484"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sz="2400" dirty="0"/>
              <a:t>и</a:t>
            </a:r>
          </a:p>
        </p:txBody>
      </p:sp>
      <p:sp>
        <p:nvSpPr>
          <p:cNvPr id="3" name="Заголовок 1">
            <a:extLst>
              <a:ext uri="{FF2B5EF4-FFF2-40B4-BE49-F238E27FC236}">
                <a16:creationId xmlns:a16="http://schemas.microsoft.com/office/drawing/2014/main" id="{1F073207-38BC-5EB7-DE5C-70777F4A39F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2044122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2913917" y="4056747"/>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p:txBody>
      </p:sp>
      <p:sp>
        <p:nvSpPr>
          <p:cNvPr id="8" name="TextBox 7">
            <a:extLst>
              <a:ext uri="{FF2B5EF4-FFF2-40B4-BE49-F238E27FC236}">
                <a16:creationId xmlns:a16="http://schemas.microsoft.com/office/drawing/2014/main" id="{E70FD354-1A67-696E-4409-6549163746AC}"/>
              </a:ext>
            </a:extLst>
          </p:cNvPr>
          <p:cNvSpPr txBox="1"/>
          <p:nvPr/>
        </p:nvSpPr>
        <p:spPr>
          <a:xfrm>
            <a:off x="4644008" y="4056747"/>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5257026" y="4102913"/>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R</a:t>
            </a:r>
          </a:p>
        </p:txBody>
      </p:sp>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
        <p:nvSpPr>
          <p:cNvPr id="2" name="Заголовок 1">
            <a:extLst>
              <a:ext uri="{FF2B5EF4-FFF2-40B4-BE49-F238E27FC236}">
                <a16:creationId xmlns:a16="http://schemas.microsoft.com/office/drawing/2014/main" id="{B104542D-B98C-6107-21E5-F265FA84F1E1}"/>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21081247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4642109" y="4056747"/>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p:txBody>
      </p:sp>
      <p:sp>
        <p:nvSpPr>
          <p:cNvPr id="8" name="TextBox 7">
            <a:extLst>
              <a:ext uri="{FF2B5EF4-FFF2-40B4-BE49-F238E27FC236}">
                <a16:creationId xmlns:a16="http://schemas.microsoft.com/office/drawing/2014/main" id="{E70FD354-1A67-696E-4409-6549163746AC}"/>
              </a:ext>
            </a:extLst>
          </p:cNvPr>
          <p:cNvSpPr txBox="1"/>
          <p:nvPr/>
        </p:nvSpPr>
        <p:spPr>
          <a:xfrm>
            <a:off x="2915816" y="4077072"/>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3528834" y="4123238"/>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R</a:t>
            </a:r>
          </a:p>
        </p:txBody>
      </p:sp>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
        <p:nvSpPr>
          <p:cNvPr id="2" name="Заголовок 1">
            <a:extLst>
              <a:ext uri="{FF2B5EF4-FFF2-40B4-BE49-F238E27FC236}">
                <a16:creationId xmlns:a16="http://schemas.microsoft.com/office/drawing/2014/main" id="{D7A70840-F58F-E327-AE96-1A86F80CE749}"/>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37176332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4642109" y="5271591"/>
            <a:ext cx="1586075" cy="461665"/>
          </a:xfrm>
          <a:prstGeom prst="rect">
            <a:avLst/>
          </a:prstGeom>
          <a:solidFill>
            <a:schemeClr val="accent3">
              <a:lumMod val="60000"/>
              <a:lumOff val="40000"/>
            </a:schemeClr>
          </a:solidFill>
          <a:ln>
            <a:solidFill>
              <a:schemeClr val="bg2">
                <a:lumMod val="50000"/>
              </a:schemeClr>
            </a:solidFill>
          </a:ln>
        </p:spPr>
        <p:txBody>
          <a:bodyPr wrap="square" rtlCol="0">
            <a:spAutoFit/>
          </a:bodyPr>
          <a:lstStyle/>
          <a:p>
            <a:pPr algn="ctr"/>
            <a:r>
              <a:rPr lang="en-UA" sz="2400" dirty="0"/>
              <a:t>box</a:t>
            </a:r>
          </a:p>
        </p:txBody>
      </p:sp>
      <p:sp>
        <p:nvSpPr>
          <p:cNvPr id="6" name="TextBox 5">
            <a:extLst>
              <a:ext uri="{FF2B5EF4-FFF2-40B4-BE49-F238E27FC236}">
                <a16:creationId xmlns:a16="http://schemas.microsoft.com/office/drawing/2014/main" id="{01A00FE3-8735-05B0-525E-DCBD2343575A}"/>
              </a:ext>
            </a:extLst>
          </p:cNvPr>
          <p:cNvSpPr txBox="1"/>
          <p:nvPr/>
        </p:nvSpPr>
        <p:spPr>
          <a:xfrm>
            <a:off x="2915816" y="5271591"/>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girl’s</a:t>
            </a:r>
          </a:p>
        </p:txBody>
      </p:sp>
      <p:pic>
        <p:nvPicPr>
          <p:cNvPr id="27" name="Picture 26" descr="A person holding a jewelry box&#10;&#10;Description automatically generated">
            <a:extLst>
              <a:ext uri="{FF2B5EF4-FFF2-40B4-BE49-F238E27FC236}">
                <a16:creationId xmlns:a16="http://schemas.microsoft.com/office/drawing/2014/main" id="{3E59AA40-261D-D9C6-14C4-6B7BE8A14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07" y="2087508"/>
            <a:ext cx="2978987" cy="2978987"/>
          </a:xfrm>
          <a:prstGeom prst="rect">
            <a:avLst/>
          </a:prstGeom>
        </p:spPr>
      </p:pic>
      <p:sp>
        <p:nvSpPr>
          <p:cNvPr id="2" name="TextBox 1">
            <a:extLst>
              <a:ext uri="{FF2B5EF4-FFF2-40B4-BE49-F238E27FC236}">
                <a16:creationId xmlns:a16="http://schemas.microsoft.com/office/drawing/2014/main" id="{28EE72A3-13B1-E511-00B8-A63079F23FD0}"/>
              </a:ext>
            </a:extLst>
          </p:cNvPr>
          <p:cNvSpPr txBox="1"/>
          <p:nvPr/>
        </p:nvSpPr>
        <p:spPr>
          <a:xfrm>
            <a:off x="3817463" y="5271590"/>
            <a:ext cx="394497"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sz="2400" dirty="0"/>
              <a:t>’s</a:t>
            </a:r>
          </a:p>
        </p:txBody>
      </p:sp>
      <p:sp>
        <p:nvSpPr>
          <p:cNvPr id="3" name="Заголовок 1">
            <a:extLst>
              <a:ext uri="{FF2B5EF4-FFF2-40B4-BE49-F238E27FC236}">
                <a16:creationId xmlns:a16="http://schemas.microsoft.com/office/drawing/2014/main" id="{1F073207-38BC-5EB7-DE5C-70777F4A39F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135185651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2913917" y="4056747"/>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p:txBody>
      </p:sp>
      <p:sp>
        <p:nvSpPr>
          <p:cNvPr id="8" name="TextBox 7">
            <a:extLst>
              <a:ext uri="{FF2B5EF4-FFF2-40B4-BE49-F238E27FC236}">
                <a16:creationId xmlns:a16="http://schemas.microsoft.com/office/drawing/2014/main" id="{E70FD354-1A67-696E-4409-6549163746AC}"/>
              </a:ext>
            </a:extLst>
          </p:cNvPr>
          <p:cNvSpPr txBox="1"/>
          <p:nvPr/>
        </p:nvSpPr>
        <p:spPr>
          <a:xfrm>
            <a:off x="4644008" y="4056747"/>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5257026" y="4102913"/>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R</a:t>
            </a:r>
          </a:p>
        </p:txBody>
      </p:sp>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
        <p:nvSpPr>
          <p:cNvPr id="2" name="Заголовок 1">
            <a:extLst>
              <a:ext uri="{FF2B5EF4-FFF2-40B4-BE49-F238E27FC236}">
                <a16:creationId xmlns:a16="http://schemas.microsoft.com/office/drawing/2014/main" id="{E30B7B44-1268-0437-FF24-380B9031A0FF}"/>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1216576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2913917" y="4056747"/>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p:txBody>
      </p:sp>
      <p:sp>
        <p:nvSpPr>
          <p:cNvPr id="8" name="TextBox 7">
            <a:extLst>
              <a:ext uri="{FF2B5EF4-FFF2-40B4-BE49-F238E27FC236}">
                <a16:creationId xmlns:a16="http://schemas.microsoft.com/office/drawing/2014/main" id="{E70FD354-1A67-696E-4409-6549163746AC}"/>
              </a:ext>
            </a:extLst>
          </p:cNvPr>
          <p:cNvSpPr txBox="1"/>
          <p:nvPr/>
        </p:nvSpPr>
        <p:spPr>
          <a:xfrm>
            <a:off x="4644008" y="4056747"/>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3526935" y="4102913"/>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R</a:t>
            </a:r>
          </a:p>
        </p:txBody>
      </p:sp>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Tree>
    <p:extLst>
      <p:ext uri="{BB962C8B-B14F-4D97-AF65-F5344CB8AC3E}">
        <p14:creationId xmlns:p14="http://schemas.microsoft.com/office/powerpoint/2010/main" val="235292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C6599F-B36D-9B7B-2CA3-DB49A9AA23B6}"/>
              </a:ext>
            </a:extLst>
          </p:cNvPr>
          <p:cNvSpPr txBox="1"/>
          <p:nvPr/>
        </p:nvSpPr>
        <p:spPr>
          <a:xfrm>
            <a:off x="2913917" y="5271591"/>
            <a:ext cx="1586075" cy="461665"/>
          </a:xfrm>
          <a:prstGeom prst="rect">
            <a:avLst/>
          </a:prstGeom>
          <a:solidFill>
            <a:schemeClr val="accent3">
              <a:lumMod val="60000"/>
              <a:lumOff val="40000"/>
            </a:schemeClr>
          </a:solidFill>
          <a:ln>
            <a:solidFill>
              <a:schemeClr val="bg2">
                <a:lumMod val="50000"/>
              </a:schemeClr>
            </a:solidFill>
          </a:ln>
        </p:spPr>
        <p:txBody>
          <a:bodyPr wrap="square" rtlCol="0">
            <a:spAutoFit/>
          </a:bodyPr>
          <a:lstStyle/>
          <a:p>
            <a:pPr algn="ctr"/>
            <a:r>
              <a:rPr lang="en-GB" sz="2400" dirty="0" err="1"/>
              <a:t>sanduqe</a:t>
            </a:r>
            <a:endParaRPr lang="en-UA" sz="2400" dirty="0"/>
          </a:p>
        </p:txBody>
      </p:sp>
      <p:sp>
        <p:nvSpPr>
          <p:cNvPr id="6" name="TextBox 5">
            <a:extLst>
              <a:ext uri="{FF2B5EF4-FFF2-40B4-BE49-F238E27FC236}">
                <a16:creationId xmlns:a16="http://schemas.microsoft.com/office/drawing/2014/main" id="{01A00FE3-8735-05B0-525E-DCBD2343575A}"/>
              </a:ext>
            </a:extLst>
          </p:cNvPr>
          <p:cNvSpPr txBox="1"/>
          <p:nvPr/>
        </p:nvSpPr>
        <p:spPr>
          <a:xfrm>
            <a:off x="4644008" y="5271591"/>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GB" sz="2400" dirty="0" err="1"/>
              <a:t>dokhtar</a:t>
            </a:r>
            <a:endParaRPr lang="en-UA" sz="2400" dirty="0"/>
          </a:p>
        </p:txBody>
      </p:sp>
      <p:pic>
        <p:nvPicPr>
          <p:cNvPr id="27" name="Picture 26" descr="A person holding a jewelry box&#10;&#10;Description automatically generated">
            <a:extLst>
              <a:ext uri="{FF2B5EF4-FFF2-40B4-BE49-F238E27FC236}">
                <a16:creationId xmlns:a16="http://schemas.microsoft.com/office/drawing/2014/main" id="{3E59AA40-261D-D9C6-14C4-6B7BE8A14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507" y="2087508"/>
            <a:ext cx="2978987" cy="2978987"/>
          </a:xfrm>
          <a:prstGeom prst="rect">
            <a:avLst/>
          </a:prstGeom>
        </p:spPr>
      </p:pic>
      <p:sp>
        <p:nvSpPr>
          <p:cNvPr id="2" name="TextBox 1">
            <a:extLst>
              <a:ext uri="{FF2B5EF4-FFF2-40B4-BE49-F238E27FC236}">
                <a16:creationId xmlns:a16="http://schemas.microsoft.com/office/drawing/2014/main" id="{28EE72A3-13B1-E511-00B8-A63079F23FD0}"/>
              </a:ext>
            </a:extLst>
          </p:cNvPr>
          <p:cNvSpPr txBox="1"/>
          <p:nvPr/>
        </p:nvSpPr>
        <p:spPr>
          <a:xfrm>
            <a:off x="4089834" y="5271591"/>
            <a:ext cx="208484" cy="461665"/>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sz="2400" dirty="0"/>
              <a:t>e</a:t>
            </a:r>
          </a:p>
        </p:txBody>
      </p:sp>
      <p:sp>
        <p:nvSpPr>
          <p:cNvPr id="3" name="Заголовок 1">
            <a:extLst>
              <a:ext uri="{FF2B5EF4-FFF2-40B4-BE49-F238E27FC236}">
                <a16:creationId xmlns:a16="http://schemas.microsoft.com/office/drawing/2014/main" id="{1F073207-38BC-5EB7-DE5C-70777F4A39F5}"/>
              </a:ext>
            </a:extLst>
          </p:cNvPr>
          <p:cNvSpPr>
            <a:spLocks noGrp="1"/>
          </p:cNvSpPr>
          <p:nvPr>
            <p:ph type="title"/>
          </p:nvPr>
        </p:nvSpPr>
        <p:spPr>
          <a:xfrm>
            <a:off x="457200" y="274638"/>
            <a:ext cx="8229600" cy="1143000"/>
          </a:xfrm>
        </p:spPr>
        <p:txBody>
          <a:bodyPr>
            <a:normAutofit/>
          </a:bodyPr>
          <a:lstStyle/>
          <a:p>
            <a:r>
              <a:rPr lang="en-UA" dirty="0"/>
              <a:t>ізафет</a:t>
            </a:r>
            <a:br>
              <a:rPr lang="en-UA" dirty="0"/>
            </a:br>
            <a:r>
              <a:rPr lang="en-GB" sz="2000" dirty="0"/>
              <a:t>ezafe</a:t>
            </a:r>
            <a:endParaRPr lang="uk-UA" sz="2000" dirty="0"/>
          </a:p>
        </p:txBody>
      </p:sp>
      <p:sp>
        <p:nvSpPr>
          <p:cNvPr id="4" name="TextBox 3">
            <a:extLst>
              <a:ext uri="{FF2B5EF4-FFF2-40B4-BE49-F238E27FC236}">
                <a16:creationId xmlns:a16="http://schemas.microsoft.com/office/drawing/2014/main" id="{136A57C0-634C-91DE-E6AA-529A4444CA47}"/>
              </a:ext>
            </a:extLst>
          </p:cNvPr>
          <p:cNvSpPr txBox="1"/>
          <p:nvPr/>
        </p:nvSpPr>
        <p:spPr>
          <a:xfrm>
            <a:off x="2673175" y="5805264"/>
            <a:ext cx="3797650" cy="369332"/>
          </a:xfrm>
          <a:prstGeom prst="rect">
            <a:avLst/>
          </a:prstGeom>
          <a:noFill/>
        </p:spPr>
        <p:txBody>
          <a:bodyPr wrap="square">
            <a:spAutoFit/>
          </a:bodyPr>
          <a:lstStyle/>
          <a:p>
            <a:pPr marL="0" indent="0" algn="ctr">
              <a:buNone/>
            </a:pPr>
            <a:r>
              <a:rPr lang="en-US" sz="1800" i="1" dirty="0" err="1"/>
              <a:t>перська</a:t>
            </a:r>
            <a:r>
              <a:rPr lang="en-US" sz="1800" i="1" dirty="0"/>
              <a:t> </a:t>
            </a:r>
            <a:r>
              <a:rPr lang="en-US" sz="1800" i="1" dirty="0" err="1"/>
              <a:t>мова</a:t>
            </a:r>
            <a:endParaRPr lang="en-US" sz="1800" i="1" dirty="0"/>
          </a:p>
        </p:txBody>
      </p:sp>
    </p:spTree>
    <p:extLst>
      <p:ext uri="{BB962C8B-B14F-4D97-AF65-F5344CB8AC3E}">
        <p14:creationId xmlns:p14="http://schemas.microsoft.com/office/powerpoint/2010/main" val="21118797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2913917" y="4056747"/>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endParaRPr lang="en-UA" sz="2400" dirty="0"/>
          </a:p>
        </p:txBody>
      </p:sp>
      <p:sp>
        <p:nvSpPr>
          <p:cNvPr id="8" name="TextBox 7">
            <a:extLst>
              <a:ext uri="{FF2B5EF4-FFF2-40B4-BE49-F238E27FC236}">
                <a16:creationId xmlns:a16="http://schemas.microsoft.com/office/drawing/2014/main" id="{E70FD354-1A67-696E-4409-6549163746AC}"/>
              </a:ext>
            </a:extLst>
          </p:cNvPr>
          <p:cNvSpPr txBox="1"/>
          <p:nvPr/>
        </p:nvSpPr>
        <p:spPr>
          <a:xfrm>
            <a:off x="4644008" y="4056747"/>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5257026" y="4102913"/>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R</a:t>
            </a:r>
          </a:p>
        </p:txBody>
      </p:sp>
      <p:sp>
        <p:nvSpPr>
          <p:cNvPr id="10" name="TextBox 9">
            <a:extLst>
              <a:ext uri="{FF2B5EF4-FFF2-40B4-BE49-F238E27FC236}">
                <a16:creationId xmlns:a16="http://schemas.microsoft.com/office/drawing/2014/main" id="{DD2731A9-A393-228D-B7AF-8DB19FC98E4A}"/>
              </a:ext>
            </a:extLst>
          </p:cNvPr>
          <p:cNvSpPr txBox="1"/>
          <p:nvPr/>
        </p:nvSpPr>
        <p:spPr>
          <a:xfrm>
            <a:off x="539552" y="2878777"/>
            <a:ext cx="678391" cy="369332"/>
          </a:xfrm>
          <a:prstGeom prst="rect">
            <a:avLst/>
          </a:prstGeom>
          <a:noFill/>
        </p:spPr>
        <p:txBody>
          <a:bodyPr wrap="none" rtlCol="0">
            <a:spAutoFit/>
          </a:bodyPr>
          <a:lstStyle/>
          <a:p>
            <a:pPr algn="ctr"/>
            <a:r>
              <a:rPr lang="en-UA" dirty="0"/>
              <a:t>зміст</a:t>
            </a:r>
          </a:p>
        </p:txBody>
      </p:sp>
      <p:sp>
        <p:nvSpPr>
          <p:cNvPr id="11" name="TextBox 10">
            <a:extLst>
              <a:ext uri="{FF2B5EF4-FFF2-40B4-BE49-F238E27FC236}">
                <a16:creationId xmlns:a16="http://schemas.microsoft.com/office/drawing/2014/main" id="{1FB86015-F729-FCD3-53EF-39980A6A0BFE}"/>
              </a:ext>
            </a:extLst>
          </p:cNvPr>
          <p:cNvSpPr txBox="1"/>
          <p:nvPr/>
        </p:nvSpPr>
        <p:spPr>
          <a:xfrm>
            <a:off x="539552" y="4102911"/>
            <a:ext cx="680251" cy="369332"/>
          </a:xfrm>
          <a:prstGeom prst="rect">
            <a:avLst/>
          </a:prstGeom>
          <a:noFill/>
        </p:spPr>
        <p:txBody>
          <a:bodyPr wrap="none" rtlCol="0">
            <a:spAutoFit/>
          </a:bodyPr>
          <a:lstStyle/>
          <a:p>
            <a:pPr algn="ctr"/>
            <a:r>
              <a:rPr lang="en-UA" dirty="0"/>
              <a:t>текст</a:t>
            </a:r>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a16="http://schemas.microsoft.com/office/drawing/2014/main" id="{E307AC25-A01F-BDFB-765A-918FE59B4DE4}"/>
              </a:ext>
            </a:extLst>
          </p:cNvPr>
          <p:cNvSpPr/>
          <p:nvPr/>
        </p:nvSpPr>
        <p:spPr>
          <a:xfrm rot="5400000">
            <a:off x="4459344" y="580040"/>
            <a:ext cx="153303" cy="6264696"/>
          </a:xfrm>
          <a:prstGeom prst="rightBrace">
            <a:avLst>
              <a:gd name="adj1" fmla="val 78380"/>
              <a:gd name="adj2" fmla="val 50000"/>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
        <p:nvSpPr>
          <p:cNvPr id="2" name="Заголовок 1">
            <a:extLst>
              <a:ext uri="{FF2B5EF4-FFF2-40B4-BE49-F238E27FC236}">
                <a16:creationId xmlns:a16="http://schemas.microsoft.com/office/drawing/2014/main" id="{E30B7B44-1268-0437-FF24-380B9031A0FF}"/>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15632175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головне слово</a:t>
            </a:r>
          </a:p>
          <a:p>
            <a:pPr algn="ctr"/>
            <a:r>
              <a:rPr lang="en-UA" sz="1400" dirty="0"/>
              <a:t>head</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dirty="0"/>
              <a:t>модифікатор</a:t>
            </a:r>
          </a:p>
          <a:p>
            <a:pPr algn="ctr"/>
            <a:r>
              <a:rPr lang="en-UA" sz="1400" dirty="0"/>
              <a:t>modifier</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E30B7B44-1268-0437-FF24-380B9031A0FF}"/>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2717698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A" dirty="0"/>
              <a:t>Граматичні категорії</a:t>
            </a:r>
            <a:endParaRPr lang="uk-UA" dirty="0"/>
          </a:p>
        </p:txBody>
      </p:sp>
      <p:sp>
        <p:nvSpPr>
          <p:cNvPr id="3" name="Місце для вмісту 2">
            <a:extLst>
              <a:ext uri="{FF2B5EF4-FFF2-40B4-BE49-F238E27FC236}">
                <a16:creationId xmlns:a16="http://schemas.microsoft.com/office/drawing/2014/main" id="{A4A5F0E3-8F4D-7022-14E2-8A1E4CB1AA3F}"/>
              </a:ext>
            </a:extLst>
          </p:cNvPr>
          <p:cNvSpPr>
            <a:spLocks noGrp="1"/>
          </p:cNvSpPr>
          <p:nvPr>
            <p:ph idx="1"/>
          </p:nvPr>
        </p:nvSpPr>
        <p:spPr>
          <a:xfrm>
            <a:off x="1619672" y="1916832"/>
            <a:ext cx="5904656" cy="3024336"/>
          </a:xfrm>
        </p:spPr>
        <p:txBody>
          <a:bodyPr>
            <a:noAutofit/>
          </a:bodyPr>
          <a:lstStyle/>
          <a:p>
            <a:pPr marL="0" indent="0">
              <a:buNone/>
            </a:pPr>
            <a:r>
              <a:rPr lang="en-US" dirty="0" err="1"/>
              <a:t>Яку</a:t>
            </a:r>
            <a:r>
              <a:rPr lang="en-US" dirty="0"/>
              <a:t> </a:t>
            </a:r>
            <a:r>
              <a:rPr lang="en-US" dirty="0" err="1"/>
              <a:t>це</a:t>
            </a:r>
            <a:r>
              <a:rPr lang="en-US" dirty="0"/>
              <a:t> </a:t>
            </a:r>
            <a:r>
              <a:rPr lang="en-US" dirty="0" err="1"/>
              <a:t>слово</a:t>
            </a:r>
            <a:r>
              <a:rPr lang="en-US" dirty="0"/>
              <a:t> </a:t>
            </a:r>
            <a:r>
              <a:rPr lang="en-US" dirty="0" err="1"/>
              <a:t>має</a:t>
            </a:r>
            <a:r>
              <a:rPr lang="en-US" dirty="0"/>
              <a:t> </a:t>
            </a:r>
            <a:r>
              <a:rPr lang="en-US" dirty="0">
                <a:solidFill>
                  <a:srgbClr val="C00000"/>
                </a:solidFill>
              </a:rPr>
              <a:t>&lt;</a:t>
            </a:r>
            <a:r>
              <a:rPr lang="en-US" dirty="0" err="1">
                <a:solidFill>
                  <a:srgbClr val="C00000"/>
                </a:solidFill>
              </a:rPr>
              <a:t>властивість</a:t>
            </a:r>
            <a:r>
              <a:rPr lang="en-US" dirty="0">
                <a:solidFill>
                  <a:srgbClr val="C00000"/>
                </a:solidFill>
              </a:rPr>
              <a:t>&gt;</a:t>
            </a:r>
            <a:r>
              <a:rPr lang="en-US" dirty="0"/>
              <a:t>?</a:t>
            </a:r>
          </a:p>
          <a:p>
            <a:pPr marL="0" indent="0">
              <a:buNone/>
            </a:pPr>
            <a:endParaRPr lang="en-US" sz="400" dirty="0"/>
          </a:p>
          <a:p>
            <a:pPr marL="0" indent="0">
              <a:buNone/>
            </a:pPr>
            <a:r>
              <a:rPr lang="en-US" dirty="0"/>
              <a:t>— </a:t>
            </a:r>
            <a:r>
              <a:rPr lang="en-US" dirty="0">
                <a:solidFill>
                  <a:schemeClr val="accent6">
                    <a:lumMod val="50000"/>
                  </a:schemeClr>
                </a:solidFill>
              </a:rPr>
              <a:t>&lt;</a:t>
            </a:r>
            <a:r>
              <a:rPr lang="en-US" dirty="0" err="1">
                <a:solidFill>
                  <a:schemeClr val="accent6">
                    <a:lumMod val="50000"/>
                  </a:schemeClr>
                </a:solidFill>
              </a:rPr>
              <a:t>варіант</a:t>
            </a:r>
            <a:r>
              <a:rPr lang="en-US" dirty="0">
                <a:solidFill>
                  <a:schemeClr val="accent6">
                    <a:lumMod val="50000"/>
                  </a:schemeClr>
                </a:solidFill>
              </a:rPr>
              <a:t> 1&gt;</a:t>
            </a:r>
          </a:p>
          <a:p>
            <a:pPr marL="0" indent="0">
              <a:buNone/>
            </a:pPr>
            <a:r>
              <a:rPr lang="en-US" dirty="0"/>
              <a:t>— </a:t>
            </a:r>
            <a:r>
              <a:rPr lang="en-US" dirty="0">
                <a:solidFill>
                  <a:schemeClr val="accent6">
                    <a:lumMod val="50000"/>
                  </a:schemeClr>
                </a:solidFill>
              </a:rPr>
              <a:t>&lt;</a:t>
            </a:r>
            <a:r>
              <a:rPr lang="en-US" dirty="0" err="1">
                <a:solidFill>
                  <a:schemeClr val="accent6">
                    <a:lumMod val="50000"/>
                  </a:schemeClr>
                </a:solidFill>
              </a:rPr>
              <a:t>варіант</a:t>
            </a:r>
            <a:r>
              <a:rPr lang="en-US" dirty="0">
                <a:solidFill>
                  <a:schemeClr val="accent6">
                    <a:lumMod val="50000"/>
                  </a:schemeClr>
                </a:solidFill>
              </a:rPr>
              <a:t> 2&gt;</a:t>
            </a:r>
          </a:p>
          <a:p>
            <a:pPr marL="0" indent="0">
              <a:buNone/>
            </a:pPr>
            <a:r>
              <a:rPr lang="en-US" dirty="0"/>
              <a:t>— …</a:t>
            </a:r>
          </a:p>
          <a:p>
            <a:pPr marL="0" indent="0">
              <a:buNone/>
            </a:pPr>
            <a:r>
              <a:rPr lang="en-US" dirty="0"/>
              <a:t>— </a:t>
            </a:r>
            <a:r>
              <a:rPr lang="en-US" dirty="0">
                <a:solidFill>
                  <a:schemeClr val="accent6">
                    <a:lumMod val="50000"/>
                  </a:schemeClr>
                </a:solidFill>
              </a:rPr>
              <a:t>&lt;</a:t>
            </a:r>
            <a:r>
              <a:rPr lang="en-US" dirty="0" err="1">
                <a:solidFill>
                  <a:schemeClr val="accent6">
                    <a:lumMod val="50000"/>
                  </a:schemeClr>
                </a:solidFill>
              </a:rPr>
              <a:t>варіант</a:t>
            </a:r>
            <a:r>
              <a:rPr lang="en-US" dirty="0">
                <a:solidFill>
                  <a:schemeClr val="accent6">
                    <a:lumMod val="50000"/>
                  </a:schemeClr>
                </a:solidFill>
              </a:rPr>
              <a:t> n&gt;</a:t>
            </a:r>
            <a:endParaRPr lang="uk-UA" dirty="0">
              <a:solidFill>
                <a:schemeClr val="accent6">
                  <a:lumMod val="50000"/>
                </a:schemeClr>
              </a:solidFill>
            </a:endParaRPr>
          </a:p>
        </p:txBody>
      </p:sp>
      <p:sp>
        <p:nvSpPr>
          <p:cNvPr id="7" name="TextBox 6">
            <a:extLst>
              <a:ext uri="{FF2B5EF4-FFF2-40B4-BE49-F238E27FC236}">
                <a16:creationId xmlns:a16="http://schemas.microsoft.com/office/drawing/2014/main" id="{EE9EFE91-7214-F107-F5D3-1614D9F079EC}"/>
              </a:ext>
            </a:extLst>
          </p:cNvPr>
          <p:cNvSpPr txBox="1"/>
          <p:nvPr/>
        </p:nvSpPr>
        <p:spPr>
          <a:xfrm>
            <a:off x="4139952" y="3501008"/>
            <a:ext cx="2304256" cy="754053"/>
          </a:xfrm>
          <a:prstGeom prst="rect">
            <a:avLst/>
          </a:prstGeom>
          <a:noFill/>
        </p:spPr>
        <p:txBody>
          <a:bodyPr wrap="square">
            <a:spAutoFit/>
          </a:bodyPr>
          <a:lstStyle/>
          <a:p>
            <a:pPr algn="ctr"/>
            <a:r>
              <a:rPr lang="en-UA" sz="2800" dirty="0">
                <a:solidFill>
                  <a:schemeClr val="accent6">
                    <a:lumMod val="50000"/>
                  </a:schemeClr>
                </a:solidFill>
              </a:rPr>
              <a:t>грамеми</a:t>
            </a:r>
            <a:br>
              <a:rPr lang="en-UA" sz="2800" dirty="0">
                <a:solidFill>
                  <a:schemeClr val="accent6">
                    <a:lumMod val="50000"/>
                  </a:schemeClr>
                </a:solidFill>
              </a:rPr>
            </a:br>
            <a:r>
              <a:rPr lang="en-UA" sz="1500" dirty="0">
                <a:solidFill>
                  <a:schemeClr val="accent6">
                    <a:lumMod val="50000"/>
                  </a:schemeClr>
                </a:solidFill>
              </a:rPr>
              <a:t>grammemes</a:t>
            </a:r>
          </a:p>
        </p:txBody>
      </p:sp>
      <p:sp>
        <p:nvSpPr>
          <p:cNvPr id="8" name="Right Brace 7">
            <a:extLst>
              <a:ext uri="{FF2B5EF4-FFF2-40B4-BE49-F238E27FC236}">
                <a16:creationId xmlns:a16="http://schemas.microsoft.com/office/drawing/2014/main" id="{37DAFBA4-89A0-0DF6-A106-8D50D3852614}"/>
              </a:ext>
            </a:extLst>
          </p:cNvPr>
          <p:cNvSpPr/>
          <p:nvPr/>
        </p:nvSpPr>
        <p:spPr>
          <a:xfrm rot="5400000">
            <a:off x="5895655" y="1385265"/>
            <a:ext cx="88994" cy="2160240"/>
          </a:xfrm>
          <a:prstGeom prst="rightBrace">
            <a:avLst>
              <a:gd name="adj1" fmla="val 7838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
        <p:nvSpPr>
          <p:cNvPr id="9" name="TextBox 8">
            <a:extLst>
              <a:ext uri="{FF2B5EF4-FFF2-40B4-BE49-F238E27FC236}">
                <a16:creationId xmlns:a16="http://schemas.microsoft.com/office/drawing/2014/main" id="{79D89875-0589-1B74-0BEE-C35C213E7125}"/>
              </a:ext>
            </a:extLst>
          </p:cNvPr>
          <p:cNvSpPr txBox="1"/>
          <p:nvPr/>
        </p:nvSpPr>
        <p:spPr>
          <a:xfrm>
            <a:off x="4896036" y="2509882"/>
            <a:ext cx="2304256" cy="754053"/>
          </a:xfrm>
          <a:prstGeom prst="rect">
            <a:avLst/>
          </a:prstGeom>
          <a:noFill/>
        </p:spPr>
        <p:txBody>
          <a:bodyPr wrap="square">
            <a:spAutoFit/>
          </a:bodyPr>
          <a:lstStyle/>
          <a:p>
            <a:pPr algn="ctr"/>
            <a:r>
              <a:rPr lang="en-UA" sz="2800" dirty="0">
                <a:solidFill>
                  <a:srgbClr val="C00000"/>
                </a:solidFill>
              </a:rPr>
              <a:t>категорія</a:t>
            </a:r>
            <a:br>
              <a:rPr lang="en-UA" sz="2800" dirty="0">
                <a:solidFill>
                  <a:srgbClr val="C00000"/>
                </a:solidFill>
              </a:rPr>
            </a:br>
            <a:r>
              <a:rPr lang="en-UA" sz="1500" dirty="0">
                <a:solidFill>
                  <a:srgbClr val="C00000"/>
                </a:solidFill>
              </a:rPr>
              <a:t>category</a:t>
            </a:r>
          </a:p>
        </p:txBody>
      </p:sp>
      <p:sp>
        <p:nvSpPr>
          <p:cNvPr id="10" name="Right Brace 9">
            <a:extLst>
              <a:ext uri="{FF2B5EF4-FFF2-40B4-BE49-F238E27FC236}">
                <a16:creationId xmlns:a16="http://schemas.microsoft.com/office/drawing/2014/main" id="{6813DA6C-8A9A-12B0-A7B5-8F9CE8E35139}"/>
              </a:ext>
            </a:extLst>
          </p:cNvPr>
          <p:cNvSpPr/>
          <p:nvPr/>
        </p:nvSpPr>
        <p:spPr>
          <a:xfrm>
            <a:off x="4355976" y="2708920"/>
            <a:ext cx="88994" cy="2160240"/>
          </a:xfrm>
          <a:prstGeom prst="rightBrace">
            <a:avLst>
              <a:gd name="adj1" fmla="val 78380"/>
              <a:gd name="adj2"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A"/>
          </a:p>
        </p:txBody>
      </p:sp>
    </p:spTree>
    <p:extLst>
      <p:ext uri="{BB962C8B-B14F-4D97-AF65-F5344CB8AC3E}">
        <p14:creationId xmlns:p14="http://schemas.microsoft.com/office/powerpoint/2010/main" val="29491428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E148C512-7705-50E5-8ADB-8D61BB570D97}"/>
              </a:ext>
            </a:extLst>
          </p:cNvPr>
          <p:cNvSpPr txBox="1"/>
          <p:nvPr/>
        </p:nvSpPr>
        <p:spPr>
          <a:xfrm>
            <a:off x="1403648" y="2697887"/>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присудок</a:t>
            </a:r>
          </a:p>
          <a:p>
            <a:pPr algn="ctr"/>
            <a:r>
              <a:rPr lang="en-UA" sz="1400" dirty="0"/>
              <a:t>verb</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697887"/>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spc="-50" dirty="0"/>
              <a:t>підмет і додатки</a:t>
            </a:r>
          </a:p>
          <a:p>
            <a:pPr algn="ctr"/>
            <a:r>
              <a:rPr lang="en-UA" sz="1400" dirty="0"/>
              <a:t>subject and objects</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2636912"/>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3036441"/>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E30B7B44-1268-0437-FF24-380B9031A0FF}"/>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14205710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3778963" y="3687415"/>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подарував</a:t>
            </a:r>
          </a:p>
        </p:txBody>
      </p:sp>
      <p:sp>
        <p:nvSpPr>
          <p:cNvPr id="8" name="TextBox 7">
            <a:extLst>
              <a:ext uri="{FF2B5EF4-FFF2-40B4-BE49-F238E27FC236}">
                <a16:creationId xmlns:a16="http://schemas.microsoft.com/office/drawing/2014/main" id="{E70FD354-1A67-696E-4409-6549163746AC}"/>
              </a:ext>
            </a:extLst>
          </p:cNvPr>
          <p:cNvSpPr txBox="1"/>
          <p:nvPr/>
        </p:nvSpPr>
        <p:spPr>
          <a:xfrm>
            <a:off x="1979712" y="5487615"/>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3131841" y="5533781"/>
            <a:ext cx="360039" cy="369332"/>
          </a:xfrm>
          <a:prstGeom prst="rect">
            <a:avLst/>
          </a:prstGeom>
          <a:solidFill>
            <a:schemeClr val="accent2">
              <a:lumMod val="20000"/>
              <a:lumOff val="80000"/>
              <a:alpha val="25000"/>
            </a:schemeClr>
          </a:solidFill>
          <a:ln>
            <a:solidFill>
              <a:schemeClr val="tx1">
                <a:alpha val="25000"/>
              </a:schemeClr>
            </a:solidFill>
          </a:ln>
        </p:spPr>
        <p:txBody>
          <a:bodyPr wrap="square" rtlCol="0">
            <a:spAutoFit/>
          </a:bodyPr>
          <a:lstStyle/>
          <a:p>
            <a:pPr algn="ctr"/>
            <a:endParaRPr lang="en-UA" dirty="0"/>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031812"/>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присудок</a:t>
            </a:r>
          </a:p>
          <a:p>
            <a:pPr algn="ctr"/>
            <a:r>
              <a:rPr lang="en-UA" sz="1400" dirty="0"/>
              <a:t>verb</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031812"/>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spc="-50" dirty="0"/>
              <a:t>підмет і додатки</a:t>
            </a:r>
            <a:endParaRPr lang="en-UA" sz="2400" dirty="0"/>
          </a:p>
          <a:p>
            <a:pPr algn="ctr"/>
            <a:r>
              <a:rPr lang="en-UA" sz="1400" dirty="0"/>
              <a:t>subject and objects</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1970837"/>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2370366"/>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BA26B261-F228-D7E0-EE55-5DDE0B567EB3}"/>
              </a:ext>
            </a:extLst>
          </p:cNvPr>
          <p:cNvCxnSpPr>
            <a:cxnSpLocks/>
          </p:cNvCxnSpPr>
          <p:nvPr/>
        </p:nvCxnSpPr>
        <p:spPr>
          <a:xfrm flipV="1">
            <a:off x="2987824" y="4221088"/>
            <a:ext cx="1512168" cy="1194519"/>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703F950-84B0-8AF3-9226-A7986C5A3B0E}"/>
              </a:ext>
            </a:extLst>
          </p:cNvPr>
          <p:cNvCxnSpPr>
            <a:cxnSpLocks/>
          </p:cNvCxnSpPr>
          <p:nvPr/>
        </p:nvCxnSpPr>
        <p:spPr>
          <a:xfrm flipH="1" flipV="1">
            <a:off x="4644010" y="4221088"/>
            <a:ext cx="1511218" cy="1194518"/>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14F1A8-E9BB-1602-1248-3BF4AD406804}"/>
              </a:ext>
            </a:extLst>
          </p:cNvPr>
          <p:cNvCxnSpPr>
            <a:cxnSpLocks/>
          </p:cNvCxnSpPr>
          <p:nvPr/>
        </p:nvCxnSpPr>
        <p:spPr>
          <a:xfrm flipV="1">
            <a:off x="4571051" y="4221088"/>
            <a:ext cx="0" cy="1194518"/>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C739997-FDD9-FEEB-E12C-F723FC7B75A2}"/>
              </a:ext>
            </a:extLst>
          </p:cNvPr>
          <p:cNvSpPr txBox="1"/>
          <p:nvPr/>
        </p:nvSpPr>
        <p:spPr>
          <a:xfrm>
            <a:off x="3383394" y="4626753"/>
            <a:ext cx="68455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хто?</a:t>
            </a:r>
          </a:p>
        </p:txBody>
      </p:sp>
      <p:sp>
        <p:nvSpPr>
          <p:cNvPr id="21" name="TextBox 20">
            <a:extLst>
              <a:ext uri="{FF2B5EF4-FFF2-40B4-BE49-F238E27FC236}">
                <a16:creationId xmlns:a16="http://schemas.microsoft.com/office/drawing/2014/main" id="{A31DEAE8-F497-733D-9E03-A55FAF3978F8}"/>
              </a:ext>
            </a:extLst>
          </p:cNvPr>
          <p:cNvSpPr txBox="1"/>
          <p:nvPr/>
        </p:nvSpPr>
        <p:spPr>
          <a:xfrm>
            <a:off x="4229725" y="4623519"/>
            <a:ext cx="68455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що?</a:t>
            </a:r>
          </a:p>
        </p:txBody>
      </p:sp>
      <p:sp>
        <p:nvSpPr>
          <p:cNvPr id="22" name="TextBox 21">
            <a:extLst>
              <a:ext uri="{FF2B5EF4-FFF2-40B4-BE49-F238E27FC236}">
                <a16:creationId xmlns:a16="http://schemas.microsoft.com/office/drawing/2014/main" id="{46BC2B10-D057-CEEA-B0CA-F6943180ECCF}"/>
              </a:ext>
            </a:extLst>
          </p:cNvPr>
          <p:cNvSpPr txBox="1"/>
          <p:nvPr/>
        </p:nvSpPr>
        <p:spPr>
          <a:xfrm>
            <a:off x="5076056" y="4623519"/>
            <a:ext cx="810347"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кому?</a:t>
            </a:r>
          </a:p>
        </p:txBody>
      </p:sp>
      <p:sp>
        <p:nvSpPr>
          <p:cNvPr id="23" name="TextBox 22">
            <a:extLst>
              <a:ext uri="{FF2B5EF4-FFF2-40B4-BE49-F238E27FC236}">
                <a16:creationId xmlns:a16="http://schemas.microsoft.com/office/drawing/2014/main" id="{4CF7A63E-EA13-3FA8-B336-CB029607C10B}"/>
              </a:ext>
            </a:extLst>
          </p:cNvPr>
          <p:cNvSpPr txBox="1"/>
          <p:nvPr/>
        </p:nvSpPr>
        <p:spPr>
          <a:xfrm>
            <a:off x="3779912" y="5487615"/>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24" name="TextBox 23">
            <a:extLst>
              <a:ext uri="{FF2B5EF4-FFF2-40B4-BE49-F238E27FC236}">
                <a16:creationId xmlns:a16="http://schemas.microsoft.com/office/drawing/2014/main" id="{27FDFA73-77F0-F30D-6D22-6A7034CB84AB}"/>
              </a:ext>
            </a:extLst>
          </p:cNvPr>
          <p:cNvSpPr txBox="1"/>
          <p:nvPr/>
        </p:nvSpPr>
        <p:spPr>
          <a:xfrm>
            <a:off x="4932041" y="5533781"/>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en-UA" dirty="0"/>
          </a:p>
        </p:txBody>
      </p:sp>
      <p:sp>
        <p:nvSpPr>
          <p:cNvPr id="25" name="TextBox 24">
            <a:extLst>
              <a:ext uri="{FF2B5EF4-FFF2-40B4-BE49-F238E27FC236}">
                <a16:creationId xmlns:a16="http://schemas.microsoft.com/office/drawing/2014/main" id="{B5FDCA60-1152-8F64-E0CC-A79287386872}"/>
              </a:ext>
            </a:extLst>
          </p:cNvPr>
          <p:cNvSpPr txBox="1"/>
          <p:nvPr/>
        </p:nvSpPr>
        <p:spPr>
          <a:xfrm>
            <a:off x="5580112" y="5487615"/>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26" name="TextBox 25">
            <a:extLst>
              <a:ext uri="{FF2B5EF4-FFF2-40B4-BE49-F238E27FC236}">
                <a16:creationId xmlns:a16="http://schemas.microsoft.com/office/drawing/2014/main" id="{B9CB327A-5B75-A004-7155-087313099450}"/>
              </a:ext>
            </a:extLst>
          </p:cNvPr>
          <p:cNvSpPr txBox="1"/>
          <p:nvPr/>
        </p:nvSpPr>
        <p:spPr>
          <a:xfrm>
            <a:off x="6732241" y="5533781"/>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en-UA" dirty="0"/>
          </a:p>
        </p:txBody>
      </p:sp>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8582253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3778963" y="3687415"/>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подарував</a:t>
            </a:r>
          </a:p>
        </p:txBody>
      </p:sp>
      <p:sp>
        <p:nvSpPr>
          <p:cNvPr id="8" name="TextBox 7">
            <a:extLst>
              <a:ext uri="{FF2B5EF4-FFF2-40B4-BE49-F238E27FC236}">
                <a16:creationId xmlns:a16="http://schemas.microsoft.com/office/drawing/2014/main" id="{E70FD354-1A67-696E-4409-6549163746AC}"/>
              </a:ext>
            </a:extLst>
          </p:cNvPr>
          <p:cNvSpPr txBox="1"/>
          <p:nvPr/>
        </p:nvSpPr>
        <p:spPr>
          <a:xfrm>
            <a:off x="2413658" y="5487615"/>
            <a:ext cx="1080120"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1979712" y="5533781"/>
            <a:ext cx="360039" cy="369332"/>
          </a:xfrm>
          <a:prstGeom prst="rect">
            <a:avLst/>
          </a:prstGeom>
          <a:solidFill>
            <a:schemeClr val="accent2">
              <a:lumMod val="20000"/>
              <a:lumOff val="80000"/>
              <a:alpha val="25000"/>
            </a:schemeClr>
          </a:solidFill>
          <a:ln>
            <a:solidFill>
              <a:schemeClr val="tx1">
                <a:alpha val="25000"/>
              </a:schemeClr>
            </a:solidFill>
          </a:ln>
        </p:spPr>
        <p:txBody>
          <a:bodyPr wrap="square" rtlCol="0">
            <a:spAutoFit/>
          </a:bodyPr>
          <a:lstStyle/>
          <a:p>
            <a:pPr algn="ctr"/>
            <a:endParaRPr lang="en-UA" dirty="0"/>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031812"/>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присудок</a:t>
            </a:r>
          </a:p>
          <a:p>
            <a:pPr algn="ctr"/>
            <a:r>
              <a:rPr lang="en-UA" sz="1400" dirty="0"/>
              <a:t>verb</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031812"/>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spc="-50" dirty="0"/>
              <a:t>підмет і додатки</a:t>
            </a:r>
            <a:endParaRPr lang="en-UA" sz="2400" dirty="0"/>
          </a:p>
          <a:p>
            <a:pPr algn="ctr"/>
            <a:r>
              <a:rPr lang="en-UA" sz="1400" dirty="0"/>
              <a:t>subject and objects</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1970837"/>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2370366"/>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BA26B261-F228-D7E0-EE55-5DDE0B567EB3}"/>
              </a:ext>
            </a:extLst>
          </p:cNvPr>
          <p:cNvCxnSpPr>
            <a:cxnSpLocks/>
          </p:cNvCxnSpPr>
          <p:nvPr/>
        </p:nvCxnSpPr>
        <p:spPr>
          <a:xfrm flipV="1">
            <a:off x="2987824" y="4221088"/>
            <a:ext cx="1512168" cy="1194519"/>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703F950-84B0-8AF3-9226-A7986C5A3B0E}"/>
              </a:ext>
            </a:extLst>
          </p:cNvPr>
          <p:cNvCxnSpPr>
            <a:cxnSpLocks/>
          </p:cNvCxnSpPr>
          <p:nvPr/>
        </p:nvCxnSpPr>
        <p:spPr>
          <a:xfrm flipH="1" flipV="1">
            <a:off x="4644010" y="4221088"/>
            <a:ext cx="1511218" cy="1194518"/>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14F1A8-E9BB-1602-1248-3BF4AD406804}"/>
              </a:ext>
            </a:extLst>
          </p:cNvPr>
          <p:cNvCxnSpPr>
            <a:cxnSpLocks/>
          </p:cNvCxnSpPr>
          <p:nvPr/>
        </p:nvCxnSpPr>
        <p:spPr>
          <a:xfrm flipV="1">
            <a:off x="4571051" y="4221088"/>
            <a:ext cx="0" cy="1194518"/>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C739997-FDD9-FEEB-E12C-F723FC7B75A2}"/>
              </a:ext>
            </a:extLst>
          </p:cNvPr>
          <p:cNvSpPr txBox="1"/>
          <p:nvPr/>
        </p:nvSpPr>
        <p:spPr>
          <a:xfrm>
            <a:off x="3383394" y="4626753"/>
            <a:ext cx="68455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хто?</a:t>
            </a:r>
          </a:p>
        </p:txBody>
      </p:sp>
      <p:sp>
        <p:nvSpPr>
          <p:cNvPr id="21" name="TextBox 20">
            <a:extLst>
              <a:ext uri="{FF2B5EF4-FFF2-40B4-BE49-F238E27FC236}">
                <a16:creationId xmlns:a16="http://schemas.microsoft.com/office/drawing/2014/main" id="{A31DEAE8-F497-733D-9E03-A55FAF3978F8}"/>
              </a:ext>
            </a:extLst>
          </p:cNvPr>
          <p:cNvSpPr txBox="1"/>
          <p:nvPr/>
        </p:nvSpPr>
        <p:spPr>
          <a:xfrm>
            <a:off x="4229725" y="4623519"/>
            <a:ext cx="68455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що?</a:t>
            </a:r>
          </a:p>
        </p:txBody>
      </p:sp>
      <p:sp>
        <p:nvSpPr>
          <p:cNvPr id="22" name="TextBox 21">
            <a:extLst>
              <a:ext uri="{FF2B5EF4-FFF2-40B4-BE49-F238E27FC236}">
                <a16:creationId xmlns:a16="http://schemas.microsoft.com/office/drawing/2014/main" id="{46BC2B10-D057-CEEA-B0CA-F6943180ECCF}"/>
              </a:ext>
            </a:extLst>
          </p:cNvPr>
          <p:cNvSpPr txBox="1"/>
          <p:nvPr/>
        </p:nvSpPr>
        <p:spPr>
          <a:xfrm>
            <a:off x="5076056" y="4623519"/>
            <a:ext cx="810347"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кому?</a:t>
            </a:r>
          </a:p>
        </p:txBody>
      </p:sp>
      <p:sp>
        <p:nvSpPr>
          <p:cNvPr id="23" name="TextBox 22">
            <a:extLst>
              <a:ext uri="{FF2B5EF4-FFF2-40B4-BE49-F238E27FC236}">
                <a16:creationId xmlns:a16="http://schemas.microsoft.com/office/drawing/2014/main" id="{4CF7A63E-EA13-3FA8-B336-CB029607C10B}"/>
              </a:ext>
            </a:extLst>
          </p:cNvPr>
          <p:cNvSpPr txBox="1"/>
          <p:nvPr/>
        </p:nvSpPr>
        <p:spPr>
          <a:xfrm>
            <a:off x="4213858" y="5487615"/>
            <a:ext cx="1078222"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24" name="TextBox 23">
            <a:extLst>
              <a:ext uri="{FF2B5EF4-FFF2-40B4-BE49-F238E27FC236}">
                <a16:creationId xmlns:a16="http://schemas.microsoft.com/office/drawing/2014/main" id="{27FDFA73-77F0-F30D-6D22-6A7034CB84AB}"/>
              </a:ext>
            </a:extLst>
          </p:cNvPr>
          <p:cNvSpPr txBox="1"/>
          <p:nvPr/>
        </p:nvSpPr>
        <p:spPr>
          <a:xfrm>
            <a:off x="3779912" y="5533781"/>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en-UA" dirty="0"/>
          </a:p>
        </p:txBody>
      </p:sp>
      <p:sp>
        <p:nvSpPr>
          <p:cNvPr id="25" name="TextBox 24">
            <a:extLst>
              <a:ext uri="{FF2B5EF4-FFF2-40B4-BE49-F238E27FC236}">
                <a16:creationId xmlns:a16="http://schemas.microsoft.com/office/drawing/2014/main" id="{B5FDCA60-1152-8F64-E0CC-A79287386872}"/>
              </a:ext>
            </a:extLst>
          </p:cNvPr>
          <p:cNvSpPr txBox="1"/>
          <p:nvPr/>
        </p:nvSpPr>
        <p:spPr>
          <a:xfrm>
            <a:off x="6014058" y="5487615"/>
            <a:ext cx="1078222"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26" name="TextBox 25">
            <a:extLst>
              <a:ext uri="{FF2B5EF4-FFF2-40B4-BE49-F238E27FC236}">
                <a16:creationId xmlns:a16="http://schemas.microsoft.com/office/drawing/2014/main" id="{B9CB327A-5B75-A004-7155-087313099450}"/>
              </a:ext>
            </a:extLst>
          </p:cNvPr>
          <p:cNvSpPr txBox="1"/>
          <p:nvPr/>
        </p:nvSpPr>
        <p:spPr>
          <a:xfrm>
            <a:off x="5580112" y="5533781"/>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en-UA" dirty="0"/>
          </a:p>
        </p:txBody>
      </p:sp>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прийменник</a:t>
            </a:r>
            <a:br>
              <a:rPr lang="en-UA" dirty="0"/>
            </a:br>
            <a:r>
              <a:rPr lang="en-UA" sz="2000" dirty="0"/>
              <a:t>preposition</a:t>
            </a:r>
            <a:endParaRPr lang="uk-UA" sz="2000" dirty="0"/>
          </a:p>
        </p:txBody>
      </p:sp>
    </p:spTree>
    <p:extLst>
      <p:ext uri="{BB962C8B-B14F-4D97-AF65-F5344CB8AC3E}">
        <p14:creationId xmlns:p14="http://schemas.microsoft.com/office/powerpoint/2010/main" val="6038166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3778963" y="3687415"/>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подарував</a:t>
            </a:r>
          </a:p>
        </p:txBody>
      </p:sp>
      <p:sp>
        <p:nvSpPr>
          <p:cNvPr id="8" name="TextBox 7">
            <a:extLst>
              <a:ext uri="{FF2B5EF4-FFF2-40B4-BE49-F238E27FC236}">
                <a16:creationId xmlns:a16="http://schemas.microsoft.com/office/drawing/2014/main" id="{E70FD354-1A67-696E-4409-6549163746AC}"/>
              </a:ext>
            </a:extLst>
          </p:cNvPr>
          <p:cNvSpPr txBox="1"/>
          <p:nvPr/>
        </p:nvSpPr>
        <p:spPr>
          <a:xfrm>
            <a:off x="1979713" y="5487615"/>
            <a:ext cx="1080120"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3131841" y="5533781"/>
            <a:ext cx="360039" cy="369332"/>
          </a:xfrm>
          <a:prstGeom prst="rect">
            <a:avLst/>
          </a:prstGeom>
          <a:solidFill>
            <a:schemeClr val="accent2">
              <a:lumMod val="20000"/>
              <a:lumOff val="80000"/>
              <a:alpha val="25000"/>
            </a:schemeClr>
          </a:solidFill>
          <a:ln>
            <a:solidFill>
              <a:schemeClr val="tx1">
                <a:alpha val="25000"/>
              </a:schemeClr>
            </a:solidFill>
          </a:ln>
        </p:spPr>
        <p:txBody>
          <a:bodyPr wrap="square" rtlCol="0">
            <a:spAutoFit/>
          </a:bodyPr>
          <a:lstStyle/>
          <a:p>
            <a:pPr algn="ctr"/>
            <a:endParaRPr lang="en-UA" dirty="0"/>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031812"/>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присудок</a:t>
            </a:r>
          </a:p>
          <a:p>
            <a:pPr algn="ctr"/>
            <a:r>
              <a:rPr lang="en-UA" sz="1400" dirty="0"/>
              <a:t>verb</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031812"/>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spc="-50" dirty="0"/>
              <a:t>підмет і додатки</a:t>
            </a:r>
            <a:endParaRPr lang="en-UA" sz="2400" dirty="0"/>
          </a:p>
          <a:p>
            <a:pPr algn="ctr"/>
            <a:r>
              <a:rPr lang="en-UA" sz="1400" dirty="0"/>
              <a:t>subject and objects</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1970837"/>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2370366"/>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BA26B261-F228-D7E0-EE55-5DDE0B567EB3}"/>
              </a:ext>
            </a:extLst>
          </p:cNvPr>
          <p:cNvCxnSpPr>
            <a:cxnSpLocks/>
          </p:cNvCxnSpPr>
          <p:nvPr/>
        </p:nvCxnSpPr>
        <p:spPr>
          <a:xfrm flipV="1">
            <a:off x="2987824" y="4221088"/>
            <a:ext cx="1512168" cy="1194519"/>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703F950-84B0-8AF3-9226-A7986C5A3B0E}"/>
              </a:ext>
            </a:extLst>
          </p:cNvPr>
          <p:cNvCxnSpPr>
            <a:cxnSpLocks/>
          </p:cNvCxnSpPr>
          <p:nvPr/>
        </p:nvCxnSpPr>
        <p:spPr>
          <a:xfrm flipH="1" flipV="1">
            <a:off x="4644010" y="4221088"/>
            <a:ext cx="1511218" cy="1194518"/>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14F1A8-E9BB-1602-1248-3BF4AD406804}"/>
              </a:ext>
            </a:extLst>
          </p:cNvPr>
          <p:cNvCxnSpPr>
            <a:cxnSpLocks/>
          </p:cNvCxnSpPr>
          <p:nvPr/>
        </p:nvCxnSpPr>
        <p:spPr>
          <a:xfrm flipV="1">
            <a:off x="4571051" y="4221088"/>
            <a:ext cx="0" cy="1194518"/>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C739997-FDD9-FEEB-E12C-F723FC7B75A2}"/>
              </a:ext>
            </a:extLst>
          </p:cNvPr>
          <p:cNvSpPr txBox="1"/>
          <p:nvPr/>
        </p:nvSpPr>
        <p:spPr>
          <a:xfrm>
            <a:off x="3383394" y="4626753"/>
            <a:ext cx="68455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хто?</a:t>
            </a:r>
          </a:p>
        </p:txBody>
      </p:sp>
      <p:sp>
        <p:nvSpPr>
          <p:cNvPr id="21" name="TextBox 20">
            <a:extLst>
              <a:ext uri="{FF2B5EF4-FFF2-40B4-BE49-F238E27FC236}">
                <a16:creationId xmlns:a16="http://schemas.microsoft.com/office/drawing/2014/main" id="{A31DEAE8-F497-733D-9E03-A55FAF3978F8}"/>
              </a:ext>
            </a:extLst>
          </p:cNvPr>
          <p:cNvSpPr txBox="1"/>
          <p:nvPr/>
        </p:nvSpPr>
        <p:spPr>
          <a:xfrm>
            <a:off x="4229725" y="4623519"/>
            <a:ext cx="68455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що?</a:t>
            </a:r>
          </a:p>
        </p:txBody>
      </p:sp>
      <p:sp>
        <p:nvSpPr>
          <p:cNvPr id="22" name="TextBox 21">
            <a:extLst>
              <a:ext uri="{FF2B5EF4-FFF2-40B4-BE49-F238E27FC236}">
                <a16:creationId xmlns:a16="http://schemas.microsoft.com/office/drawing/2014/main" id="{46BC2B10-D057-CEEA-B0CA-F6943180ECCF}"/>
              </a:ext>
            </a:extLst>
          </p:cNvPr>
          <p:cNvSpPr txBox="1"/>
          <p:nvPr/>
        </p:nvSpPr>
        <p:spPr>
          <a:xfrm>
            <a:off x="5076056" y="4623519"/>
            <a:ext cx="810347"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кому?</a:t>
            </a:r>
          </a:p>
        </p:txBody>
      </p:sp>
      <p:sp>
        <p:nvSpPr>
          <p:cNvPr id="23" name="TextBox 22">
            <a:extLst>
              <a:ext uri="{FF2B5EF4-FFF2-40B4-BE49-F238E27FC236}">
                <a16:creationId xmlns:a16="http://schemas.microsoft.com/office/drawing/2014/main" id="{4CF7A63E-EA13-3FA8-B336-CB029607C10B}"/>
              </a:ext>
            </a:extLst>
          </p:cNvPr>
          <p:cNvSpPr txBox="1"/>
          <p:nvPr/>
        </p:nvSpPr>
        <p:spPr>
          <a:xfrm>
            <a:off x="3779913" y="5487615"/>
            <a:ext cx="1078222"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24" name="TextBox 23">
            <a:extLst>
              <a:ext uri="{FF2B5EF4-FFF2-40B4-BE49-F238E27FC236}">
                <a16:creationId xmlns:a16="http://schemas.microsoft.com/office/drawing/2014/main" id="{27FDFA73-77F0-F30D-6D22-6A7034CB84AB}"/>
              </a:ext>
            </a:extLst>
          </p:cNvPr>
          <p:cNvSpPr txBox="1"/>
          <p:nvPr/>
        </p:nvSpPr>
        <p:spPr>
          <a:xfrm>
            <a:off x="4932041" y="5533781"/>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en-UA" dirty="0"/>
          </a:p>
        </p:txBody>
      </p:sp>
      <p:sp>
        <p:nvSpPr>
          <p:cNvPr id="25" name="TextBox 24">
            <a:extLst>
              <a:ext uri="{FF2B5EF4-FFF2-40B4-BE49-F238E27FC236}">
                <a16:creationId xmlns:a16="http://schemas.microsoft.com/office/drawing/2014/main" id="{B5FDCA60-1152-8F64-E0CC-A79287386872}"/>
              </a:ext>
            </a:extLst>
          </p:cNvPr>
          <p:cNvSpPr txBox="1"/>
          <p:nvPr/>
        </p:nvSpPr>
        <p:spPr>
          <a:xfrm>
            <a:off x="5580113" y="5487615"/>
            <a:ext cx="1078222"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26" name="TextBox 25">
            <a:extLst>
              <a:ext uri="{FF2B5EF4-FFF2-40B4-BE49-F238E27FC236}">
                <a16:creationId xmlns:a16="http://schemas.microsoft.com/office/drawing/2014/main" id="{B9CB327A-5B75-A004-7155-087313099450}"/>
              </a:ext>
            </a:extLst>
          </p:cNvPr>
          <p:cNvSpPr txBox="1"/>
          <p:nvPr/>
        </p:nvSpPr>
        <p:spPr>
          <a:xfrm>
            <a:off x="6732241" y="5533781"/>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en-UA" dirty="0"/>
          </a:p>
        </p:txBody>
      </p:sp>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післяйменник</a:t>
            </a:r>
            <a:br>
              <a:rPr lang="en-UA" dirty="0"/>
            </a:br>
            <a:r>
              <a:rPr lang="en-UA" sz="2000" dirty="0"/>
              <a:t>postposition</a:t>
            </a:r>
            <a:endParaRPr lang="uk-UA" sz="2000" dirty="0"/>
          </a:p>
        </p:txBody>
      </p:sp>
    </p:spTree>
    <p:extLst>
      <p:ext uri="{BB962C8B-B14F-4D97-AF65-F5344CB8AC3E}">
        <p14:creationId xmlns:p14="http://schemas.microsoft.com/office/powerpoint/2010/main" val="6611387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0381012-0C53-432C-5FC8-798B16806D54}"/>
              </a:ext>
            </a:extLst>
          </p:cNvPr>
          <p:cNvSpPr txBox="1"/>
          <p:nvPr/>
        </p:nvSpPr>
        <p:spPr>
          <a:xfrm>
            <a:off x="3778963" y="3687415"/>
            <a:ext cx="1586075" cy="461665"/>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подарував</a:t>
            </a:r>
          </a:p>
        </p:txBody>
      </p:sp>
      <p:sp>
        <p:nvSpPr>
          <p:cNvPr id="8" name="TextBox 7">
            <a:extLst>
              <a:ext uri="{FF2B5EF4-FFF2-40B4-BE49-F238E27FC236}">
                <a16:creationId xmlns:a16="http://schemas.microsoft.com/office/drawing/2014/main" id="{E70FD354-1A67-696E-4409-6549163746AC}"/>
              </a:ext>
            </a:extLst>
          </p:cNvPr>
          <p:cNvSpPr txBox="1"/>
          <p:nvPr/>
        </p:nvSpPr>
        <p:spPr>
          <a:xfrm>
            <a:off x="1979712" y="5487615"/>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9" name="TextBox 8">
            <a:extLst>
              <a:ext uri="{FF2B5EF4-FFF2-40B4-BE49-F238E27FC236}">
                <a16:creationId xmlns:a16="http://schemas.microsoft.com/office/drawing/2014/main" id="{951370EF-18B1-E39A-796A-99C6260E8853}"/>
              </a:ext>
            </a:extLst>
          </p:cNvPr>
          <p:cNvSpPr txBox="1"/>
          <p:nvPr/>
        </p:nvSpPr>
        <p:spPr>
          <a:xfrm>
            <a:off x="3131841" y="5533781"/>
            <a:ext cx="360039" cy="369332"/>
          </a:xfrm>
          <a:prstGeom prst="rect">
            <a:avLst/>
          </a:prstGeom>
          <a:solidFill>
            <a:schemeClr val="accent2">
              <a:lumMod val="20000"/>
              <a:lumOff val="80000"/>
              <a:alpha val="25000"/>
            </a:schemeClr>
          </a:solidFill>
          <a:ln>
            <a:solidFill>
              <a:schemeClr val="tx1">
                <a:alpha val="25000"/>
              </a:schemeClr>
            </a:solidFill>
          </a:ln>
        </p:spPr>
        <p:txBody>
          <a:bodyPr wrap="square" rtlCol="0">
            <a:spAutoFit/>
          </a:bodyPr>
          <a:lstStyle/>
          <a:p>
            <a:pPr algn="ctr"/>
            <a:endParaRPr lang="en-UA" dirty="0"/>
          </a:p>
        </p:txBody>
      </p:sp>
      <p:sp>
        <p:nvSpPr>
          <p:cNvPr id="13" name="TextBox 12">
            <a:extLst>
              <a:ext uri="{FF2B5EF4-FFF2-40B4-BE49-F238E27FC236}">
                <a16:creationId xmlns:a16="http://schemas.microsoft.com/office/drawing/2014/main" id="{E148C512-7705-50E5-8ADB-8D61BB570D97}"/>
              </a:ext>
            </a:extLst>
          </p:cNvPr>
          <p:cNvSpPr txBox="1"/>
          <p:nvPr/>
        </p:nvSpPr>
        <p:spPr>
          <a:xfrm>
            <a:off x="1403648" y="2031812"/>
            <a:ext cx="2306155" cy="677108"/>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A" sz="2400" dirty="0"/>
              <a:t>присудок</a:t>
            </a:r>
          </a:p>
          <a:p>
            <a:pPr algn="ctr"/>
            <a:r>
              <a:rPr lang="en-UA" sz="1400" dirty="0"/>
              <a:t>verb</a:t>
            </a:r>
          </a:p>
        </p:txBody>
      </p:sp>
      <p:sp>
        <p:nvSpPr>
          <p:cNvPr id="16" name="TextBox 15">
            <a:extLst>
              <a:ext uri="{FF2B5EF4-FFF2-40B4-BE49-F238E27FC236}">
                <a16:creationId xmlns:a16="http://schemas.microsoft.com/office/drawing/2014/main" id="{06160D51-A93D-5EF5-4372-EFCDBE2F0AF3}"/>
              </a:ext>
            </a:extLst>
          </p:cNvPr>
          <p:cNvSpPr txBox="1"/>
          <p:nvPr/>
        </p:nvSpPr>
        <p:spPr>
          <a:xfrm>
            <a:off x="5434197" y="2031812"/>
            <a:ext cx="2234147" cy="677108"/>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A" sz="2400" spc="-50" dirty="0"/>
              <a:t>підмет і додатки</a:t>
            </a:r>
            <a:endParaRPr lang="en-UA" sz="2400" dirty="0"/>
          </a:p>
          <a:p>
            <a:pPr algn="ctr"/>
            <a:r>
              <a:rPr lang="en-UA" sz="1400" dirty="0"/>
              <a:t>subject and objects</a:t>
            </a:r>
          </a:p>
        </p:txBody>
      </p:sp>
      <p:sp>
        <p:nvSpPr>
          <p:cNvPr id="17" name="TextBox 16">
            <a:extLst>
              <a:ext uri="{FF2B5EF4-FFF2-40B4-BE49-F238E27FC236}">
                <a16:creationId xmlns:a16="http://schemas.microsoft.com/office/drawing/2014/main" id="{BD50B8F3-1740-CF98-2CD5-6BEA3F359900}"/>
              </a:ext>
            </a:extLst>
          </p:cNvPr>
          <p:cNvSpPr txBox="1"/>
          <p:nvPr/>
        </p:nvSpPr>
        <p:spPr>
          <a:xfrm>
            <a:off x="4042047" y="1970837"/>
            <a:ext cx="1059906" cy="369332"/>
          </a:xfrm>
          <a:prstGeom prst="rect">
            <a:avLst/>
          </a:prstGeom>
          <a:noFill/>
        </p:spPr>
        <p:txBody>
          <a:bodyPr wrap="none" rtlCol="0">
            <a:spAutoFit/>
          </a:bodyPr>
          <a:lstStyle/>
          <a:p>
            <a:r>
              <a:rPr lang="en-UA" dirty="0"/>
              <a:t>зв’язок </a:t>
            </a:r>
            <a:r>
              <a:rPr lang="en-UA" i="1" dirty="0"/>
              <a:t>R</a:t>
            </a:r>
          </a:p>
        </p:txBody>
      </p:sp>
      <p:cxnSp>
        <p:nvCxnSpPr>
          <p:cNvPr id="18" name="Straight Arrow Connector 17">
            <a:extLst>
              <a:ext uri="{FF2B5EF4-FFF2-40B4-BE49-F238E27FC236}">
                <a16:creationId xmlns:a16="http://schemas.microsoft.com/office/drawing/2014/main" id="{998A3F90-BF7E-79CC-14FC-72FCAC499A38}"/>
              </a:ext>
            </a:extLst>
          </p:cNvPr>
          <p:cNvCxnSpPr>
            <a:cxnSpLocks/>
          </p:cNvCxnSpPr>
          <p:nvPr/>
        </p:nvCxnSpPr>
        <p:spPr>
          <a:xfrm>
            <a:off x="3779912" y="2370366"/>
            <a:ext cx="1584176" cy="0"/>
          </a:xfrm>
          <a:prstGeom prst="straightConnector1">
            <a:avLst/>
          </a:prstGeom>
          <a:ln w="254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BA26B261-F228-D7E0-EE55-5DDE0B567EB3}"/>
              </a:ext>
            </a:extLst>
          </p:cNvPr>
          <p:cNvCxnSpPr>
            <a:cxnSpLocks/>
          </p:cNvCxnSpPr>
          <p:nvPr/>
        </p:nvCxnSpPr>
        <p:spPr>
          <a:xfrm flipV="1">
            <a:off x="2987824" y="4221088"/>
            <a:ext cx="1512168" cy="1194519"/>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703F950-84B0-8AF3-9226-A7986C5A3B0E}"/>
              </a:ext>
            </a:extLst>
          </p:cNvPr>
          <p:cNvCxnSpPr>
            <a:cxnSpLocks/>
          </p:cNvCxnSpPr>
          <p:nvPr/>
        </p:nvCxnSpPr>
        <p:spPr>
          <a:xfrm flipH="1" flipV="1">
            <a:off x="4644010" y="4221088"/>
            <a:ext cx="1511218" cy="1194518"/>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714F1A8-E9BB-1602-1248-3BF4AD406804}"/>
              </a:ext>
            </a:extLst>
          </p:cNvPr>
          <p:cNvCxnSpPr>
            <a:cxnSpLocks/>
          </p:cNvCxnSpPr>
          <p:nvPr/>
        </p:nvCxnSpPr>
        <p:spPr>
          <a:xfrm flipV="1">
            <a:off x="4571051" y="4221088"/>
            <a:ext cx="0" cy="1194518"/>
          </a:xfrm>
          <a:prstGeom prst="straightConnector1">
            <a:avLst/>
          </a:prstGeom>
          <a:ln w="25400" cap="rnd">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C739997-FDD9-FEEB-E12C-F723FC7B75A2}"/>
              </a:ext>
            </a:extLst>
          </p:cNvPr>
          <p:cNvSpPr txBox="1"/>
          <p:nvPr/>
        </p:nvSpPr>
        <p:spPr>
          <a:xfrm>
            <a:off x="3383394" y="4626753"/>
            <a:ext cx="68455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хто?</a:t>
            </a:r>
          </a:p>
        </p:txBody>
      </p:sp>
      <p:sp>
        <p:nvSpPr>
          <p:cNvPr id="21" name="TextBox 20">
            <a:extLst>
              <a:ext uri="{FF2B5EF4-FFF2-40B4-BE49-F238E27FC236}">
                <a16:creationId xmlns:a16="http://schemas.microsoft.com/office/drawing/2014/main" id="{A31DEAE8-F497-733D-9E03-A55FAF3978F8}"/>
              </a:ext>
            </a:extLst>
          </p:cNvPr>
          <p:cNvSpPr txBox="1"/>
          <p:nvPr/>
        </p:nvSpPr>
        <p:spPr>
          <a:xfrm>
            <a:off x="4229725" y="4623519"/>
            <a:ext cx="68455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що?</a:t>
            </a:r>
          </a:p>
        </p:txBody>
      </p:sp>
      <p:sp>
        <p:nvSpPr>
          <p:cNvPr id="22" name="TextBox 21">
            <a:extLst>
              <a:ext uri="{FF2B5EF4-FFF2-40B4-BE49-F238E27FC236}">
                <a16:creationId xmlns:a16="http://schemas.microsoft.com/office/drawing/2014/main" id="{46BC2B10-D057-CEEA-B0CA-F6943180ECCF}"/>
              </a:ext>
            </a:extLst>
          </p:cNvPr>
          <p:cNvSpPr txBox="1"/>
          <p:nvPr/>
        </p:nvSpPr>
        <p:spPr>
          <a:xfrm>
            <a:off x="5076056" y="4623519"/>
            <a:ext cx="810347"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A" dirty="0"/>
              <a:t>кому?</a:t>
            </a:r>
          </a:p>
        </p:txBody>
      </p:sp>
      <p:sp>
        <p:nvSpPr>
          <p:cNvPr id="23" name="TextBox 22">
            <a:extLst>
              <a:ext uri="{FF2B5EF4-FFF2-40B4-BE49-F238E27FC236}">
                <a16:creationId xmlns:a16="http://schemas.microsoft.com/office/drawing/2014/main" id="{4CF7A63E-EA13-3FA8-B336-CB029607C10B}"/>
              </a:ext>
            </a:extLst>
          </p:cNvPr>
          <p:cNvSpPr txBox="1"/>
          <p:nvPr/>
        </p:nvSpPr>
        <p:spPr>
          <a:xfrm>
            <a:off x="3779912" y="5487615"/>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24" name="TextBox 23">
            <a:extLst>
              <a:ext uri="{FF2B5EF4-FFF2-40B4-BE49-F238E27FC236}">
                <a16:creationId xmlns:a16="http://schemas.microsoft.com/office/drawing/2014/main" id="{27FDFA73-77F0-F30D-6D22-6A7034CB84AB}"/>
              </a:ext>
            </a:extLst>
          </p:cNvPr>
          <p:cNvSpPr txBox="1"/>
          <p:nvPr/>
        </p:nvSpPr>
        <p:spPr>
          <a:xfrm>
            <a:off x="4932041" y="5533781"/>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en-UA" dirty="0"/>
          </a:p>
        </p:txBody>
      </p:sp>
      <p:sp>
        <p:nvSpPr>
          <p:cNvPr id="25" name="TextBox 24">
            <a:extLst>
              <a:ext uri="{FF2B5EF4-FFF2-40B4-BE49-F238E27FC236}">
                <a16:creationId xmlns:a16="http://schemas.microsoft.com/office/drawing/2014/main" id="{B5FDCA60-1152-8F64-E0CC-A79287386872}"/>
              </a:ext>
            </a:extLst>
          </p:cNvPr>
          <p:cNvSpPr txBox="1"/>
          <p:nvPr/>
        </p:nvSpPr>
        <p:spPr>
          <a:xfrm>
            <a:off x="5580112" y="5487615"/>
            <a:ext cx="1586075" cy="461665"/>
          </a:xfrm>
          <a:prstGeom prst="rect">
            <a:avLst/>
          </a:prstGeom>
          <a:solidFill>
            <a:schemeClr val="accent3">
              <a:lumMod val="20000"/>
              <a:lumOff val="80000"/>
            </a:schemeClr>
          </a:solidFill>
          <a:ln>
            <a:solidFill>
              <a:schemeClr val="tx1"/>
            </a:solidFill>
          </a:ln>
        </p:spPr>
        <p:txBody>
          <a:bodyPr wrap="square" rtlCol="0">
            <a:spAutoFit/>
          </a:bodyPr>
          <a:lstStyle/>
          <a:p>
            <a:pPr algn="ctr"/>
            <a:endParaRPr lang="en-UA" sz="2400" dirty="0"/>
          </a:p>
        </p:txBody>
      </p:sp>
      <p:sp>
        <p:nvSpPr>
          <p:cNvPr id="26" name="TextBox 25">
            <a:extLst>
              <a:ext uri="{FF2B5EF4-FFF2-40B4-BE49-F238E27FC236}">
                <a16:creationId xmlns:a16="http://schemas.microsoft.com/office/drawing/2014/main" id="{B9CB327A-5B75-A004-7155-087313099450}"/>
              </a:ext>
            </a:extLst>
          </p:cNvPr>
          <p:cNvSpPr txBox="1"/>
          <p:nvPr/>
        </p:nvSpPr>
        <p:spPr>
          <a:xfrm>
            <a:off x="6732241" y="5533781"/>
            <a:ext cx="360039" cy="369332"/>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en-UA" dirty="0"/>
          </a:p>
        </p:txBody>
      </p:sp>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spTree>
    <p:extLst>
      <p:ext uri="{BB962C8B-B14F-4D97-AF65-F5344CB8AC3E}">
        <p14:creationId xmlns:p14="http://schemas.microsoft.com/office/powerpoint/2010/main" val="16070363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2435484917"/>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243762297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4213992420"/>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40827149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421911011"/>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18102062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73659514"/>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29983265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Заголовок 1">
            <a:extLst>
              <a:ext uri="{FF2B5EF4-FFF2-40B4-BE49-F238E27FC236}">
                <a16:creationId xmlns:a16="http://schemas.microsoft.com/office/drawing/2014/main" id="{EEBCF985-C634-FF21-9759-AC17B08173B5}"/>
              </a:ext>
            </a:extLst>
          </p:cNvPr>
          <p:cNvSpPr>
            <a:spLocks noGrp="1"/>
          </p:cNvSpPr>
          <p:nvPr>
            <p:ph type="title"/>
          </p:nvPr>
        </p:nvSpPr>
        <p:spPr>
          <a:xfrm>
            <a:off x="457200" y="274638"/>
            <a:ext cx="8229600" cy="1143000"/>
          </a:xfrm>
        </p:spPr>
        <p:txBody>
          <a:bodyPr>
            <a:normAutofit/>
          </a:bodyPr>
          <a:lstStyle/>
          <a:p>
            <a:r>
              <a:rPr lang="en-UA" dirty="0"/>
              <a:t>відмінок</a:t>
            </a:r>
            <a:br>
              <a:rPr lang="en-UA" dirty="0"/>
            </a:br>
            <a:r>
              <a:rPr lang="en-UA" sz="2000" dirty="0"/>
              <a:t>case</a:t>
            </a:r>
            <a:endParaRPr lang="uk-UA" sz="2000" dirty="0"/>
          </a:p>
        </p:txBody>
      </p:sp>
      <p:graphicFrame>
        <p:nvGraphicFramePr>
          <p:cNvPr id="3" name="Table 2">
            <a:extLst>
              <a:ext uri="{FF2B5EF4-FFF2-40B4-BE49-F238E27FC236}">
                <a16:creationId xmlns:a16="http://schemas.microsoft.com/office/drawing/2014/main" id="{D5A36E6A-CB17-49B2-D090-6C592990345E}"/>
              </a:ext>
            </a:extLst>
          </p:cNvPr>
          <p:cNvGraphicFramePr>
            <a:graphicFrameLocks noGrp="1"/>
          </p:cNvGraphicFramePr>
          <p:nvPr>
            <p:extLst>
              <p:ext uri="{D42A27DB-BD31-4B8C-83A1-F6EECF244321}">
                <p14:modId xmlns:p14="http://schemas.microsoft.com/office/powerpoint/2010/main" val="3454307733"/>
              </p:ext>
            </p:extLst>
          </p:nvPr>
        </p:nvGraphicFramePr>
        <p:xfrm>
          <a:off x="2477085" y="1687408"/>
          <a:ext cx="4189830" cy="4693920"/>
        </p:xfrm>
        <a:graphic>
          <a:graphicData uri="http://schemas.openxmlformats.org/drawingml/2006/table">
            <a:tbl>
              <a:tblPr firstRow="1" bandRow="1">
                <a:tableStyleId>{5C22544A-7EE6-4342-B048-85BDC9FD1C3A}</a:tableStyleId>
              </a:tblPr>
              <a:tblGrid>
                <a:gridCol w="1319530">
                  <a:extLst>
                    <a:ext uri="{9D8B030D-6E8A-4147-A177-3AD203B41FA5}">
                      <a16:colId xmlns:a16="http://schemas.microsoft.com/office/drawing/2014/main" val="1959953563"/>
                    </a:ext>
                  </a:extLst>
                </a:gridCol>
                <a:gridCol w="1435150">
                  <a:extLst>
                    <a:ext uri="{9D8B030D-6E8A-4147-A177-3AD203B41FA5}">
                      <a16:colId xmlns:a16="http://schemas.microsoft.com/office/drawing/2014/main" val="1943576747"/>
                    </a:ext>
                  </a:extLst>
                </a:gridCol>
                <a:gridCol w="1435150">
                  <a:extLst>
                    <a:ext uri="{9D8B030D-6E8A-4147-A177-3AD203B41FA5}">
                      <a16:colId xmlns:a16="http://schemas.microsoft.com/office/drawing/2014/main" val="879029602"/>
                    </a:ext>
                  </a:extLst>
                </a:gridCol>
              </a:tblGrid>
              <a:tr h="370840">
                <a:tc>
                  <a:txBody>
                    <a:bodyPr/>
                    <a:lstStyle/>
                    <a:p>
                      <a:pPr algn="ctr"/>
                      <a:endParaRPr lang="en-UA" dirty="0"/>
                    </a:p>
                  </a:txBody>
                  <a:tcPr anchor="ctr"/>
                </a:tc>
                <a:tc>
                  <a:txBody>
                    <a:bodyPr/>
                    <a:lstStyle/>
                    <a:p>
                      <a:pPr algn="ctr"/>
                      <a:r>
                        <a:rPr lang="en-UA" dirty="0"/>
                        <a:t>аргумент</a:t>
                      </a:r>
                      <a:br>
                        <a:rPr lang="en-UA" dirty="0"/>
                      </a:br>
                      <a:r>
                        <a:rPr lang="en-UA" dirty="0"/>
                        <a:t>дієслова</a:t>
                      </a:r>
                    </a:p>
                  </a:txBody>
                  <a:tcPr anchor="ctr"/>
                </a:tc>
                <a:tc>
                  <a:txBody>
                    <a:bodyPr/>
                    <a:lstStyle/>
                    <a:p>
                      <a:pPr algn="ctr"/>
                      <a:r>
                        <a:rPr lang="en-UA" dirty="0"/>
                        <a:t>аргумент</a:t>
                      </a:r>
                      <a:br>
                        <a:rPr lang="en-UA" dirty="0"/>
                      </a:br>
                      <a:r>
                        <a:rPr lang="en-UA" dirty="0"/>
                        <a:t>іменника</a:t>
                      </a:r>
                    </a:p>
                  </a:txBody>
                  <a:tcPr anchor="ctr"/>
                </a:tc>
                <a:extLst>
                  <a:ext uri="{0D108BD9-81ED-4DB2-BD59-A6C34878D82A}">
                    <a16:rowId xmlns:a16="http://schemas.microsoft.com/office/drawing/2014/main" val="3912736403"/>
                  </a:ext>
                </a:extLst>
              </a:tr>
              <a:tr h="370840">
                <a:tc>
                  <a:txBody>
                    <a:bodyPr/>
                    <a:lstStyle/>
                    <a:p>
                      <a:pPr algn="l"/>
                      <a:r>
                        <a:rPr lang="en-UA" b="0" dirty="0"/>
                        <a:t>називний</a:t>
                      </a:r>
                    </a:p>
                    <a:p>
                      <a:pPr algn="l"/>
                      <a:r>
                        <a:rPr lang="en-UA" sz="1400" b="0" dirty="0"/>
                        <a:t>nominative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FF0000"/>
                          </a:solidFill>
                        </a:rPr>
                        <a:t>✗</a:t>
                      </a:r>
                      <a:endParaRPr lang="uk-UA" sz="2400" b="1" dirty="0">
                        <a:solidFill>
                          <a:srgbClr val="FF0000"/>
                        </a:solidFill>
                      </a:endParaRPr>
                    </a:p>
                  </a:txBody>
                  <a:tcPr anchor="ctr"/>
                </a:tc>
                <a:extLst>
                  <a:ext uri="{0D108BD9-81ED-4DB2-BD59-A6C34878D82A}">
                    <a16:rowId xmlns:a16="http://schemas.microsoft.com/office/drawing/2014/main" val="4175316399"/>
                  </a:ext>
                </a:extLst>
              </a:tr>
              <a:tr h="370840">
                <a:tc>
                  <a:txBody>
                    <a:bodyPr/>
                    <a:lstStyle/>
                    <a:p>
                      <a:pPr algn="l"/>
                      <a:r>
                        <a:rPr lang="en-UA" b="0" dirty="0"/>
                        <a:t>родовий</a:t>
                      </a:r>
                      <a:br>
                        <a:rPr lang="en-UA" b="0" dirty="0"/>
                      </a:br>
                      <a:r>
                        <a:rPr lang="en-UA" sz="1400" b="0" dirty="0"/>
                        <a:t>genitive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A" sz="2400" b="1" dirty="0">
                          <a:solidFill>
                            <a:srgbClr val="00B050"/>
                          </a:solidFill>
                        </a:rPr>
                        <a:t>✓</a:t>
                      </a:r>
                      <a:endParaRPr lang="uk-UA" sz="2400" b="1" dirty="0">
                        <a:solidFill>
                          <a:srgbClr val="00B050"/>
                        </a:solidFill>
                      </a:endParaRPr>
                    </a:p>
                  </a:txBody>
                  <a:tcPr anchor="ctr"/>
                </a:tc>
                <a:extLst>
                  <a:ext uri="{0D108BD9-81ED-4DB2-BD59-A6C34878D82A}">
                    <a16:rowId xmlns:a16="http://schemas.microsoft.com/office/drawing/2014/main" val="4025770642"/>
                  </a:ext>
                </a:extLst>
              </a:tr>
              <a:tr h="370840">
                <a:tc>
                  <a:txBody>
                    <a:bodyPr/>
                    <a:lstStyle/>
                    <a:p>
                      <a:pPr algn="l"/>
                      <a:r>
                        <a:rPr lang="en-UA" b="0" dirty="0"/>
                        <a:t>давальний</a:t>
                      </a:r>
                    </a:p>
                    <a:p>
                      <a:pPr algn="l"/>
                      <a:r>
                        <a:rPr lang="en-UA" sz="1400" b="0" dirty="0"/>
                        <a:t>dative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249492519"/>
                  </a:ext>
                </a:extLst>
              </a:tr>
              <a:tr h="370840">
                <a:tc>
                  <a:txBody>
                    <a:bodyPr/>
                    <a:lstStyle/>
                    <a:p>
                      <a:pPr algn="l"/>
                      <a:r>
                        <a:rPr lang="en-UA" b="0" dirty="0"/>
                        <a:t>знахідний</a:t>
                      </a:r>
                    </a:p>
                    <a:p>
                      <a:pPr algn="l"/>
                      <a:r>
                        <a:rPr lang="en-UA" sz="1400" b="0" dirty="0"/>
                        <a:t>accusative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FF0000"/>
                        </a:solidFill>
                      </a:endParaRPr>
                    </a:p>
                  </a:txBody>
                  <a:tcPr anchor="ctr"/>
                </a:tc>
                <a:extLst>
                  <a:ext uri="{0D108BD9-81ED-4DB2-BD59-A6C34878D82A}">
                    <a16:rowId xmlns:a16="http://schemas.microsoft.com/office/drawing/2014/main" val="802557398"/>
                  </a:ext>
                </a:extLst>
              </a:tr>
              <a:tr h="370840">
                <a:tc>
                  <a:txBody>
                    <a:bodyPr/>
                    <a:lstStyle/>
                    <a:p>
                      <a:pPr algn="l"/>
                      <a:r>
                        <a:rPr lang="en-UA" b="0" dirty="0"/>
                        <a:t>орудний</a:t>
                      </a:r>
                    </a:p>
                    <a:p>
                      <a:pPr algn="l"/>
                      <a:r>
                        <a:rPr lang="en-UA" sz="1400" b="0" dirty="0"/>
                        <a:t>instrumental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895426812"/>
                  </a:ext>
                </a:extLst>
              </a:tr>
              <a:tr h="370840">
                <a:tc>
                  <a:txBody>
                    <a:bodyPr/>
                    <a:lstStyle/>
                    <a:p>
                      <a:pPr algn="l"/>
                      <a:r>
                        <a:rPr lang="en-UA" b="0" dirty="0"/>
                        <a:t>місцевий</a:t>
                      </a:r>
                    </a:p>
                    <a:p>
                      <a:pPr algn="l"/>
                      <a:r>
                        <a:rPr lang="en-UA" sz="1400" b="0" dirty="0"/>
                        <a:t>locative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uk-UA" sz="2400" b="1" dirty="0">
                        <a:solidFill>
                          <a:srgbClr val="00B050"/>
                        </a:solidFill>
                      </a:endParaRPr>
                    </a:p>
                  </a:txBody>
                  <a:tcPr anchor="ctr"/>
                </a:tc>
                <a:extLst>
                  <a:ext uri="{0D108BD9-81ED-4DB2-BD59-A6C34878D82A}">
                    <a16:rowId xmlns:a16="http://schemas.microsoft.com/office/drawing/2014/main" val="1045561531"/>
                  </a:ext>
                </a:extLst>
              </a:tr>
              <a:tr h="370840">
                <a:tc>
                  <a:txBody>
                    <a:bodyPr/>
                    <a:lstStyle/>
                    <a:p>
                      <a:pPr algn="l"/>
                      <a:r>
                        <a:rPr lang="en-UA" b="0" dirty="0"/>
                        <a:t>кличний</a:t>
                      </a:r>
                    </a:p>
                    <a:p>
                      <a:pPr algn="l"/>
                      <a:r>
                        <a:rPr lang="en-UA" sz="1400" b="0" dirty="0"/>
                        <a:t>vocative</a:t>
                      </a:r>
                    </a:p>
                  </a:txBody>
                  <a:tcPr anchor="ctr"/>
                </a:tc>
                <a:tc>
                  <a:txBody>
                    <a:bodyPr/>
                    <a:lstStyle/>
                    <a:p>
                      <a:pPr algn="ctr"/>
                      <a:endParaRPr lang="en-UA" sz="2400" b="0" dirty="0"/>
                    </a:p>
                  </a:txBody>
                  <a:tcPr anchor="ctr"/>
                </a:tc>
                <a:tc>
                  <a:txBody>
                    <a:bodyPr/>
                    <a:lstStyle/>
                    <a:p>
                      <a:pPr algn="ctr"/>
                      <a:endParaRPr lang="en-UA" sz="2400" b="0" dirty="0"/>
                    </a:p>
                  </a:txBody>
                  <a:tcPr anchor="ctr"/>
                </a:tc>
                <a:extLst>
                  <a:ext uri="{0D108BD9-81ED-4DB2-BD59-A6C34878D82A}">
                    <a16:rowId xmlns:a16="http://schemas.microsoft.com/office/drawing/2014/main" val="809496774"/>
                  </a:ext>
                </a:extLst>
              </a:tr>
            </a:tbl>
          </a:graphicData>
        </a:graphic>
      </p:graphicFrame>
    </p:spTree>
    <p:extLst>
      <p:ext uri="{BB962C8B-B14F-4D97-AF65-F5344CB8AC3E}">
        <p14:creationId xmlns:p14="http://schemas.microsoft.com/office/powerpoint/2010/main" val="3719263596"/>
      </p:ext>
    </p:extLst>
  </p:cSld>
  <p:clrMapOvr>
    <a:masterClrMapping/>
  </p:clrMapOvr>
</p:sld>
</file>

<file path=ppt/theme/theme1.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16886</TotalTime>
  <Words>5810</Words>
  <Application>Microsoft Macintosh PowerPoint</Application>
  <PresentationFormat>On-screen Show (4:3)</PresentationFormat>
  <Paragraphs>2089</Paragraphs>
  <Slides>200</Slides>
  <Notes>157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200</vt:i4>
      </vt:variant>
    </vt:vector>
  </HeadingPairs>
  <TitlesOfParts>
    <vt:vector size="204" baseType="lpstr">
      <vt:lpstr>Aptos</vt:lpstr>
      <vt:lpstr>Arial</vt:lpstr>
      <vt:lpstr>Calibri</vt:lpstr>
      <vt:lpstr>Тема Office</vt:lpstr>
      <vt:lpstr>Граматичні категорії Данило Мисак</vt:lpstr>
      <vt:lpstr>Що таке граматика?</vt:lpstr>
      <vt:lpstr>Що таке граматика?</vt:lpstr>
      <vt:lpstr>Що таке граматика?</vt:lpstr>
      <vt:lpstr>Хто такі лінгвісти?</vt:lpstr>
      <vt:lpstr>Хто такі лінгвісти?</vt:lpstr>
      <vt:lpstr>Хто такі лінгвісти?</vt:lpstr>
      <vt:lpstr>Граматичні категорії</vt:lpstr>
      <vt:lpstr>Граматичні категорії</vt:lpstr>
      <vt:lpstr>Граматичні категорії: приклад</vt:lpstr>
      <vt:lpstr>Граматичні категорії: приклад</vt:lpstr>
      <vt:lpstr>Задачка</vt:lpstr>
      <vt:lpstr>Задачка</vt:lpstr>
      <vt:lpstr>Значущість</vt:lpstr>
      <vt:lpstr>Задачка</vt:lpstr>
      <vt:lpstr>Особа Person</vt:lpstr>
      <vt:lpstr>особа person</vt:lpstr>
      <vt:lpstr>особа person</vt:lpstr>
      <vt:lpstr>особа person</vt:lpstr>
      <vt:lpstr>особа person</vt:lpstr>
      <vt:lpstr>особа person</vt:lpstr>
      <vt:lpstr>особа person</vt:lpstr>
      <vt:lpstr>особа person</vt:lpstr>
      <vt:lpstr>особа person</vt:lpstr>
      <vt:lpstr>особа person</vt:lpstr>
      <vt:lpstr>особа person</vt:lpstr>
      <vt:lpstr>особа person</vt:lpstr>
      <vt:lpstr>особа person</vt:lpstr>
      <vt:lpstr>особа person</vt:lpstr>
      <vt:lpstr>особа person</vt:lpstr>
      <vt:lpstr>включність clusivity</vt:lpstr>
      <vt:lpstr>включність clusivity</vt:lpstr>
      <vt:lpstr>Число Number</vt:lpstr>
      <vt:lpstr>однина — множина singular vs. plural</vt:lpstr>
      <vt:lpstr>однина — множина singular vs. plural</vt:lpstr>
      <vt:lpstr>однина — множина singular vs. plural</vt:lpstr>
      <vt:lpstr>двоїна dual</vt:lpstr>
      <vt:lpstr>однина — двоїна — множина singular vs. dual vs. plural</vt:lpstr>
      <vt:lpstr>однина — двоїна — множина singular vs. dual vs. plural</vt:lpstr>
      <vt:lpstr>двоїна dual</vt:lpstr>
      <vt:lpstr>двоїна dual</vt:lpstr>
      <vt:lpstr>двоїна dual</vt:lpstr>
      <vt:lpstr>двоїна dual</vt:lpstr>
      <vt:lpstr>двоїна dual</vt:lpstr>
      <vt:lpstr>двоїна dual</vt:lpstr>
      <vt:lpstr>двоїна dual</vt:lpstr>
      <vt:lpstr>двоїна dual</vt:lpstr>
      <vt:lpstr>двоїна dual</vt:lpstr>
      <vt:lpstr>троїна trial</vt:lpstr>
      <vt:lpstr>троїна trial</vt:lpstr>
      <vt:lpstr>троїна trial</vt:lpstr>
      <vt:lpstr>троїна trial</vt:lpstr>
      <vt:lpstr>троїна trial</vt:lpstr>
      <vt:lpstr>паукальне число paucal</vt:lpstr>
      <vt:lpstr>паукальне число paucal</vt:lpstr>
      <vt:lpstr>паукальне число paucal</vt:lpstr>
      <vt:lpstr>паукальне число paucal</vt:lpstr>
      <vt:lpstr>паукальне число paucal</vt:lpstr>
      <vt:lpstr>Собака — найкращий друг людини.</vt:lpstr>
      <vt:lpstr>загальне число general</vt:lpstr>
      <vt:lpstr>загальне число general</vt:lpstr>
      <vt:lpstr>загальне число general</vt:lpstr>
      <vt:lpstr>комбіноване число composed numbers</vt:lpstr>
      <vt:lpstr>множина двоїн composed dual and plural</vt:lpstr>
      <vt:lpstr>двоїна множин composed plural and dual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прийменник preposition</vt:lpstr>
      <vt:lpstr>прийменник preposition</vt:lpstr>
      <vt:lpstr>PowerPoint Presentation</vt:lpstr>
      <vt:lpstr>післяйменник postposition</vt:lpstr>
      <vt:lpstr>PowerPoint Presentation</vt:lpstr>
      <vt:lpstr>PowerPoint Presentation</vt:lpstr>
      <vt:lpstr>відмінок case</vt:lpstr>
      <vt:lpstr>відмінок case</vt:lpstr>
      <vt:lpstr>відмінок case</vt:lpstr>
      <vt:lpstr>відмінок case</vt:lpstr>
      <vt:lpstr>відмінок case</vt:lpstr>
      <vt:lpstr>PowerPoint Presentation</vt:lpstr>
      <vt:lpstr>ізафет ezafe</vt:lpstr>
      <vt:lpstr>відмінок case</vt:lpstr>
      <vt:lpstr>відмінок case</vt:lpstr>
      <vt:lpstr>відмінок case</vt:lpstr>
      <vt:lpstr>відмінок case</vt:lpstr>
      <vt:lpstr>прийменник preposition</vt:lpstr>
      <vt:lpstr>післяйменник postposition</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відмінок case</vt:lpstr>
      <vt:lpstr>комітатив comitative case</vt:lpstr>
      <vt:lpstr>комітатив comitative case</vt:lpstr>
      <vt:lpstr>комітатив comitative case</vt:lpstr>
      <vt:lpstr>абесив abessive</vt:lpstr>
      <vt:lpstr>абесив abessive</vt:lpstr>
      <vt:lpstr>абесив abessive</vt:lpstr>
      <vt:lpstr>компаратив comparative case</vt:lpstr>
      <vt:lpstr>компаратив comparative case</vt:lpstr>
      <vt:lpstr>компаратив comparative case</vt:lpstr>
      <vt:lpstr>транслатив translative case</vt:lpstr>
      <vt:lpstr>транслатив translative case</vt:lpstr>
      <vt:lpstr>транслатив translative case</vt:lpstr>
      <vt:lpstr>латив lative case</vt:lpstr>
      <vt:lpstr>латив lative case</vt:lpstr>
      <vt:lpstr>латив lative case</vt:lpstr>
      <vt:lpstr>аблатив ablative case</vt:lpstr>
      <vt:lpstr>аблатив ablative case</vt:lpstr>
      <vt:lpstr>аблатив ablative case</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Більше просторових відмінків!</vt:lpstr>
      <vt:lpstr>«Синтаксизація»</vt:lpstr>
      <vt:lpstr>«Синтаксизація»</vt:lpstr>
      <vt:lpstr>«Синтаксизація»</vt:lpstr>
      <vt:lpstr>«Синтаксизація»</vt:lpstr>
      <vt:lpstr>«Синтаксизація»</vt:lpstr>
      <vt:lpstr>«Синтаксизація»</vt:lpstr>
      <vt:lpstr>«Синтаксизація»</vt:lpstr>
      <vt:lpstr>«Синтаксизація»</vt:lpstr>
      <vt:lpstr>«Синтаксизація»</vt:lpstr>
      <vt:lpstr>Локалістська гіпотеза</vt:lpstr>
      <vt:lpstr>Локалістська гіпотеза</vt:lpstr>
      <vt:lpstr>Локалістська гіпотеза</vt:lpstr>
      <vt:lpstr>Локалістська гіпотеза</vt:lpstr>
      <vt:lpstr>Іменний клас Noun class</vt:lpstr>
      <vt:lpstr>іменний клас noun class</vt:lpstr>
      <vt:lpstr>іменний клас noun class</vt:lpstr>
      <vt:lpstr>іменний клас noun class</vt:lpstr>
      <vt:lpstr>іменний клас noun class</vt:lpstr>
      <vt:lpstr>іменний клас noun class</vt:lpstr>
      <vt:lpstr>іменний клас noun class</vt:lpstr>
      <vt:lpstr>іменний клас noun class</vt:lpstr>
      <vt:lpstr>Іменні класи: приклад</vt:lpstr>
      <vt:lpstr>Іменні класи: приклад</vt:lpstr>
      <vt:lpstr>Іменні класи: приклад</vt:lpstr>
      <vt:lpstr>Іменні класи: приклад</vt:lpstr>
      <vt:lpstr>Іменні класи: приклад</vt:lpstr>
      <vt:lpstr>Іменні класи: приклад</vt:lpstr>
      <vt:lpstr>Іменні класи: приклад</vt:lpstr>
      <vt:lpstr>Іменні класи: приклад</vt:lpstr>
      <vt:lpstr>Іменні класи: приклад</vt:lpstr>
      <vt:lpstr>КЛАСичний приклад</vt:lpstr>
      <vt:lpstr>КЛАСичний приклад</vt:lpstr>
      <vt:lpstr>КЛАСичний приклад</vt:lpstr>
      <vt:lpstr>КЛАСичний приклад</vt:lpstr>
      <vt:lpstr>КЛАСичний приклад</vt:lpstr>
      <vt:lpstr>КЛАСичний приклад</vt:lpstr>
      <vt:lpstr>КЛАСичний приклад</vt:lpstr>
      <vt:lpstr>КЛАСичний приклад</vt:lpstr>
      <vt:lpstr>КЛАСичний приклад</vt:lpstr>
      <vt:lpstr>Типові варіанти розподілу</vt:lpstr>
      <vt:lpstr>Типові варіанти розподілу</vt:lpstr>
      <vt:lpstr>Типові варіанти розподілу</vt:lpstr>
      <vt:lpstr>Типові варіанти розподілу</vt:lpstr>
      <vt:lpstr>Типові варіанти розподілу</vt:lpstr>
      <vt:lpstr>Типові варіанти розподілу</vt:lpstr>
      <vt:lpstr>Типові варіанти розподілу</vt:lpstr>
      <vt:lpstr>Типові варіанти розподілу</vt:lpstr>
      <vt:lpstr>Задачка</vt:lpstr>
      <vt:lpstr>Задачка</vt:lpstr>
      <vt:lpstr>Задачка</vt:lpstr>
      <vt:lpstr>(Цікава) література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of Natural Languages</dc:title>
  <dc:creator>Sara Yasmeen (Wipro Technologies)</dc:creator>
  <cp:lastModifiedBy>Microsoft Office User</cp:lastModifiedBy>
  <cp:revision>411</cp:revision>
  <dcterms:created xsi:type="dcterms:W3CDTF">2010-02-23T11:30:32Z</dcterms:created>
  <dcterms:modified xsi:type="dcterms:W3CDTF">2024-06-19T13:08:08Z</dcterms:modified>
</cp:coreProperties>
</file>