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757bcd2d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e757bcd2d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757bcd2de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e757bcd2de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757bcd2d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e757bcd2d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● синтетичність </a:t>
            </a:r>
            <a:r>
              <a:rPr lang="uk">
                <a:solidFill>
                  <a:schemeClr val="dk1"/>
                </a:solidFill>
              </a:rPr>
              <a:t>● ідіоматичність </a:t>
            </a:r>
            <a:r>
              <a:rPr lang="uk"/>
              <a:t>● суржик ● орфографічні помилки та </a:t>
            </a:r>
            <a:r>
              <a:rPr lang="uk">
                <a:solidFill>
                  <a:schemeClr val="dk1"/>
                </a:solidFill>
              </a:rPr>
              <a:t>зміни у правописі</a:t>
            </a:r>
            <a:r>
              <a:rPr lang="uk"/>
              <a:t> ● Google Translate</a:t>
            </a:r>
            <a:br>
              <a:rPr lang="uk"/>
            </a:b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e757bcd2de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e757bcd2de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757bcd2de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e757bcd2de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e757bcd2de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e757bcd2de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757bcd2de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e757bcd2de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uk" sz="1000">
                <a:solidFill>
                  <a:schemeClr val="dk1"/>
                </a:solidFill>
              </a:rPr>
              <a:t>У Курській області вночі чули бавовну. Запчастини уточнюються.</a:t>
            </a:r>
            <a:endParaRPr i="1"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796abe7e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e796abe7e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796abe7e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e796abe7e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e796abe7e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e796abe7e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757bcd2d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757bcd2d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e757bcd2de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e757bcd2de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Люди з афазією, неносії мови, діти, нефахівці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e757bcd2de_0_3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e757bcd2de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757bcd2de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e757bcd2de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e757bcd2de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e757bcd2de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e757bcd2de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e757bcd2de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e757bcd2de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e757bcd2de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e757bcd2de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e757bcd2de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e757bcd2de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e757bcd2de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757bcd2de_0_3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e757bcd2de_0_3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e796abe7ed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e796abe7ed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757bcd2de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e757bcd2de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e796abe7e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e796abe7e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e796abe7e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e796abe7e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e796abe7ed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e796abe7ed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e796abe7ed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e796abe7ed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e757bcd2de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e757bcd2de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e796abe7ed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e796abe7ed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796abe7ed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2e796abe7ed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e796abe7ed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e796abe7ed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e796abe7ed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2e796abe7ed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e796abe7ed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2e796abe7ed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e757bcd2de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e757bcd2d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e796abe7ed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e796abe7ed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e796abe7ed_0_2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e796abe7ed_0_2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757bcd2de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e757bcd2de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757bcd2de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e757bcd2de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e757bcd2de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e757bcd2de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e757bcd2de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e757bcd2d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e757bcd2de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e757bcd2de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hyperlink" Target="mailto:mariana.scorp@gmail.com" TargetMode="External"/><Relationship Id="rId4" Type="http://schemas.openxmlformats.org/officeDocument/2006/relationships/hyperlink" Target="https://www.linkedin.com/in/mariana-romanyshyn-b5896529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500"/>
              <a:t>Знайомство з комп’ютерною лінгвістикою</a:t>
            </a:r>
            <a:endParaRPr b="1" sz="45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84500"/>
            <a:ext cx="8520600" cy="9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uk" sz="2400"/>
              <a:t>Мар’яна Романишин,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1018"/>
              <a:buNone/>
            </a:pPr>
            <a:r>
              <a:rPr lang="uk" sz="2400"/>
              <a:t>комп’ютерна лінгвістка у Grammarly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Сентимент-аналіз тексту</a:t>
            </a:r>
            <a:endParaRPr b="1" sz="3020"/>
          </a:p>
        </p:txBody>
      </p:sp>
      <p:pic>
        <p:nvPicPr>
          <p:cNvPr id="145" name="Google Shape;14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150" y="1933475"/>
            <a:ext cx="4486994" cy="239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 txBox="1"/>
          <p:nvPr/>
        </p:nvSpPr>
        <p:spPr>
          <a:xfrm>
            <a:off x="6535500" y="4709125"/>
            <a:ext cx="241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99999"/>
                </a:solidFill>
              </a:rPr>
              <a:t>Взято з https://rozetka.com.ua/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151" name="Google Shape;1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3075" y="1076175"/>
            <a:ext cx="6876726" cy="1542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075" y="2899737"/>
            <a:ext cx="6876723" cy="165711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Сентимент-аналіз тексту</a:t>
            </a:r>
            <a:endParaRPr b="1" sz="302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idx="1" type="body"/>
          </p:nvPr>
        </p:nvSpPr>
        <p:spPr>
          <a:xfrm>
            <a:off x="652250" y="1214300"/>
            <a:ext cx="8088300" cy="3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«В Україні типова груднева </a:t>
            </a:r>
            <a:r>
              <a:rPr lang="uk" sz="1800">
                <a:solidFill>
                  <a:schemeClr val="dk1"/>
                </a:solidFill>
                <a:highlight>
                  <a:srgbClr val="FFF2CC"/>
                </a:highlight>
              </a:rPr>
              <a:t>какабека</a:t>
            </a:r>
            <a:r>
              <a:rPr lang="uk" sz="1800">
                <a:solidFill>
                  <a:schemeClr val="dk1"/>
                </a:solidFill>
              </a:rPr>
              <a:t>»: синоптик про погоду на вихідні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Купив його два тижні назад. Зараз на дворі -14 градусів. Замерзший двигун крутить </a:t>
            </a:r>
            <a:r>
              <a:rPr lang="uk" sz="1800">
                <a:solidFill>
                  <a:schemeClr val="dk1"/>
                </a:solidFill>
                <a:highlight>
                  <a:srgbClr val="FFF2CC"/>
                </a:highlight>
              </a:rPr>
              <a:t>як два пальця об асфальт</a:t>
            </a:r>
            <a:r>
              <a:rPr lang="uk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Чи fiio x1 </a:t>
            </a:r>
            <a:r>
              <a:rPr lang="uk" sz="1800">
                <a:solidFill>
                  <a:schemeClr val="dk1"/>
                </a:solidFill>
                <a:highlight>
                  <a:srgbClr val="FFF2CC"/>
                </a:highlight>
              </a:rPr>
              <a:t>добре</a:t>
            </a:r>
            <a:r>
              <a:rPr lang="uk" sz="1800">
                <a:solidFill>
                  <a:schemeClr val="dk1"/>
                </a:solidFill>
              </a:rPr>
              <a:t> працює з навушниками fiio ex1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В Україні 355 партій. Нездається вам, що це </a:t>
            </a:r>
            <a:r>
              <a:rPr lang="uk" sz="1800">
                <a:solidFill>
                  <a:schemeClr val="dk1"/>
                </a:solidFill>
                <a:highlight>
                  <a:srgbClr val="FFF2CC"/>
                </a:highlight>
              </a:rPr>
              <a:t>занабто</a:t>
            </a:r>
            <a:r>
              <a:rPr lang="uk" sz="1800">
                <a:solidFill>
                  <a:schemeClr val="dk1"/>
                </a:solidFill>
              </a:rPr>
              <a:t>. Рівень життя все </a:t>
            </a:r>
            <a:r>
              <a:rPr lang="uk" sz="1800">
                <a:solidFill>
                  <a:schemeClr val="dk1"/>
                </a:solidFill>
                <a:highlight>
                  <a:srgbClr val="FFF2CC"/>
                </a:highlight>
              </a:rPr>
              <a:t>зменьшується</a:t>
            </a:r>
            <a:r>
              <a:rPr lang="uk" sz="1800">
                <a:solidFill>
                  <a:schemeClr val="dk1"/>
                </a:solidFill>
              </a:rPr>
              <a:t>, а кількість патрій </a:t>
            </a:r>
            <a:r>
              <a:rPr lang="uk" sz="1800">
                <a:solidFill>
                  <a:schemeClr val="dk1"/>
                </a:solidFill>
                <a:highlight>
                  <a:srgbClr val="FFF2CC"/>
                </a:highlight>
              </a:rPr>
              <a:t>збільшуєтсья</a:t>
            </a:r>
            <a:r>
              <a:rPr lang="uk" sz="1800">
                <a:solidFill>
                  <a:schemeClr val="dk1"/>
                </a:solidFill>
              </a:rPr>
              <a:t>. Так </a:t>
            </a:r>
            <a:r>
              <a:rPr lang="uk" sz="1800">
                <a:solidFill>
                  <a:schemeClr val="dk1"/>
                </a:solidFill>
                <a:highlight>
                  <a:srgbClr val="FFF2CC"/>
                </a:highlight>
              </a:rPr>
              <a:t>неповинно</a:t>
            </a:r>
            <a:r>
              <a:rPr lang="uk" sz="1800">
                <a:solidFill>
                  <a:schemeClr val="dk1"/>
                </a:solidFill>
              </a:rPr>
              <a:t> бути!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С</a:t>
            </a:r>
            <a:r>
              <a:rPr b="1" lang="uk" sz="3020"/>
              <a:t>кладнощі сентимент-аналізу</a:t>
            </a:r>
            <a:endParaRPr b="1" sz="302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/>
        </p:nvSpPr>
        <p:spPr>
          <a:xfrm>
            <a:off x="6535500" y="4709125"/>
            <a:ext cx="241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99999"/>
                </a:solidFill>
              </a:rPr>
              <a:t>Взято з https://politeka.net/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165" name="Google Shape;16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127" y="1333325"/>
            <a:ext cx="7499749" cy="280517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Сентимент-аналіз тексту</a:t>
            </a:r>
            <a:endParaRPr b="1" sz="302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6"/>
          <p:cNvPicPr preferRelativeResize="0"/>
          <p:nvPr/>
        </p:nvPicPr>
        <p:blipFill rotWithShape="1">
          <a:blip r:embed="rId3">
            <a:alphaModFix/>
          </a:blip>
          <a:srcRect b="0" l="0" r="8583" t="0"/>
          <a:stretch/>
        </p:blipFill>
        <p:spPr>
          <a:xfrm>
            <a:off x="152400" y="122775"/>
            <a:ext cx="8756874" cy="4415376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6"/>
          <p:cNvSpPr txBox="1"/>
          <p:nvPr/>
        </p:nvSpPr>
        <p:spPr>
          <a:xfrm>
            <a:off x="6535500" y="4709125"/>
            <a:ext cx="2418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99999"/>
                </a:solidFill>
              </a:rPr>
              <a:t>Взято з </a:t>
            </a:r>
            <a:r>
              <a:rPr lang="uk" sz="1200">
                <a:solidFill>
                  <a:srgbClr val="999999"/>
                </a:solidFill>
              </a:rPr>
              <a:t>https://youscan.io/ua/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7"/>
          <p:cNvSpPr txBox="1"/>
          <p:nvPr/>
        </p:nvSpPr>
        <p:spPr>
          <a:xfrm>
            <a:off x="5113875" y="4709125"/>
            <a:ext cx="384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99999"/>
                </a:solidFill>
              </a:rPr>
              <a:t>Взято з https://texty.org.ua/d/2018/media-ranking/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600" y="560187"/>
            <a:ext cx="6478800" cy="402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 txBox="1"/>
          <p:nvPr>
            <p:ph idx="1" type="body"/>
          </p:nvPr>
        </p:nvSpPr>
        <p:spPr>
          <a:xfrm>
            <a:off x="311700" y="1152475"/>
            <a:ext cx="4960200" cy="36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машинний переклад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перефразування тексту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автореферування тексту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питально-відповідальні системи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анонімізація тексту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спрощення тексту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виправлення помилок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…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184" name="Google Shape;184;p28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Задачі трансформації мови</a:t>
            </a:r>
            <a:endParaRPr b="1" sz="3020"/>
          </a:p>
        </p:txBody>
      </p:sp>
      <p:pic>
        <p:nvPicPr>
          <p:cNvPr id="185" name="Google Shape;18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7525" y="1451250"/>
            <a:ext cx="3218150" cy="30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720675" y="1152475"/>
            <a:ext cx="7621200" cy="3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434343"/>
                </a:solidFill>
              </a:rPr>
              <a:t>Яка довжина </a:t>
            </a:r>
            <a:r>
              <a:rPr lang="uk" sz="2000">
                <a:solidFill>
                  <a:srgbClr val="434343"/>
                </a:solidFill>
                <a:highlight>
                  <a:srgbClr val="B6D7A8"/>
                </a:highlight>
              </a:rPr>
              <a:t>Дніпра</a:t>
            </a:r>
            <a:r>
              <a:rPr lang="uk" sz="2000">
                <a:solidFill>
                  <a:srgbClr val="434343"/>
                </a:solidFill>
              </a:rPr>
              <a:t>?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434343"/>
                </a:solidFill>
              </a:rPr>
              <a:t>Яке населення </a:t>
            </a:r>
            <a:r>
              <a:rPr lang="uk" sz="2000">
                <a:solidFill>
                  <a:srgbClr val="434343"/>
                </a:solidFill>
                <a:highlight>
                  <a:srgbClr val="B6D7A8"/>
                </a:highlight>
              </a:rPr>
              <a:t>Дніпра</a:t>
            </a:r>
            <a:r>
              <a:rPr lang="uk" sz="2000">
                <a:solidFill>
                  <a:srgbClr val="434343"/>
                </a:solidFill>
              </a:rPr>
              <a:t>?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434343"/>
                </a:solidFill>
              </a:rPr>
              <a:t>Коли народився </a:t>
            </a:r>
            <a:r>
              <a:rPr lang="uk" sz="2000">
                <a:solidFill>
                  <a:srgbClr val="434343"/>
                </a:solidFill>
                <a:highlight>
                  <a:srgbClr val="B6D7A8"/>
                </a:highlight>
              </a:rPr>
              <a:t>Кропивницький</a:t>
            </a:r>
            <a:r>
              <a:rPr lang="uk" sz="2000">
                <a:solidFill>
                  <a:srgbClr val="434343"/>
                </a:solidFill>
              </a:rPr>
              <a:t>?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434343"/>
                </a:solidFill>
              </a:rPr>
              <a:t>Де смачно поїсти у </a:t>
            </a:r>
            <a:r>
              <a:rPr lang="uk" sz="2000">
                <a:solidFill>
                  <a:srgbClr val="434343"/>
                </a:solidFill>
                <a:highlight>
                  <a:srgbClr val="B6D7A8"/>
                </a:highlight>
              </a:rPr>
              <a:t>Кропивницькому</a:t>
            </a:r>
            <a:r>
              <a:rPr lang="uk" sz="2000">
                <a:solidFill>
                  <a:srgbClr val="434343"/>
                </a:solidFill>
              </a:rPr>
              <a:t>?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191" name="Google Shape;191;p29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uk" sz="3020"/>
              <a:t>П</a:t>
            </a:r>
            <a:r>
              <a:rPr b="1" lang="uk" sz="3020"/>
              <a:t>итально-відповідальна система</a:t>
            </a:r>
            <a:endParaRPr b="1" sz="302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idx="1" type="body"/>
          </p:nvPr>
        </p:nvSpPr>
        <p:spPr>
          <a:xfrm>
            <a:off x="700950" y="1152475"/>
            <a:ext cx="7641000" cy="27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434343"/>
                </a:solidFill>
              </a:rPr>
              <a:t>Вагітна пацієнтка </a:t>
            </a:r>
            <a:r>
              <a:rPr lang="uk" sz="2000">
                <a:solidFill>
                  <a:srgbClr val="434343"/>
                </a:solidFill>
                <a:highlight>
                  <a:srgbClr val="B6D7A8"/>
                </a:highlight>
              </a:rPr>
              <a:t>Світлана Кавун</a:t>
            </a:r>
            <a:r>
              <a:rPr lang="uk" sz="2000">
                <a:solidFill>
                  <a:srgbClr val="434343"/>
                </a:solidFill>
              </a:rPr>
              <a:t>, </a:t>
            </a:r>
            <a:r>
              <a:rPr lang="uk" sz="2000">
                <a:solidFill>
                  <a:srgbClr val="434343"/>
                </a:solidFill>
                <a:highlight>
                  <a:srgbClr val="B6D7A8"/>
                </a:highlight>
              </a:rPr>
              <a:t>1990 р.н.</a:t>
            </a:r>
            <a:r>
              <a:rPr lang="uk" sz="2000">
                <a:solidFill>
                  <a:srgbClr val="434343"/>
                </a:solidFill>
              </a:rPr>
              <a:t>, скаржиться на біль у правій поперековій ділянці.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197" name="Google Shape;197;p30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uk" sz="3020"/>
              <a:t>А</a:t>
            </a:r>
            <a:r>
              <a:rPr b="1" lang="uk" sz="3020"/>
              <a:t>нонімізація текстів</a:t>
            </a:r>
            <a:endParaRPr b="1" sz="302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/>
          <p:nvPr>
            <p:ph idx="1" type="body"/>
          </p:nvPr>
        </p:nvSpPr>
        <p:spPr>
          <a:xfrm>
            <a:off x="700950" y="1152475"/>
            <a:ext cx="76410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434343"/>
                </a:solidFill>
              </a:rPr>
              <a:t>Вагітна пацієнтка </a:t>
            </a:r>
            <a:r>
              <a:rPr lang="uk" sz="2000">
                <a:solidFill>
                  <a:srgbClr val="434343"/>
                </a:solidFill>
                <a:highlight>
                  <a:srgbClr val="B6D7A8"/>
                </a:highlight>
              </a:rPr>
              <a:t>Світлана Кавун</a:t>
            </a:r>
            <a:r>
              <a:rPr lang="uk" sz="2000">
                <a:solidFill>
                  <a:srgbClr val="434343"/>
                </a:solidFill>
              </a:rPr>
              <a:t>, </a:t>
            </a:r>
            <a:r>
              <a:rPr lang="uk" sz="2000">
                <a:solidFill>
                  <a:srgbClr val="434343"/>
                </a:solidFill>
                <a:highlight>
                  <a:srgbClr val="B6D7A8"/>
                </a:highlight>
              </a:rPr>
              <a:t>1990 р.н.</a:t>
            </a:r>
            <a:r>
              <a:rPr lang="uk" sz="2000">
                <a:solidFill>
                  <a:srgbClr val="434343"/>
                </a:solidFill>
              </a:rPr>
              <a:t>, скаржиться на біль у правій поперековій ділянці.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000">
                <a:solidFill>
                  <a:srgbClr val="434343"/>
                </a:solidFill>
              </a:rPr>
              <a:t>Вагітна пацієнтка </a:t>
            </a:r>
            <a:r>
              <a:rPr lang="uk" sz="2000">
                <a:solidFill>
                  <a:srgbClr val="434343"/>
                </a:solidFill>
                <a:highlight>
                  <a:srgbClr val="B6D7A8"/>
                </a:highlight>
              </a:rPr>
              <a:t>Амалія Шевченко</a:t>
            </a:r>
            <a:r>
              <a:rPr lang="uk" sz="2000">
                <a:solidFill>
                  <a:srgbClr val="434343"/>
                </a:solidFill>
              </a:rPr>
              <a:t>, </a:t>
            </a:r>
            <a:r>
              <a:rPr lang="uk" sz="2000">
                <a:solidFill>
                  <a:srgbClr val="434343"/>
                </a:solidFill>
                <a:highlight>
                  <a:srgbClr val="B6D7A8"/>
                </a:highlight>
              </a:rPr>
              <a:t>1999 р.н.</a:t>
            </a:r>
            <a:r>
              <a:rPr lang="uk" sz="2000">
                <a:solidFill>
                  <a:srgbClr val="434343"/>
                </a:solidFill>
              </a:rPr>
              <a:t>, скаржиться на біль у правій поперековій ділянці.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203" name="Google Shape;203;p31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uk" sz="3020"/>
              <a:t>Анонімізація текстів</a:t>
            </a:r>
            <a:endParaRPr b="1" sz="3020"/>
          </a:p>
        </p:txBody>
      </p:sp>
      <p:sp>
        <p:nvSpPr>
          <p:cNvPr id="204" name="Google Shape;204;p31"/>
          <p:cNvSpPr/>
          <p:nvPr/>
        </p:nvSpPr>
        <p:spPr>
          <a:xfrm>
            <a:off x="4294475" y="2517450"/>
            <a:ext cx="277500" cy="62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05" name="Google Shape;205;p31"/>
          <p:cNvSpPr/>
          <p:nvPr/>
        </p:nvSpPr>
        <p:spPr>
          <a:xfrm>
            <a:off x="2462525" y="2517450"/>
            <a:ext cx="277500" cy="62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06" name="Google Shape;206;p31"/>
          <p:cNvSpPr/>
          <p:nvPr/>
        </p:nvSpPr>
        <p:spPr>
          <a:xfrm>
            <a:off x="6126425" y="2517450"/>
            <a:ext cx="277500" cy="62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4"/>
          <p:cNvCxnSpPr/>
          <p:nvPr/>
        </p:nvCxnSpPr>
        <p:spPr>
          <a:xfrm>
            <a:off x="2600825" y="1401000"/>
            <a:ext cx="1842000" cy="8649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" name="Google Shape;61;p14"/>
          <p:cNvCxnSpPr/>
          <p:nvPr/>
        </p:nvCxnSpPr>
        <p:spPr>
          <a:xfrm>
            <a:off x="1625275" y="1456550"/>
            <a:ext cx="1104600" cy="12816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2" name="Google Shape;62;p14"/>
          <p:cNvCxnSpPr/>
          <p:nvPr/>
        </p:nvCxnSpPr>
        <p:spPr>
          <a:xfrm>
            <a:off x="843450" y="1456550"/>
            <a:ext cx="530400" cy="15465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3" name="Google Shape;63;p14"/>
          <p:cNvCxnSpPr/>
          <p:nvPr/>
        </p:nvCxnSpPr>
        <p:spPr>
          <a:xfrm>
            <a:off x="2631150" y="1002375"/>
            <a:ext cx="2247000" cy="354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" name="Google Shape;64;p14"/>
          <p:cNvSpPr/>
          <p:nvPr/>
        </p:nvSpPr>
        <p:spPr>
          <a:xfrm>
            <a:off x="330750" y="479150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559950" y="669800"/>
            <a:ext cx="18420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Л</a:t>
            </a:r>
            <a:r>
              <a:rPr b="1" lang="uk" sz="2400">
                <a:solidFill>
                  <a:schemeClr val="dk1"/>
                </a:solidFill>
              </a:rPr>
              <a:t>інгвістика</a:t>
            </a:r>
            <a:endParaRPr b="1" sz="2400">
              <a:solidFill>
                <a:schemeClr val="dk1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350" y="2571750"/>
            <a:ext cx="2223900" cy="22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/>
        </p:nvSpPr>
        <p:spPr>
          <a:xfrm>
            <a:off x="405750" y="1303175"/>
            <a:ext cx="783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chemeClr val="dk1"/>
                </a:solidFill>
              </a:rPr>
              <a:t>Кому потрібне спрощення тексту?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212" name="Google Shape;212;p32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Спрощення тексту</a:t>
            </a:r>
            <a:endParaRPr b="1" sz="3020"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2350" y="2571750"/>
            <a:ext cx="2223900" cy="22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Спрощення тексту</a:t>
            </a:r>
            <a:endParaRPr b="1" sz="3020"/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311700" y="1152475"/>
            <a:ext cx="4960200" cy="36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434343"/>
                </a:solidFill>
              </a:rPr>
              <a:t>Що спрощувати?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uk" sz="2300">
                <a:solidFill>
                  <a:srgbClr val="434343"/>
                </a:solidFill>
              </a:rPr>
              <a:t>лексику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300"/>
              <a:buChar char="●"/>
            </a:pPr>
            <a:r>
              <a:rPr lang="uk" sz="2300">
                <a:solidFill>
                  <a:srgbClr val="434343"/>
                </a:solidFill>
              </a:rPr>
              <a:t>граматику</a:t>
            </a:r>
            <a:endParaRPr sz="2300">
              <a:solidFill>
                <a:srgbClr val="434343"/>
              </a:solidFill>
            </a:endParaRPr>
          </a:p>
          <a:p>
            <a:pPr indent="-374650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300"/>
              <a:buChar char="●"/>
            </a:pPr>
            <a:r>
              <a:rPr lang="uk" sz="2300">
                <a:solidFill>
                  <a:srgbClr val="434343"/>
                </a:solidFill>
              </a:rPr>
              <a:t>семантику</a:t>
            </a:r>
            <a:endParaRPr sz="2300">
              <a:solidFill>
                <a:srgbClr val="434343"/>
              </a:solidFill>
            </a:endParaRPr>
          </a:p>
        </p:txBody>
      </p:sp>
      <p:sp>
        <p:nvSpPr>
          <p:cNvPr id="220" name="Google Shape;220;p33"/>
          <p:cNvSpPr txBox="1"/>
          <p:nvPr/>
        </p:nvSpPr>
        <p:spPr>
          <a:xfrm>
            <a:off x="2105100" y="3660175"/>
            <a:ext cx="6898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2000">
                <a:solidFill>
                  <a:srgbClr val="666666"/>
                </a:solidFill>
              </a:rPr>
              <a:t>    </a:t>
            </a:r>
            <a:r>
              <a:rPr i="1" lang="uk" sz="2000">
                <a:solidFill>
                  <a:srgbClr val="666666"/>
                </a:solidFill>
              </a:rPr>
              <a:t>Згідно чинного законодавства, чинне законодавство не є чинним, у разі коли законодавство не набрало чинності у рамках чинного законодавства.</a:t>
            </a:r>
            <a:endParaRPr i="1" sz="2000"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Спрощення тексту</a:t>
            </a:r>
            <a:endParaRPr b="1" sz="3020"/>
          </a:p>
        </p:txBody>
      </p:sp>
      <p:sp>
        <p:nvSpPr>
          <p:cNvPr id="226" name="Google Shape;226;p34"/>
          <p:cNvSpPr txBox="1"/>
          <p:nvPr/>
        </p:nvSpPr>
        <p:spPr>
          <a:xfrm>
            <a:off x="879625" y="1352550"/>
            <a:ext cx="7837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>
                <a:solidFill>
                  <a:schemeClr val="dk1"/>
                </a:solidFill>
              </a:rPr>
              <a:t>У межах виконання своїх посадових обов’язків рятувальники за допомогою ручної пилки здійснювали роботи з розрізання лавки та вивільнення коня.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5"/>
          <p:cNvSpPr txBox="1"/>
          <p:nvPr/>
        </p:nvSpPr>
        <p:spPr>
          <a:xfrm>
            <a:off x="879625" y="1352550"/>
            <a:ext cx="7837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У межах виконання своїх посадових обов’язків рятувальники </a:t>
            </a:r>
            <a:r>
              <a:rPr lang="uk" sz="2000">
                <a:solidFill>
                  <a:schemeClr val="dk1"/>
                </a:solidFill>
              </a:rPr>
              <a:t>за допомогою ручної пилки </a:t>
            </a:r>
            <a:r>
              <a:rPr lang="uk" sz="2000"/>
              <a:t>здійснювали роботи з розрізання лавки та вивільнення коня.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Рятувальники розрізали лавку </a:t>
            </a:r>
            <a:r>
              <a:rPr lang="uk" sz="2000">
                <a:solidFill>
                  <a:schemeClr val="dk1"/>
                </a:solidFill>
              </a:rPr>
              <a:t>ручною пилкою і звільнили коня.</a:t>
            </a:r>
            <a:endParaRPr sz="2000"/>
          </a:p>
        </p:txBody>
      </p:sp>
      <p:sp>
        <p:nvSpPr>
          <p:cNvPr id="232" name="Google Shape;232;p35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Спрощення тексту</a:t>
            </a:r>
            <a:endParaRPr b="1" sz="3020"/>
          </a:p>
        </p:txBody>
      </p:sp>
      <p:sp>
        <p:nvSpPr>
          <p:cNvPr id="233" name="Google Shape;233;p35"/>
          <p:cNvSpPr/>
          <p:nvPr/>
        </p:nvSpPr>
        <p:spPr>
          <a:xfrm>
            <a:off x="4294475" y="2517450"/>
            <a:ext cx="277500" cy="62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34" name="Google Shape;234;p35"/>
          <p:cNvSpPr/>
          <p:nvPr/>
        </p:nvSpPr>
        <p:spPr>
          <a:xfrm>
            <a:off x="2462525" y="2517450"/>
            <a:ext cx="277500" cy="62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6126425" y="2517450"/>
            <a:ext cx="277500" cy="62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/>
          <p:nvPr/>
        </p:nvSpPr>
        <p:spPr>
          <a:xfrm>
            <a:off x="879625" y="1352550"/>
            <a:ext cx="7650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Через ямковість шляхової мережі водій </a:t>
            </a:r>
            <a:r>
              <a:rPr lang="uk" sz="2000">
                <a:solidFill>
                  <a:schemeClr val="dk1"/>
                </a:solidFill>
              </a:rPr>
              <a:t>транспортного засобу </a:t>
            </a:r>
            <a:r>
              <a:rPr lang="uk" sz="2000"/>
              <a:t>допустив з’їзд на узбіччя, внаслідок чого транспортний засіб перекинувся.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241" name="Google Shape;241;p36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Спрощення тексту</a:t>
            </a:r>
            <a:endParaRPr b="1" sz="302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/>
          <p:nvPr/>
        </p:nvSpPr>
        <p:spPr>
          <a:xfrm>
            <a:off x="879625" y="1352550"/>
            <a:ext cx="76500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Через ямковість шляхової мережі водій </a:t>
            </a:r>
            <a:r>
              <a:rPr lang="uk" sz="2000">
                <a:solidFill>
                  <a:schemeClr val="dk1"/>
                </a:solidFill>
              </a:rPr>
              <a:t>транспортного засобу </a:t>
            </a:r>
            <a:r>
              <a:rPr lang="uk" sz="2000"/>
              <a:t>допустив з’їзд на узбіччя, внаслідок чого транспортний засіб перекинувся.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000"/>
              <a:t>Через ями на дорогах водій автомобіля з’їхав на узбіччя і перекинувся.</a:t>
            </a:r>
            <a:endParaRPr sz="2000"/>
          </a:p>
        </p:txBody>
      </p:sp>
      <p:sp>
        <p:nvSpPr>
          <p:cNvPr id="247" name="Google Shape;247;p37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Спрощення тексту</a:t>
            </a:r>
            <a:endParaRPr b="1" sz="3020"/>
          </a:p>
        </p:txBody>
      </p:sp>
      <p:sp>
        <p:nvSpPr>
          <p:cNvPr id="248" name="Google Shape;248;p37"/>
          <p:cNvSpPr/>
          <p:nvPr/>
        </p:nvSpPr>
        <p:spPr>
          <a:xfrm>
            <a:off x="4294475" y="2517450"/>
            <a:ext cx="277500" cy="62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49" name="Google Shape;249;p37"/>
          <p:cNvSpPr/>
          <p:nvPr/>
        </p:nvSpPr>
        <p:spPr>
          <a:xfrm>
            <a:off x="2462525" y="2517450"/>
            <a:ext cx="277500" cy="62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  <p:sp>
        <p:nvSpPr>
          <p:cNvPr id="250" name="Google Shape;250;p37"/>
          <p:cNvSpPr/>
          <p:nvPr/>
        </p:nvSpPr>
        <p:spPr>
          <a:xfrm>
            <a:off x="6126425" y="2517450"/>
            <a:ext cx="277500" cy="621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2CC"/>
              </a:highligh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275" y="1159425"/>
            <a:ext cx="7377426" cy="320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8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Спрощення тексту</a:t>
            </a:r>
            <a:endParaRPr b="1" sz="3020"/>
          </a:p>
        </p:txBody>
      </p:sp>
      <p:sp>
        <p:nvSpPr>
          <p:cNvPr id="257" name="Google Shape;257;p38"/>
          <p:cNvSpPr txBox="1"/>
          <p:nvPr/>
        </p:nvSpPr>
        <p:spPr>
          <a:xfrm>
            <a:off x="5113875" y="4709125"/>
            <a:ext cx="3840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99999"/>
                </a:solidFill>
              </a:rPr>
              <a:t>Взято з https://www.lutskrada.gov.ua/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9"/>
          <p:cNvSpPr txBox="1"/>
          <p:nvPr/>
        </p:nvSpPr>
        <p:spPr>
          <a:xfrm>
            <a:off x="6120875" y="4709125"/>
            <a:ext cx="28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99999"/>
                </a:solidFill>
              </a:rPr>
              <a:t>Взято з https://languagetool.org/uk</a:t>
            </a:r>
            <a:endParaRPr sz="1200">
              <a:solidFill>
                <a:srgbClr val="999999"/>
              </a:solidFill>
            </a:endParaRPr>
          </a:p>
        </p:txBody>
      </p:sp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3312" y="1222225"/>
            <a:ext cx="5788674" cy="3331649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9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Виправлення помилок</a:t>
            </a:r>
            <a:endParaRPr b="1" sz="302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/>
        </p:nvSpPr>
        <p:spPr>
          <a:xfrm>
            <a:off x="6120875" y="4709125"/>
            <a:ext cx="2833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99999"/>
                </a:solidFill>
              </a:rPr>
              <a:t>Взято з https://grammarly.com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270" name="Google Shape;270;p40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Виправлення помилок</a:t>
            </a:r>
            <a:endParaRPr b="1" sz="3020"/>
          </a:p>
        </p:txBody>
      </p:sp>
      <p:pic>
        <p:nvPicPr>
          <p:cNvPr id="271" name="Google Shape;27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56650"/>
            <a:ext cx="8839199" cy="2719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1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Виправлення помилок</a:t>
            </a:r>
            <a:endParaRPr b="1" sz="3020"/>
          </a:p>
        </p:txBody>
      </p:sp>
      <p:pic>
        <p:nvPicPr>
          <p:cNvPr id="277" name="Google Shape;277;p41"/>
          <p:cNvPicPr preferRelativeResize="0"/>
          <p:nvPr/>
        </p:nvPicPr>
        <p:blipFill rotWithShape="1">
          <a:blip r:embed="rId3">
            <a:alphaModFix/>
          </a:blip>
          <a:srcRect b="0" l="0" r="0" t="13141"/>
          <a:stretch/>
        </p:blipFill>
        <p:spPr>
          <a:xfrm>
            <a:off x="152400" y="1444350"/>
            <a:ext cx="8839200" cy="310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5"/>
          <p:cNvCxnSpPr>
            <a:stCxn id="72" idx="2"/>
          </p:cNvCxnSpPr>
          <p:nvPr/>
        </p:nvCxnSpPr>
        <p:spPr>
          <a:xfrm>
            <a:off x="1480950" y="1456550"/>
            <a:ext cx="567900" cy="11433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3" name="Google Shape;73;p15"/>
          <p:cNvCxnSpPr>
            <a:stCxn id="72" idx="3"/>
            <a:endCxn id="74" idx="1"/>
          </p:cNvCxnSpPr>
          <p:nvPr/>
        </p:nvCxnSpPr>
        <p:spPr>
          <a:xfrm>
            <a:off x="2631150" y="967850"/>
            <a:ext cx="1398000" cy="6615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2" name="Google Shape;72;p15"/>
          <p:cNvSpPr/>
          <p:nvPr/>
        </p:nvSpPr>
        <p:spPr>
          <a:xfrm>
            <a:off x="330750" y="479150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559950" y="669800"/>
            <a:ext cx="18420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Лінгвістика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029225" y="1140600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258425" y="1208700"/>
            <a:ext cx="18420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Прикладна л</a:t>
            </a:r>
            <a:r>
              <a:rPr b="1" lang="uk" sz="2400">
                <a:solidFill>
                  <a:schemeClr val="dk1"/>
                </a:solidFill>
              </a:rPr>
              <a:t>інгвістика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884875" y="2599925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78" name="Google Shape;78;p15"/>
          <p:cNvSpPr txBox="1"/>
          <p:nvPr>
            <p:ph idx="1" type="body"/>
          </p:nvPr>
        </p:nvSpPr>
        <p:spPr>
          <a:xfrm>
            <a:off x="1114075" y="2668025"/>
            <a:ext cx="18420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Теоретична</a:t>
            </a:r>
            <a:r>
              <a:rPr b="1" lang="uk" sz="2400">
                <a:solidFill>
                  <a:schemeClr val="dk1"/>
                </a:solidFill>
              </a:rPr>
              <a:t> лінгвістика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42"/>
          <p:cNvPicPr preferRelativeResize="0"/>
          <p:nvPr/>
        </p:nvPicPr>
        <p:blipFill rotWithShape="1">
          <a:blip r:embed="rId3">
            <a:alphaModFix/>
          </a:blip>
          <a:srcRect b="6437" l="0" r="0" t="0"/>
          <a:stretch/>
        </p:blipFill>
        <p:spPr>
          <a:xfrm>
            <a:off x="4069075" y="1069050"/>
            <a:ext cx="4934525" cy="331889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2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Виправлення помилок</a:t>
            </a:r>
            <a:endParaRPr b="1" sz="3020"/>
          </a:p>
        </p:txBody>
      </p:sp>
      <p:sp>
        <p:nvSpPr>
          <p:cNvPr id="284" name="Google Shape;284;p42"/>
          <p:cNvSpPr txBox="1"/>
          <p:nvPr>
            <p:ph idx="1" type="body"/>
          </p:nvPr>
        </p:nvSpPr>
        <p:spPr>
          <a:xfrm>
            <a:off x="652250" y="1214300"/>
            <a:ext cx="3573000" cy="3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800">
                <a:solidFill>
                  <a:schemeClr val="dk1"/>
                </a:solidFill>
              </a:rPr>
              <a:t>Eggcorn</a:t>
            </a:r>
            <a:r>
              <a:rPr lang="uk" sz="1800">
                <a:solidFill>
                  <a:schemeClr val="dk1"/>
                </a:solidFill>
              </a:rPr>
              <a:t> — misheard word or common phrase that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sz="1800">
                <a:solidFill>
                  <a:schemeClr val="dk1"/>
                </a:solidFill>
              </a:rPr>
              <a:t>makes perfect sense syntactically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sz="1800">
                <a:solidFill>
                  <a:schemeClr val="dk1"/>
                </a:solidFill>
              </a:rPr>
              <a:t>makes little sense semantically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85" name="Google Shape;28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9075" y="3528375"/>
            <a:ext cx="1786550" cy="12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3"/>
          <p:cNvPicPr preferRelativeResize="0"/>
          <p:nvPr/>
        </p:nvPicPr>
        <p:blipFill rotWithShape="1">
          <a:blip r:embed="rId3">
            <a:alphaModFix/>
          </a:blip>
          <a:srcRect b="6437" l="0" r="0" t="0"/>
          <a:stretch/>
        </p:blipFill>
        <p:spPr>
          <a:xfrm>
            <a:off x="4069075" y="1069050"/>
            <a:ext cx="4934525" cy="331889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43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Виправлення помилок</a:t>
            </a:r>
            <a:endParaRPr b="1" sz="3020"/>
          </a:p>
        </p:txBody>
      </p:sp>
      <p:sp>
        <p:nvSpPr>
          <p:cNvPr id="292" name="Google Shape;292;p43"/>
          <p:cNvSpPr txBox="1"/>
          <p:nvPr>
            <p:ph idx="1" type="body"/>
          </p:nvPr>
        </p:nvSpPr>
        <p:spPr>
          <a:xfrm>
            <a:off x="652250" y="1214300"/>
            <a:ext cx="3573000" cy="3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800">
                <a:solidFill>
                  <a:schemeClr val="dk1"/>
                </a:solidFill>
              </a:rPr>
              <a:t>Eggcorn</a:t>
            </a:r>
            <a:r>
              <a:rPr lang="uk" sz="1800">
                <a:solidFill>
                  <a:schemeClr val="dk1"/>
                </a:solidFill>
              </a:rPr>
              <a:t> — misheard word or common phrase that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sz="1800">
                <a:solidFill>
                  <a:schemeClr val="dk1"/>
                </a:solidFill>
              </a:rPr>
              <a:t>makes perfect sense syntactically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sz="1800">
                <a:solidFill>
                  <a:schemeClr val="dk1"/>
                </a:solidFill>
              </a:rPr>
              <a:t>makes little sense semantically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800">
                <a:solidFill>
                  <a:schemeClr val="dk1"/>
                </a:solidFill>
              </a:rPr>
              <a:t>Eggcorn</a:t>
            </a:r>
            <a:r>
              <a:rPr lang="uk" sz="1800">
                <a:solidFill>
                  <a:schemeClr val="dk1"/>
                </a:solidFill>
              </a:rPr>
              <a:t> — misheard </a:t>
            </a:r>
            <a:r>
              <a:rPr i="1" lang="uk" sz="1800">
                <a:solidFill>
                  <a:schemeClr val="dk1"/>
                </a:solidFill>
              </a:rPr>
              <a:t>acorn</a:t>
            </a:r>
            <a:r>
              <a:rPr lang="uk" sz="1800">
                <a:solidFill>
                  <a:schemeClr val="dk1"/>
                </a:solidFill>
              </a:rPr>
              <a:t> :)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93" name="Google Shape;293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9075" y="3528375"/>
            <a:ext cx="1786550" cy="124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4"/>
          <p:cNvSpPr txBox="1"/>
          <p:nvPr>
            <p:ph idx="1" type="body"/>
          </p:nvPr>
        </p:nvSpPr>
        <p:spPr>
          <a:xfrm>
            <a:off x="652250" y="1214300"/>
            <a:ext cx="8088300" cy="3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lack toast and tolerant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old timer's disease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doggy-dog world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hare 's breath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turn a blonde eye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very close veins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99" name="Google Shape;299;p44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Виправлення помилок — еґкорни</a:t>
            </a:r>
            <a:endParaRPr b="1" sz="302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5"/>
          <p:cNvSpPr txBox="1"/>
          <p:nvPr>
            <p:ph idx="1" type="body"/>
          </p:nvPr>
        </p:nvSpPr>
        <p:spPr>
          <a:xfrm>
            <a:off x="652250" y="1214300"/>
            <a:ext cx="3107100" cy="3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lack toast and tolerant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old timer's disease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doggy-dog world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hare's breath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turn a blonde eye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uk" sz="1800">
                <a:solidFill>
                  <a:schemeClr val="dk1"/>
                </a:solidFill>
              </a:rPr>
              <a:t>very close veins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305" name="Google Shape;305;p45"/>
          <p:cNvSpPr txBox="1"/>
          <p:nvPr>
            <p:ph type="title"/>
          </p:nvPr>
        </p:nvSpPr>
        <p:spPr>
          <a:xfrm>
            <a:off x="311700" y="331550"/>
            <a:ext cx="869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Виправлення помилок — еґкорни</a:t>
            </a:r>
            <a:endParaRPr b="1" sz="3020"/>
          </a:p>
        </p:txBody>
      </p:sp>
      <p:sp>
        <p:nvSpPr>
          <p:cNvPr id="306" name="Google Shape;306;p45"/>
          <p:cNvSpPr txBox="1"/>
          <p:nvPr>
            <p:ph idx="1" type="body"/>
          </p:nvPr>
        </p:nvSpPr>
        <p:spPr>
          <a:xfrm>
            <a:off x="4759775" y="1214300"/>
            <a:ext cx="3107100" cy="356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1"/>
                </a:solidFill>
              </a:rPr>
              <a:t>lactose</a:t>
            </a:r>
            <a:r>
              <a:rPr lang="uk" sz="1800">
                <a:solidFill>
                  <a:schemeClr val="dk1"/>
                </a:solidFill>
              </a:rPr>
              <a:t> intolerant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1"/>
                </a:solidFill>
              </a:rPr>
              <a:t>Alzheimer’s disease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1"/>
                </a:solidFill>
              </a:rPr>
              <a:t>dog-eat-dog world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1"/>
                </a:solidFill>
              </a:rPr>
              <a:t>hair's </a:t>
            </a:r>
            <a:r>
              <a:rPr lang="uk" sz="1800">
                <a:solidFill>
                  <a:schemeClr val="dk1"/>
                </a:solidFill>
              </a:rPr>
              <a:t>breadth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1"/>
                </a:solidFill>
              </a:rPr>
              <a:t>turn a blind eye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chemeClr val="dk1"/>
                </a:solidFill>
              </a:rPr>
              <a:t>varicose veins</a:t>
            </a:r>
            <a:endParaRPr sz="1800">
              <a:solidFill>
                <a:schemeClr val="dk1"/>
              </a:solidFill>
            </a:endParaRPr>
          </a:p>
        </p:txBody>
      </p:sp>
      <p:cxnSp>
        <p:nvCxnSpPr>
          <p:cNvPr id="307" name="Google Shape;307;p45"/>
          <p:cNvCxnSpPr/>
          <p:nvPr/>
        </p:nvCxnSpPr>
        <p:spPr>
          <a:xfrm>
            <a:off x="3702100" y="1468850"/>
            <a:ext cx="947100" cy="8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8" name="Google Shape;308;p45"/>
          <p:cNvCxnSpPr/>
          <p:nvPr/>
        </p:nvCxnSpPr>
        <p:spPr>
          <a:xfrm>
            <a:off x="3702100" y="1980475"/>
            <a:ext cx="947100" cy="8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09" name="Google Shape;309;p45"/>
          <p:cNvCxnSpPr/>
          <p:nvPr/>
        </p:nvCxnSpPr>
        <p:spPr>
          <a:xfrm>
            <a:off x="3702100" y="2571750"/>
            <a:ext cx="947100" cy="8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0" name="Google Shape;310;p45"/>
          <p:cNvCxnSpPr/>
          <p:nvPr/>
        </p:nvCxnSpPr>
        <p:spPr>
          <a:xfrm>
            <a:off x="3702100" y="3068850"/>
            <a:ext cx="947100" cy="8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1" name="Google Shape;311;p45"/>
          <p:cNvCxnSpPr/>
          <p:nvPr/>
        </p:nvCxnSpPr>
        <p:spPr>
          <a:xfrm>
            <a:off x="3702100" y="3609225"/>
            <a:ext cx="947100" cy="8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2" name="Google Shape;312;p45"/>
          <p:cNvCxnSpPr/>
          <p:nvPr/>
        </p:nvCxnSpPr>
        <p:spPr>
          <a:xfrm>
            <a:off x="3702100" y="4149600"/>
            <a:ext cx="947100" cy="81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/>
          <p:nvPr>
            <p:ph idx="1" type="body"/>
          </p:nvPr>
        </p:nvSpPr>
        <p:spPr>
          <a:xfrm>
            <a:off x="311700" y="1152475"/>
            <a:ext cx="5309100" cy="30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чат-боти та розумні помічники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автоматична технічна підтримка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автоматична </a:t>
            </a:r>
            <a:r>
              <a:rPr lang="uk" sz="2000">
                <a:solidFill>
                  <a:srgbClr val="434343"/>
                </a:solidFill>
              </a:rPr>
              <a:t>психологічна підтримка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генерація назв, звітів, завдань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генерація поезії та літератури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…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318" name="Google Shape;318;p46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Задачі генерації мови</a:t>
            </a:r>
            <a:endParaRPr b="1" sz="302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7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Генерація поезії: котрий уривок зі згенерованого вірша?</a:t>
            </a:r>
            <a:endParaRPr b="1" sz="3020"/>
          </a:p>
        </p:txBody>
      </p:sp>
      <p:sp>
        <p:nvSpPr>
          <p:cNvPr id="324" name="Google Shape;324;p47"/>
          <p:cNvSpPr txBox="1"/>
          <p:nvPr/>
        </p:nvSpPr>
        <p:spPr>
          <a:xfrm>
            <a:off x="418000" y="1532848"/>
            <a:ext cx="39945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1. 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шикуємося в безладні черги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над нами гіпсовий настінний путті десятих років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дме в позолочений ріжок іноді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глянемо в бік знудженої блондинки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25" name="Google Shape;325;p47"/>
          <p:cNvSpPr txBox="1"/>
          <p:nvPr/>
        </p:nvSpPr>
        <p:spPr>
          <a:xfrm>
            <a:off x="4608975" y="1512450"/>
            <a:ext cx="4100700" cy="26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2.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клямку, жовтаву скалочку знайду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і зарості малини звільна линуть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тяжке прокляття нам хвилини назавжди,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що не в твої білі копита б’ють, тебе в блакитні пюпітри</a:t>
            </a:r>
            <a:endParaRPr i="1"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Генерація поезії: котрий уривок зі згенерованого вірша?</a:t>
            </a:r>
            <a:endParaRPr b="1" sz="3020"/>
          </a:p>
        </p:txBody>
      </p:sp>
      <p:sp>
        <p:nvSpPr>
          <p:cNvPr id="331" name="Google Shape;331;p48"/>
          <p:cNvSpPr txBox="1"/>
          <p:nvPr/>
        </p:nvSpPr>
        <p:spPr>
          <a:xfrm>
            <a:off x="418000" y="1532848"/>
            <a:ext cx="3994500" cy="26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1. 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шикуємося в безладні черги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над нами гіпсовий настінний путті десятих років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дме в позолочений ріжок іноді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434343"/>
                </a:solidFill>
              </a:rPr>
              <a:t>глянемо в бік знудженої блондинки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332" name="Google Shape;332;p48"/>
          <p:cNvSpPr txBox="1"/>
          <p:nvPr/>
        </p:nvSpPr>
        <p:spPr>
          <a:xfrm>
            <a:off x="4608975" y="1512450"/>
            <a:ext cx="4100700" cy="26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34343"/>
                </a:solidFill>
              </a:rPr>
              <a:t>2.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34343"/>
                </a:solidFill>
              </a:rPr>
              <a:t>клямку, жовтаву скалочку знайду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34343"/>
                </a:solidFill>
              </a:rPr>
              <a:t>і зарості малини звільна линуть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34343"/>
                </a:solidFill>
              </a:rPr>
              <a:t>тяжке прокляття нам хвилини назавжди,</a:t>
            </a:r>
            <a:endParaRPr b="1" sz="18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rgbClr val="434343"/>
                </a:solidFill>
              </a:rPr>
              <a:t>що не в твої білі копита б’ють, тебе в блакитні пюпітри</a:t>
            </a:r>
            <a:endParaRPr b="1" i="1" sz="1800">
              <a:solidFill>
                <a:srgbClr val="434343"/>
              </a:solidFill>
            </a:endParaRPr>
          </a:p>
        </p:txBody>
      </p:sp>
      <p:sp>
        <p:nvSpPr>
          <p:cNvPr id="333" name="Google Shape;333;p48"/>
          <p:cNvSpPr txBox="1"/>
          <p:nvPr/>
        </p:nvSpPr>
        <p:spPr>
          <a:xfrm>
            <a:off x="494925" y="4257375"/>
            <a:ext cx="293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99999"/>
                </a:solidFill>
              </a:rPr>
              <a:t>Юрій Андрухович “Вокзал”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334" name="Google Shape;334;p48"/>
          <p:cNvSpPr txBox="1"/>
          <p:nvPr/>
        </p:nvSpPr>
        <p:spPr>
          <a:xfrm>
            <a:off x="4608975" y="4257375"/>
            <a:ext cx="364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999999"/>
                </a:solidFill>
              </a:rPr>
              <a:t>Генерація віршів, з роботи Антона Шпігунова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9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Генерація мови: ChatGPT та компанія</a:t>
            </a:r>
            <a:endParaRPr b="1" sz="3020"/>
          </a:p>
        </p:txBody>
      </p:sp>
      <p:pic>
        <p:nvPicPr>
          <p:cNvPr id="340" name="Google Shape;34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00" y="1358738"/>
            <a:ext cx="3479951" cy="335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2100" y="1277100"/>
            <a:ext cx="3415830" cy="343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0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Генерація мови: а якщо не англійська?</a:t>
            </a:r>
            <a:endParaRPr b="1" sz="3020"/>
          </a:p>
        </p:txBody>
      </p:sp>
      <p:pic>
        <p:nvPicPr>
          <p:cNvPr id="347" name="Google Shape;34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775" y="1440350"/>
            <a:ext cx="5104425" cy="307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50"/>
          <p:cNvPicPr preferRelativeResize="0"/>
          <p:nvPr/>
        </p:nvPicPr>
        <p:blipFill rotWithShape="1">
          <a:blip r:embed="rId4">
            <a:alphaModFix/>
          </a:blip>
          <a:srcRect b="20425" l="0" r="0" t="20437"/>
          <a:stretch/>
        </p:blipFill>
        <p:spPr>
          <a:xfrm>
            <a:off x="6568575" y="2987400"/>
            <a:ext cx="2226075" cy="17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1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Генерація мови: а якщо не англійська?</a:t>
            </a:r>
            <a:endParaRPr b="1" sz="3020"/>
          </a:p>
        </p:txBody>
      </p:sp>
      <p:pic>
        <p:nvPicPr>
          <p:cNvPr id="354" name="Google Shape;35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4475" y="1407700"/>
            <a:ext cx="8377824" cy="2703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16"/>
          <p:cNvCxnSpPr>
            <a:stCxn id="84" idx="2"/>
          </p:cNvCxnSpPr>
          <p:nvPr/>
        </p:nvCxnSpPr>
        <p:spPr>
          <a:xfrm>
            <a:off x="1480950" y="1456550"/>
            <a:ext cx="567900" cy="11433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5" name="Google Shape;85;p16"/>
          <p:cNvCxnSpPr>
            <a:stCxn id="84" idx="3"/>
            <a:endCxn id="86" idx="1"/>
          </p:cNvCxnSpPr>
          <p:nvPr/>
        </p:nvCxnSpPr>
        <p:spPr>
          <a:xfrm>
            <a:off x="2631150" y="967850"/>
            <a:ext cx="1398000" cy="6615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4" name="Google Shape;84;p16"/>
          <p:cNvSpPr/>
          <p:nvPr/>
        </p:nvSpPr>
        <p:spPr>
          <a:xfrm>
            <a:off x="330750" y="479150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87" name="Google Shape;87;p16"/>
          <p:cNvSpPr txBox="1"/>
          <p:nvPr>
            <p:ph idx="1" type="body"/>
          </p:nvPr>
        </p:nvSpPr>
        <p:spPr>
          <a:xfrm>
            <a:off x="559950" y="669800"/>
            <a:ext cx="1842000" cy="59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Лінгвістика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4029225" y="1140600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258425" y="1208700"/>
            <a:ext cx="18420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Прикладна лінгвістика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884875" y="2599925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1114075" y="2668025"/>
            <a:ext cx="18420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Теоретична лінгвістика</a:t>
            </a:r>
            <a:endParaRPr b="1" sz="2400">
              <a:solidFill>
                <a:schemeClr val="dk1"/>
              </a:solidFill>
            </a:endParaRPr>
          </a:p>
        </p:txBody>
      </p:sp>
      <p:cxnSp>
        <p:nvCxnSpPr>
          <p:cNvPr id="91" name="Google Shape;91;p16"/>
          <p:cNvCxnSpPr>
            <a:stCxn id="86" idx="2"/>
          </p:cNvCxnSpPr>
          <p:nvPr/>
        </p:nvCxnSpPr>
        <p:spPr>
          <a:xfrm>
            <a:off x="5179425" y="2118000"/>
            <a:ext cx="1597500" cy="799500"/>
          </a:xfrm>
          <a:prstGeom prst="straightConnector1">
            <a:avLst/>
          </a:prstGeom>
          <a:noFill/>
          <a:ln cap="flat" cmpd="sng" w="38100">
            <a:solidFill>
              <a:srgbClr val="6AA84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2" name="Google Shape;92;p16"/>
          <p:cNvSpPr/>
          <p:nvPr/>
        </p:nvSpPr>
        <p:spPr>
          <a:xfrm>
            <a:off x="5816250" y="2917675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6045450" y="2985775"/>
            <a:ext cx="19329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Комп’ютерна лінгвістика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/>
          <p:nvPr>
            <p:ph idx="1" type="body"/>
          </p:nvPr>
        </p:nvSpPr>
        <p:spPr>
          <a:xfrm>
            <a:off x="311700" y="1152475"/>
            <a:ext cx="6917400" cy="307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Український Католицький Університет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Київський національний університет імені Тараса Шевченка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Національний технічний університет «Харківський політехнічний iнститут»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Національний університет «Львівська політехніка»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360" name="Google Shape;360;p52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Куди піти вчитися</a:t>
            </a:r>
            <a:endParaRPr b="1" sz="302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4500"/>
              <a:t>Дякую за увагу!</a:t>
            </a:r>
            <a:endParaRPr b="1" sz="4500"/>
          </a:p>
        </p:txBody>
      </p:sp>
      <p:sp>
        <p:nvSpPr>
          <p:cNvPr id="366" name="Google Shape;366;p53"/>
          <p:cNvSpPr txBox="1"/>
          <p:nvPr>
            <p:ph idx="1" type="subTitle"/>
          </p:nvPr>
        </p:nvSpPr>
        <p:spPr>
          <a:xfrm>
            <a:off x="311700" y="3684500"/>
            <a:ext cx="8520600" cy="9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42395"/>
              <a:buNone/>
            </a:pPr>
            <a:r>
              <a:rPr lang="uk" sz="2400"/>
              <a:t>Мар’яна Романишин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ct val="42395"/>
              <a:buNone/>
            </a:pPr>
            <a:r>
              <a:rPr lang="uk" sz="2400" u="sng">
                <a:solidFill>
                  <a:schemeClr val="hlink"/>
                </a:solidFill>
                <a:hlinkClick r:id="rId3"/>
              </a:rPr>
              <a:t>mariana.scorp@gmail.com</a:t>
            </a:r>
            <a:endParaRPr sz="2400"/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ct val="42395"/>
              <a:buNone/>
            </a:pPr>
            <a:r>
              <a:rPr lang="uk" sz="2400" u="sng">
                <a:solidFill>
                  <a:schemeClr val="hlink"/>
                </a:solidFill>
                <a:hlinkClick r:id="rId4"/>
              </a:rPr>
              <a:t>https://www.linkedin.com/in/mariana-romanyshyn-b5896529/</a:t>
            </a:r>
            <a:r>
              <a:rPr lang="uk" sz="2400"/>
              <a:t> 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349950" y="1707700"/>
            <a:ext cx="6071400" cy="25965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908650" y="2517250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100" name="Google Shape;100;p17"/>
          <p:cNvSpPr txBox="1"/>
          <p:nvPr>
            <p:ph idx="1" type="body"/>
          </p:nvPr>
        </p:nvSpPr>
        <p:spPr>
          <a:xfrm>
            <a:off x="1092400" y="2739250"/>
            <a:ext cx="19329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Л</a:t>
            </a:r>
            <a:r>
              <a:rPr b="1" lang="uk" sz="2400">
                <a:solidFill>
                  <a:schemeClr val="dk1"/>
                </a:solidFill>
              </a:rPr>
              <a:t>інгвістика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01" name="Google Shape;101;p17"/>
          <p:cNvSpPr/>
          <p:nvPr/>
        </p:nvSpPr>
        <p:spPr>
          <a:xfrm>
            <a:off x="3651000" y="2517250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3690500" y="2712550"/>
            <a:ext cx="2300400" cy="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Програмування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3286025" y="2798675"/>
            <a:ext cx="288000" cy="300300"/>
          </a:xfrm>
          <a:prstGeom prst="mathPlus">
            <a:avLst>
              <a:gd fmla="val 23520" name="adj1"/>
            </a:avLst>
          </a:prstGeom>
          <a:solidFill>
            <a:srgbClr val="D9EAD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7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Комп’ютерна лінгвістика</a:t>
            </a:r>
            <a:endParaRPr b="1" sz="302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/>
          <p:nvPr/>
        </p:nvSpPr>
        <p:spPr>
          <a:xfrm>
            <a:off x="349950" y="1707700"/>
            <a:ext cx="8793900" cy="2596500"/>
          </a:xfrm>
          <a:prstGeom prst="ellipse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908650" y="2517250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111" name="Google Shape;111;p18"/>
          <p:cNvSpPr txBox="1"/>
          <p:nvPr>
            <p:ph idx="1" type="body"/>
          </p:nvPr>
        </p:nvSpPr>
        <p:spPr>
          <a:xfrm>
            <a:off x="1092400" y="2739250"/>
            <a:ext cx="19329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Лінгвістика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3651000" y="2517250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3690500" y="2712550"/>
            <a:ext cx="2300400" cy="58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Програмування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3286025" y="2798675"/>
            <a:ext cx="288000" cy="300300"/>
          </a:xfrm>
          <a:prstGeom prst="mathPlus">
            <a:avLst>
              <a:gd fmla="val 23520" name="adj1"/>
            </a:avLst>
          </a:prstGeom>
          <a:solidFill>
            <a:srgbClr val="D9EAD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Опрацювання природної мови (NLP)</a:t>
            </a:r>
            <a:endParaRPr b="1" sz="3020"/>
          </a:p>
        </p:txBody>
      </p:sp>
      <p:sp>
        <p:nvSpPr>
          <p:cNvPr id="116" name="Google Shape;116;p18"/>
          <p:cNvSpPr/>
          <p:nvPr/>
        </p:nvSpPr>
        <p:spPr>
          <a:xfrm>
            <a:off x="6404550" y="2517250"/>
            <a:ext cx="2300400" cy="9774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>
              <a:highlight>
                <a:schemeClr val="lt2"/>
              </a:highlight>
            </a:endParaRPr>
          </a:p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>
            <a:off x="6588300" y="2585350"/>
            <a:ext cx="1932900" cy="8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2400">
                <a:solidFill>
                  <a:schemeClr val="dk1"/>
                </a:solidFill>
              </a:rPr>
              <a:t>Штучний інтелект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6053725" y="2855800"/>
            <a:ext cx="288000" cy="300300"/>
          </a:xfrm>
          <a:prstGeom prst="mathPlus">
            <a:avLst>
              <a:gd fmla="val 23520" name="adj1"/>
            </a:avLst>
          </a:prstGeom>
          <a:solidFill>
            <a:srgbClr val="D9EAD3"/>
          </a:solidFill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300" y="1629813"/>
            <a:ext cx="440075" cy="4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Що таке NLP</a:t>
            </a:r>
            <a:endParaRPr b="1" sz="3020"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11700" y="1251250"/>
            <a:ext cx="6717300" cy="22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NLP — natural language processing.</a:t>
            </a:r>
            <a:endParaRPr sz="2000">
              <a:solidFill>
                <a:srgbClr val="434343"/>
              </a:solidFill>
            </a:endParaRPr>
          </a:p>
          <a:p>
            <a:pPr indent="0" lvl="0" marL="9144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999999"/>
                </a:solidFill>
              </a:rPr>
              <a:t>Не плутати з neural language programming.</a:t>
            </a:r>
            <a:r>
              <a:rPr lang="uk" sz="2000">
                <a:solidFill>
                  <a:srgbClr val="434343"/>
                </a:solidFill>
              </a:rPr>
              <a:t> 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Завдання — навчити комп’ютер “розуміти” мову.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Навіщо?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1300" y="1629813"/>
            <a:ext cx="440075" cy="440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Що таке NLP</a:t>
            </a:r>
            <a:endParaRPr b="1" sz="3020"/>
          </a:p>
        </p:txBody>
      </p:sp>
      <p:sp>
        <p:nvSpPr>
          <p:cNvPr id="132" name="Google Shape;132;p20"/>
          <p:cNvSpPr txBox="1"/>
          <p:nvPr>
            <p:ph idx="1" type="body"/>
          </p:nvPr>
        </p:nvSpPr>
        <p:spPr>
          <a:xfrm>
            <a:off x="311700" y="1251250"/>
            <a:ext cx="6717300" cy="22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NLP — natural language processing.</a:t>
            </a:r>
            <a:endParaRPr sz="2000">
              <a:solidFill>
                <a:srgbClr val="434343"/>
              </a:solidFill>
            </a:endParaRPr>
          </a:p>
          <a:p>
            <a:pPr indent="0" lvl="0" marL="9144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uk" sz="2000">
                <a:solidFill>
                  <a:srgbClr val="999999"/>
                </a:solidFill>
              </a:rPr>
              <a:t>Не плутати з neural language programming.</a:t>
            </a:r>
            <a:r>
              <a:rPr lang="uk" sz="2000">
                <a:solidFill>
                  <a:srgbClr val="434343"/>
                </a:solidFill>
              </a:rPr>
              <a:t> 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Завдання — навчити комп’ютер “розуміти” мову.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Навіщо? </a:t>
            </a:r>
            <a:r>
              <a:rPr lang="uk" sz="2000">
                <a:solidFill>
                  <a:srgbClr val="999999"/>
                </a:solidFill>
              </a:rPr>
              <a:t>(Питання до вас.)</a:t>
            </a:r>
            <a:endParaRPr sz="2000">
              <a:solidFill>
                <a:srgbClr val="434343"/>
              </a:solidFill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2350" y="2571750"/>
            <a:ext cx="2223900" cy="22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" type="body"/>
          </p:nvPr>
        </p:nvSpPr>
        <p:spPr>
          <a:xfrm>
            <a:off x="311700" y="1152475"/>
            <a:ext cx="8832300" cy="366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визначення спаму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визначення токсичних повідомлень, мови ворожнечі, сарказму тощо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автоматичне оцінювання творів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перевірка на плагіат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класифікація текстів за тематикою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пошук фактів / перевірка фактів на достовірність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визначення емоційного забарвлення тексту (або сентимент-аналіз)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5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000"/>
              <a:buChar char="●"/>
            </a:pPr>
            <a:r>
              <a:rPr lang="uk" sz="2000">
                <a:solidFill>
                  <a:srgbClr val="434343"/>
                </a:solidFill>
              </a:rPr>
              <a:t>…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311700" y="331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3020"/>
              <a:t>Задачі аналізу мови</a:t>
            </a:r>
            <a:endParaRPr b="1" sz="302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