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8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02" r:id="rId49"/>
    <p:sldId id="303" r:id="rId50"/>
    <p:sldId id="301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281" r:id="rId67"/>
    <p:sldId id="282" r:id="rId68"/>
    <p:sldId id="283" r:id="rId69"/>
    <p:sldId id="284" r:id="rId70"/>
    <p:sldId id="285" r:id="rId71"/>
    <p:sldId id="286" r:id="rId72"/>
    <p:sldId id="287" r:id="rId73"/>
    <p:sldId id="288" r:id="rId74"/>
    <p:sldId id="289" r:id="rId75"/>
    <p:sldId id="290" r:id="rId76"/>
    <p:sldId id="291" r:id="rId77"/>
    <p:sldId id="292" r:id="rId78"/>
    <p:sldId id="293" r:id="rId79"/>
    <p:sldId id="294" r:id="rId80"/>
    <p:sldId id="295" r:id="rId81"/>
    <p:sldId id="296" r:id="rId82"/>
    <p:sldId id="297" r:id="rId83"/>
    <p:sldId id="298" r:id="rId84"/>
    <p:sldId id="299" r:id="rId85"/>
    <p:sldId id="300" r:id="rId8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78d497c1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e78d497c1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78d497c1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78d497c1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78d497c1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e78d497c1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e78d497c1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e78d497c1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78d497c1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e78d497c1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78d497c1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78d497c1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78d497c1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e78d497c1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78d497c1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78d497c1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78d497c1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e78d497c1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78d497c1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e78d497c1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78d497c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78d497c1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78d497c1a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e78d497c1a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78d497c1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e78d497c1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78d497c1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e78d497c1a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78d497c1a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e78d497c1a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78d497c1a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e78d497c1a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78d497c1a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e78d497c1a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4" name="Google Shape;14994;g468d6b7934778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5" name="Google Shape;14995;g468d6b7934778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645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0" name="Google Shape;15000;g468d6b7934778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1" name="Google Shape;15001;g468d6b7934778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1515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7" name="Google Shape;15007;g468d6b7934778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8" name="Google Shape;15008;g468d6b7934778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57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7" name="Google Shape;15017;g468d6b7934778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8" name="Google Shape;15018;g468d6b7934778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14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78d497c1a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e78d497c1a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1" name="Google Shape;15031;g468d6b7934778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2" name="Google Shape;15032;g468d6b7934778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0128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7" name="Google Shape;15037;g468d6b7934778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8" name="Google Shape;15038;g468d6b7934778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782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7" name="Google Shape;15047;g468d6b7934778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8" name="Google Shape;15048;g468d6b7934778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848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" name="Google Shape;15053;g468d6b7934778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4" name="Google Shape;15054;g468d6b7934778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296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1" name="Google Shape;15061;g468d6b7934778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2" name="Google Shape;15062;g468d6b7934778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3727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8" name="Google Shape;15068;g468d6b7934778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9" name="Google Shape;15069;g468d6b7934778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54270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9" name="Google Shape;15079;g468d6b7934778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0" name="Google Shape;15080;g468d6b7934778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0235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5" name="Google Shape;15085;g468d6b7934778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6" name="Google Shape;15086;g468d6b7934778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8864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1" name="Google Shape;15091;g468d6b7934778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2" name="Google Shape;15092;g468d6b7934778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9451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" name="Google Shape;15101;g468d6b7934778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2" name="Google Shape;15102;g468d6b7934778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19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78d497c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e78d497c1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7" name="Google Shape;15107;g468d6b7934778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8" name="Google Shape;15108;g468d6b7934778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8710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4" name="Google Shape;15114;g468d6b7934778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5" name="Google Shape;15115;g468d6b7934778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4405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1" name="Google Shape;15121;g468d6b7934778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2" name="Google Shape;15122;g468d6b7934778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3786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9" name="Google Shape;15129;g468d6b7934778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0" name="Google Shape;15130;g468d6b7934778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1102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8" name="Google Shape;15138;g468d6b7934778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9" name="Google Shape;15139;g468d6b7934778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7435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5" name="Google Shape;15145;g468d6b7934778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6" name="Google Shape;15146;g468d6b7934778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1409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2" name="Google Shape;15152;g468d6b7934778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3" name="Google Shape;15153;g468d6b7934778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2318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4" name="Google Shape;148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5" name="Google Shape;148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8314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7" name="Google Shape;14847;g468d6b7934778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8" name="Google Shape;14848;g468d6b7934778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6034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0" name="Google Shape;14840;g468d6b793477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1" name="Google Shape;14841;g468d6b793477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758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78d497c1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e78d497c1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6" name="Google Shape;14856;g468d6b7934778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7" name="Google Shape;14857;g468d6b7934778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4127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" name="Google Shape;14868;g468d6b7934778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9" name="Google Shape;14869;g468d6b7934778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1842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5" name="Google Shape;14875;g468d6b7934778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6" name="Google Shape;14876;g468d6b7934778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9046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6" name="Google Shape;14886;g468d6b7934778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7" name="Google Shape;14887;g468d6b7934778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2431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7" name="Google Shape;14897;g468d6b7934778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98" name="Google Shape;14898;g468d6b7934778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6081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" name="Google Shape;14909;g468d6b7934778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0" name="Google Shape;14910;g468d6b7934778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2144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0" name="Google Shape;14920;g468d6b7934778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1" name="Google Shape;14921;g468d6b7934778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4159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1" name="Google Shape;14931;g468d6b7934778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2" name="Google Shape;14932;g468d6b7934778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3083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9" name="Google Shape;14939;g468d6b7934778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0" name="Google Shape;14940;g468d6b7934778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9058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8" name="Google Shape;14948;g468d6b7934778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9" name="Google Shape;14949;g468d6b7934778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733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78d497c1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e78d497c1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6" name="Google Shape;14956;g468d6b7934778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7" name="Google Shape;14957;g468d6b7934778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9675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4" name="Google Shape;14964;g468d6b7934778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5" name="Google Shape;14965;g468d6b7934778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9341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1" name="Google Shape;14971;g468d6b7934778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2" name="Google Shape;14972;g468d6b7934778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6226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9" name="Google Shape;14979;g468d6b7934778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0" name="Google Shape;14980;g468d6b7934778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7970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6" name="Google Shape;14986;g468d6b7934778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7" name="Google Shape;14987;g468d6b7934778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4032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78d497c1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e78d497c1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78d497c1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e78d497c1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78d497c1a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e78d497c1a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78d497c1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e78d497c1a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78d497c1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e78d497c1a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78d497c1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e78d497c1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e78d497c1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e78d497c1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78d497c1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e78d497c1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78d497c1a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e78d497c1a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e78d497c1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e78d497c1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e78d497c1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e78d497c1a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e78d497c1a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e78d497c1a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e78d497c1a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e78d497c1a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78d497c1a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e78d497c1a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78d497c1a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e78d497c1a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e78d497c1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e78d497c1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78d497c1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78d497c1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78d497c1a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e78d497c1a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e78d497c1a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e78d497c1a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e78d497c1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e78d497c1a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e78d497c1a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e78d497c1a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e78d497c1a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e78d497c1a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e78d497c1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e78d497c1a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0" name="Google Shape;1480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01" name="Google Shape;1480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802" name="Google Shape;1480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91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4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3" name="Google Shape;1479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794" name="Google Shape;1479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795" name="Google Shape;1479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26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9" name="Google Shape;14789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90" name="Google Shape;14790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91" name="Google Shape;14791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398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8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8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0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2. Таа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2873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4886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3"/>
          <p:cNvSpPr txBox="1"/>
          <p:nvPr/>
        </p:nvSpPr>
        <p:spPr>
          <a:xfrm>
            <a:off x="6967950" y="1907475"/>
            <a:ext cx="17991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||qhua - не?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70135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8483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3922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 txBox="1"/>
          <p:nvPr/>
        </p:nvSpPr>
        <p:spPr>
          <a:xfrm>
            <a:off x="6841100" y="1769075"/>
            <a:ext cx="1476300" cy="9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n̄ - я/мій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èh - він/його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7439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/>
          <p:nvPr/>
        </p:nvSpPr>
        <p:spPr>
          <a:xfrm>
            <a:off x="6621975" y="1446175"/>
            <a:ext cx="18798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|ã, |e - показник власності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4356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8"/>
          <p:cNvSpPr txBox="1"/>
          <p:nvPr/>
        </p:nvSpPr>
        <p:spPr>
          <a:xfrm>
            <a:off x="6818025" y="2195800"/>
            <a:ext cx="17991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||xàã - чоловік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ǂgúã - яйце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5520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9"/>
          <p:cNvSpPr txBox="1"/>
          <p:nvPr/>
        </p:nvSpPr>
        <p:spPr>
          <a:xfrm>
            <a:off x="7106325" y="1746025"/>
            <a:ext cx="2061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SVO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à, ń - 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5520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0"/>
          <p:cNvSpPr txBox="1"/>
          <p:nvPr/>
        </p:nvSpPr>
        <p:spPr>
          <a:xfrm>
            <a:off x="3726000" y="212200"/>
            <a:ext cx="541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теп.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9" name="Google Shape;149;p30"/>
          <p:cNvSpPr txBox="1"/>
          <p:nvPr/>
        </p:nvSpPr>
        <p:spPr>
          <a:xfrm>
            <a:off x="4511525" y="858000"/>
            <a:ext cx="428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мин, мин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0" name="Google Shape;150;p30"/>
          <p:cNvSpPr txBox="1"/>
          <p:nvPr/>
        </p:nvSpPr>
        <p:spPr>
          <a:xfrm>
            <a:off x="4971600" y="1423100"/>
            <a:ext cx="41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теп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4280975" y="2045850"/>
            <a:ext cx="474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теп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4926700" y="2657100"/>
            <a:ext cx="424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мин, теп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3900300" y="3245250"/>
            <a:ext cx="526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теп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5537975" y="3833400"/>
            <a:ext cx="34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мин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6679625" y="4479225"/>
            <a:ext cx="248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теп, мин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5520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1"/>
          <p:cNvSpPr txBox="1"/>
          <p:nvPr/>
        </p:nvSpPr>
        <p:spPr>
          <a:xfrm>
            <a:off x="6944875" y="2218850"/>
            <a:ext cx="2223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à - минулий час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ń - теперішній час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2. </a:t>
            </a:r>
            <a:r>
              <a:rPr lang="uk">
                <a:solidFill>
                  <a:srgbClr val="202122"/>
                </a:solidFill>
                <a:highlight>
                  <a:srgbClr val="FFFFFF"/>
                </a:highlight>
              </a:rPr>
              <a:t>ǃXóõ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[ǃ͡χɔ̃ː˦]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6080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/>
          <p:nvPr/>
        </p:nvSpPr>
        <p:spPr>
          <a:xfrm>
            <a:off x="6283800" y="2340900"/>
            <a:ext cx="286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Іменник + прикметник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8772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3"/>
          <p:cNvSpPr txBox="1"/>
          <p:nvPr/>
        </p:nvSpPr>
        <p:spPr>
          <a:xfrm>
            <a:off x="7119125" y="2176825"/>
            <a:ext cx="204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te, tã - який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/>
          <p:nvPr/>
        </p:nvSpPr>
        <p:spPr>
          <a:xfrm>
            <a:off x="6391375" y="2155425"/>
            <a:ext cx="276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ke, kã - після дієслова або наприкінці речення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79" name="Google Shape;17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86575" cy="4517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6400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5"/>
          <p:cNvSpPr txBox="1"/>
          <p:nvPr/>
        </p:nvSpPr>
        <p:spPr>
          <a:xfrm>
            <a:off x="5571600" y="1920000"/>
            <a:ext cx="3572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Остання літера kV залежить від останньої літери залежного іменника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72431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6"/>
          <p:cNvSpPr txBox="1"/>
          <p:nvPr/>
        </p:nvSpPr>
        <p:spPr>
          <a:xfrm>
            <a:off x="5313825" y="1629325"/>
            <a:ext cx="31713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Підрядне означення: tV…kV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чи - |V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850" y="203950"/>
            <a:ext cx="588645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850" y="2200825"/>
            <a:ext cx="7848600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7" name="Google Shape;14997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3. </a:t>
            </a:r>
            <a:r>
              <a:rPr lang="en-US" dirty="0" err="1" smtClean="0"/>
              <a:t>Явалапіті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2300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4" name="Google Shape;1500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005" name="Google Shape;150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7198"/>
            <a:ext cx="9143999" cy="3829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599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12" name="Google Shape;150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7198"/>
            <a:ext cx="9143999" cy="3829103"/>
          </a:xfrm>
          <a:prstGeom prst="rect">
            <a:avLst/>
          </a:prstGeom>
          <a:noFill/>
          <a:ln>
            <a:noFill/>
          </a:ln>
        </p:spPr>
      </p:pic>
      <p:sp>
        <p:nvSpPr>
          <p:cNvPr id="15013" name="Google Shape;15013;p33"/>
          <p:cNvSpPr/>
          <p:nvPr/>
        </p:nvSpPr>
        <p:spPr>
          <a:xfrm>
            <a:off x="5258203" y="1864500"/>
            <a:ext cx="1614000" cy="347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14" name="Google Shape;15014;p33"/>
          <p:cNvSpPr/>
          <p:nvPr/>
        </p:nvSpPr>
        <p:spPr>
          <a:xfrm>
            <a:off x="5258199" y="1517100"/>
            <a:ext cx="1938900" cy="347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15" name="Google Shape;15015;p33"/>
          <p:cNvSpPr/>
          <p:nvPr/>
        </p:nvSpPr>
        <p:spPr>
          <a:xfrm>
            <a:off x="311700" y="1517100"/>
            <a:ext cx="1809300" cy="347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346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1" name="Google Shape;1502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022" name="Google Shape;150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7198"/>
            <a:ext cx="9143999" cy="3829103"/>
          </a:xfrm>
          <a:prstGeom prst="rect">
            <a:avLst/>
          </a:prstGeom>
          <a:noFill/>
          <a:ln>
            <a:noFill/>
          </a:ln>
        </p:spPr>
      </p:pic>
      <p:sp>
        <p:nvSpPr>
          <p:cNvPr id="15023" name="Google Shape;15023;p34"/>
          <p:cNvSpPr/>
          <p:nvPr/>
        </p:nvSpPr>
        <p:spPr>
          <a:xfrm>
            <a:off x="5258203" y="1864500"/>
            <a:ext cx="1614000" cy="347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24" name="Google Shape;15024;p34"/>
          <p:cNvSpPr/>
          <p:nvPr/>
        </p:nvSpPr>
        <p:spPr>
          <a:xfrm>
            <a:off x="5258199" y="1517100"/>
            <a:ext cx="1938900" cy="347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25" name="Google Shape;15025;p34"/>
          <p:cNvSpPr/>
          <p:nvPr/>
        </p:nvSpPr>
        <p:spPr>
          <a:xfrm>
            <a:off x="311700" y="1517100"/>
            <a:ext cx="1809300" cy="347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26" name="Google Shape;15026;p34"/>
          <p:cNvSpPr/>
          <p:nvPr/>
        </p:nvSpPr>
        <p:spPr>
          <a:xfrm>
            <a:off x="5258203" y="1864500"/>
            <a:ext cx="1614000" cy="347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27" name="Google Shape;15027;p34"/>
          <p:cNvSpPr/>
          <p:nvPr/>
        </p:nvSpPr>
        <p:spPr>
          <a:xfrm>
            <a:off x="5258203" y="4067556"/>
            <a:ext cx="1614000" cy="347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28" name="Google Shape;15028;p34"/>
          <p:cNvSpPr/>
          <p:nvPr/>
        </p:nvSpPr>
        <p:spPr>
          <a:xfrm>
            <a:off x="5258203" y="3344728"/>
            <a:ext cx="1614000" cy="347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29" name="Google Shape;15029;p34"/>
          <p:cNvSpPr/>
          <p:nvPr/>
        </p:nvSpPr>
        <p:spPr>
          <a:xfrm>
            <a:off x="5258203" y="1152481"/>
            <a:ext cx="1614000" cy="347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941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925" y="152400"/>
            <a:ext cx="528233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4" name="Google Shape;1503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Правила:</a:t>
            </a:r>
            <a:endParaRPr/>
          </a:p>
        </p:txBody>
      </p:sp>
      <p:sp>
        <p:nvSpPr>
          <p:cNvPr id="15035" name="Google Shape;15035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Зменшення: X-tsi, збільшення: X kuma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3753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42" name="Google Shape;150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7198"/>
            <a:ext cx="9143999" cy="3829103"/>
          </a:xfrm>
          <a:prstGeom prst="rect">
            <a:avLst/>
          </a:prstGeom>
          <a:noFill/>
          <a:ln>
            <a:noFill/>
          </a:ln>
        </p:spPr>
      </p:pic>
      <p:sp>
        <p:nvSpPr>
          <p:cNvPr id="15043" name="Google Shape;15043;p36"/>
          <p:cNvSpPr/>
          <p:nvPr/>
        </p:nvSpPr>
        <p:spPr>
          <a:xfrm>
            <a:off x="371006" y="3687950"/>
            <a:ext cx="338100" cy="336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44" name="Google Shape;15044;p36"/>
          <p:cNvSpPr/>
          <p:nvPr/>
        </p:nvSpPr>
        <p:spPr>
          <a:xfrm>
            <a:off x="5302249" y="1152475"/>
            <a:ext cx="338100" cy="2979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45" name="Google Shape;15045;p36"/>
          <p:cNvSpPr/>
          <p:nvPr/>
        </p:nvSpPr>
        <p:spPr>
          <a:xfrm>
            <a:off x="5271048" y="2235452"/>
            <a:ext cx="338100" cy="336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070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0" name="Google Shape;1505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Особові префікси:</a:t>
            </a:r>
            <a:endParaRPr/>
          </a:p>
        </p:txBody>
      </p:sp>
      <p:sp>
        <p:nvSpPr>
          <p:cNvPr id="15051" name="Google Shape;1505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І ос. одн. – nu/na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6686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6" name="Google Shape;1505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58" name="Google Shape;150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"/>
            <a:ext cx="9144001" cy="316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59" name="Google Shape;1505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65688"/>
            <a:ext cx="9143999" cy="1056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717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66" name="Google Shape;1506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0783"/>
            <a:ext cx="9143999" cy="641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404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73" name="Google Shape;150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0783"/>
            <a:ext cx="9143999" cy="64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4" name="Google Shape;1507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11765"/>
            <a:ext cx="600788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5" name="Google Shape;1507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25" y="2285400"/>
            <a:ext cx="594041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6" name="Google Shape;15076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959027"/>
            <a:ext cx="6352219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7" name="Google Shape;15077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3531725"/>
            <a:ext cx="5726978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07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2" name="Google Shape;15082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Особові префікси:</a:t>
            </a:r>
            <a:endParaRPr/>
          </a:p>
        </p:txBody>
      </p:sp>
      <p:sp>
        <p:nvSpPr>
          <p:cNvPr id="15083" name="Google Shape;15083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І ос. одн. – nu/na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І ос. мн. – a (перед C-), aw (перед V-)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0100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8" name="Google Shape;15088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Особові префікси:</a:t>
            </a:r>
            <a:endParaRPr/>
          </a:p>
        </p:txBody>
      </p:sp>
      <p:sp>
        <p:nvSpPr>
          <p:cNvPr id="15089" name="Google Shape;15089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І ос. одн. – nu (перед C-), n (перед V-)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І ос. мн. – a (перед C-), aw (перед V-)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762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96" name="Google Shape;150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639527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7" name="Google Shape;1509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700" y="1725174"/>
            <a:ext cx="632727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8" name="Google Shape;1509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338" y="2285402"/>
            <a:ext cx="616199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9" name="Google Shape;1509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350" y="2858100"/>
            <a:ext cx="5911789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835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" name="Google Shape;15104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Особові префікси:</a:t>
            </a:r>
            <a:endParaRPr/>
          </a:p>
        </p:txBody>
      </p:sp>
      <p:sp>
        <p:nvSpPr>
          <p:cNvPr id="15105" name="Google Shape;15105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І ос. одн. – nu (перед C-), n (перед V-)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І ос. мн. – a (перед C-), aw (перед V-)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ІІ ос. одн. – hi (перед C-), p (перед V-)*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435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288" y="362200"/>
            <a:ext cx="5311425" cy="4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2" name="Google Shape;1511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7198"/>
            <a:ext cx="9143999" cy="3829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385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9" name="Google Shape;1511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5910"/>
            <a:ext cx="9144001" cy="20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440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6" name="Google Shape;151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45016"/>
            <a:ext cx="9064303" cy="85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7" name="Google Shape;1512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5804" y="1594714"/>
            <a:ext cx="3568436" cy="26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030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4" name="Google Shape;1513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45016"/>
            <a:ext cx="9064303" cy="84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5" name="Google Shape;1513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5804" y="1594714"/>
            <a:ext cx="3568436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6" name="Google Shape;1513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738" y="2238375"/>
            <a:ext cx="7248525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915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43" name="Google Shape;1514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5893"/>
            <a:ext cx="9144000" cy="3011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898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0" name="Google Shape;1515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1405"/>
            <a:ext cx="9144001" cy="3120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091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7" name="Google Shape;1515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5188"/>
            <a:ext cx="9143999" cy="4273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982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" name="Google Shape;14837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4. </a:t>
            </a:r>
            <a:r>
              <a:rPr lang="en-US" dirty="0" err="1" smtClean="0"/>
              <a:t>Кельтіберська</a:t>
            </a:r>
            <a:r>
              <a:rPr lang="en-US" dirty="0" smtClean="0"/>
              <a:t> </a:t>
            </a:r>
            <a:r>
              <a:rPr lang="en-US" dirty="0" err="1"/>
              <a:t>мова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351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52" name="Google Shape;148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022" y="0"/>
            <a:ext cx="493795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53" name="Google Shape;14853;p15"/>
          <p:cNvSpPr/>
          <p:nvPr/>
        </p:nvSpPr>
        <p:spPr>
          <a:xfrm>
            <a:off x="3979475" y="2529825"/>
            <a:ext cx="288300" cy="329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54" name="Google Shape;14854;p15"/>
          <p:cNvSpPr/>
          <p:nvPr/>
        </p:nvSpPr>
        <p:spPr>
          <a:xfrm>
            <a:off x="2941837" y="2529825"/>
            <a:ext cx="288300" cy="329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0709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5" name="Google Shape;1484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022" y="0"/>
            <a:ext cx="4937955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04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8875" y="982650"/>
            <a:ext cx="5028176" cy="369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/>
        </p:nvSpPr>
        <p:spPr>
          <a:xfrm>
            <a:off x="2826600" y="200675"/>
            <a:ext cx="6317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chemeClr val="dk1"/>
                </a:solidFill>
              </a:rPr>
              <a:t>Наразі лише ~2500 носіїв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61" name="Google Shape;148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445025"/>
            <a:ext cx="76295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2" name="Google Shape;1486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4" y="1567055"/>
            <a:ext cx="1656250" cy="15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3" name="Google Shape;1486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7734" y="1567049"/>
            <a:ext cx="1493578" cy="15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4" name="Google Shape;1486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7725" y="3073392"/>
            <a:ext cx="1493575" cy="76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5" name="Google Shape;1486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4037" y="3185431"/>
            <a:ext cx="58398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66" name="Google Shape;14866;p16"/>
          <p:cNvSpPr txBox="1"/>
          <p:nvPr/>
        </p:nvSpPr>
        <p:spPr>
          <a:xfrm>
            <a:off x="311698" y="3360241"/>
            <a:ext cx="502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ki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79522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73" name="Google Shape;1487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022" y="0"/>
            <a:ext cx="4937955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8242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80" name="Google Shape;148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5894476" cy="13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1" name="Google Shape;1488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4037" y="3185431"/>
            <a:ext cx="58398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82" name="Google Shape;14882;p18"/>
          <p:cNvSpPr txBox="1"/>
          <p:nvPr/>
        </p:nvSpPr>
        <p:spPr>
          <a:xfrm>
            <a:off x="311698" y="3360241"/>
            <a:ext cx="5028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ki/gi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883" name="Google Shape;1488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4788" y="3148500"/>
            <a:ext cx="1828300" cy="9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4" name="Google Shape;1488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337141"/>
            <a:ext cx="1586024" cy="74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5927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91" name="Google Shape;148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022" y="0"/>
            <a:ext cx="493795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92" name="Google Shape;14892;p19"/>
          <p:cNvSpPr/>
          <p:nvPr/>
        </p:nvSpPr>
        <p:spPr>
          <a:xfrm>
            <a:off x="2223077" y="1591850"/>
            <a:ext cx="1357200" cy="336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93" name="Google Shape;14893;p19"/>
          <p:cNvSpPr/>
          <p:nvPr/>
        </p:nvSpPr>
        <p:spPr>
          <a:xfrm>
            <a:off x="2223077" y="641003"/>
            <a:ext cx="1357200" cy="336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94" name="Google Shape;14894;p19"/>
          <p:cNvSpPr/>
          <p:nvPr/>
        </p:nvSpPr>
        <p:spPr>
          <a:xfrm>
            <a:off x="4728727" y="641000"/>
            <a:ext cx="883800" cy="336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95" name="Google Shape;14895;p19"/>
          <p:cNvSpPr/>
          <p:nvPr/>
        </p:nvSpPr>
        <p:spPr>
          <a:xfrm>
            <a:off x="4728726" y="2882800"/>
            <a:ext cx="883800" cy="336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1793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02" name="Google Shape;149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022" y="0"/>
            <a:ext cx="493795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03" name="Google Shape;14903;p20"/>
          <p:cNvSpPr/>
          <p:nvPr/>
        </p:nvSpPr>
        <p:spPr>
          <a:xfrm>
            <a:off x="2223077" y="1591850"/>
            <a:ext cx="1357200" cy="336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04" name="Google Shape;14904;p20"/>
          <p:cNvSpPr/>
          <p:nvPr/>
        </p:nvSpPr>
        <p:spPr>
          <a:xfrm>
            <a:off x="2223077" y="641003"/>
            <a:ext cx="1357200" cy="336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05" name="Google Shape;14905;p20"/>
          <p:cNvSpPr/>
          <p:nvPr/>
        </p:nvSpPr>
        <p:spPr>
          <a:xfrm>
            <a:off x="4728727" y="641000"/>
            <a:ext cx="883800" cy="336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06" name="Google Shape;14906;p20"/>
          <p:cNvSpPr/>
          <p:nvPr/>
        </p:nvSpPr>
        <p:spPr>
          <a:xfrm>
            <a:off x="4728726" y="2882800"/>
            <a:ext cx="883800" cy="336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07" name="Google Shape;14907;p20"/>
          <p:cNvSpPr/>
          <p:nvPr/>
        </p:nvSpPr>
        <p:spPr>
          <a:xfrm>
            <a:off x="4840344" y="4104196"/>
            <a:ext cx="883800" cy="336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6389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14" name="Google Shape;149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7"/>
            <a:ext cx="6691451" cy="7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5" name="Google Shape;149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6477" y="1572653"/>
            <a:ext cx="605250" cy="8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16" name="Google Shape;14916;p21"/>
          <p:cNvSpPr txBox="1"/>
          <p:nvPr/>
        </p:nvSpPr>
        <p:spPr>
          <a:xfrm>
            <a:off x="477222" y="1743728"/>
            <a:ext cx="502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17" name="Google Shape;14917;p21"/>
          <p:cNvSpPr txBox="1"/>
          <p:nvPr/>
        </p:nvSpPr>
        <p:spPr>
          <a:xfrm>
            <a:off x="477222" y="2339853"/>
            <a:ext cx="5028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di/ti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918" name="Google Shape;1491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6473" y="2339848"/>
            <a:ext cx="605250" cy="715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3125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25" name="Google Shape;149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33"/>
            <a:ext cx="9143999" cy="86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6" name="Google Shape;149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2" y="1622395"/>
            <a:ext cx="1853415" cy="8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27" name="Google Shape;14927;p22"/>
          <p:cNvSpPr txBox="1"/>
          <p:nvPr/>
        </p:nvSpPr>
        <p:spPr>
          <a:xfrm>
            <a:off x="409786" y="2799778"/>
            <a:ext cx="502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tu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28" name="Google Shape;14928;p22"/>
          <p:cNvSpPr txBox="1"/>
          <p:nvPr/>
        </p:nvSpPr>
        <p:spPr>
          <a:xfrm>
            <a:off x="159393" y="2056787"/>
            <a:ext cx="8827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929" name="Google Shape;1492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2702" y="2520577"/>
            <a:ext cx="826493" cy="8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850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35" name="Google Shape;149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3449"/>
            <a:ext cx="9143999" cy="108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6" name="Google Shape;149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872" y="1567372"/>
            <a:ext cx="849584" cy="10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37" name="Google Shape;14937;p23"/>
          <p:cNvSpPr txBox="1"/>
          <p:nvPr/>
        </p:nvSpPr>
        <p:spPr>
          <a:xfrm>
            <a:off x="311700" y="1877763"/>
            <a:ext cx="5028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ke/ge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6166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44" name="Google Shape;149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23"/>
            <a:ext cx="9143999" cy="100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5" name="Google Shape;149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47467"/>
            <a:ext cx="9144001" cy="857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6" name="Google Shape;1494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135056"/>
            <a:ext cx="9144001" cy="873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6159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3" name="Google Shape;149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10" y="438086"/>
            <a:ext cx="8963890" cy="89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4" name="Google Shape;149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91191"/>
            <a:ext cx="9144001" cy="1761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68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52400"/>
            <a:ext cx="6350674" cy="43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3073" y="152400"/>
            <a:ext cx="24094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1" name="Google Shape;149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26"/>
            <a:ext cx="9144001" cy="182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2" name="Google Shape;149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43375"/>
            <a:ext cx="9143999" cy="1764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3718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9" name="Google Shape;149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9401"/>
            <a:ext cx="9143999" cy="4344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8549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76" name="Google Shape;149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0176"/>
            <a:ext cx="9144000" cy="58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7" name="Google Shape;149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9363" y="1966913"/>
            <a:ext cx="4105275" cy="120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329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84" name="Google Shape;149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33"/>
            <a:ext cx="9143999" cy="847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7095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91" name="Google Shape;149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64" y="403469"/>
            <a:ext cx="9026236" cy="80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92" name="Google Shape;1499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03113"/>
            <a:ext cx="9144000" cy="737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1678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5. Коорете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850" y="152400"/>
            <a:ext cx="7347018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39"/>
          <p:cNvCxnSpPr/>
          <p:nvPr/>
        </p:nvCxnSpPr>
        <p:spPr>
          <a:xfrm rot="10800000" flipH="1">
            <a:off x="5145750" y="3399925"/>
            <a:ext cx="1008600" cy="481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650" y="152400"/>
            <a:ext cx="4144498" cy="4838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40"/>
          <p:cNvCxnSpPr/>
          <p:nvPr/>
        </p:nvCxnSpPr>
        <p:spPr>
          <a:xfrm rot="10800000" flipH="1">
            <a:off x="3935500" y="3511800"/>
            <a:ext cx="1737000" cy="907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3793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326225" cy="35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586125"/>
            <a:ext cx="4610060" cy="14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58-164 приголосних, 20-31 голосних,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2-4 тони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716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25" y="96475"/>
            <a:ext cx="9208550" cy="37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13" y="104175"/>
            <a:ext cx="8639175" cy="3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5"/>
          <p:cNvSpPr txBox="1"/>
          <p:nvPr/>
        </p:nvSpPr>
        <p:spPr>
          <a:xfrm>
            <a:off x="2136475" y="4092150"/>
            <a:ext cx="37737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часто - mako, ttako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garma(i) - лев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85167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6"/>
          <p:cNvSpPr txBox="1"/>
          <p:nvPr/>
        </p:nvSpPr>
        <p:spPr>
          <a:xfrm>
            <a:off x="1630100" y="4381500"/>
            <a:ext cx="664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До підмета додається -і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365928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7"/>
          <p:cNvSpPr txBox="1"/>
          <p:nvPr/>
        </p:nvSpPr>
        <p:spPr>
          <a:xfrm>
            <a:off x="1605975" y="4164475"/>
            <a:ext cx="664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ye - 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386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3733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81887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0"/>
          <p:cNvSpPr txBox="1"/>
          <p:nvPr/>
        </p:nvSpPr>
        <p:spPr>
          <a:xfrm>
            <a:off x="1654225" y="4031825"/>
            <a:ext cx="6642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Початок останнього слова: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“часто”: корінь дієслова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інакше: уе-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425"/>
            <a:ext cx="9144002" cy="5055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86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71446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864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3"/>
          <p:cNvSpPr txBox="1"/>
          <p:nvPr/>
        </p:nvSpPr>
        <p:spPr>
          <a:xfrm>
            <a:off x="7144800" y="571525"/>
            <a:ext cx="199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accent1"/>
                </a:solidFill>
              </a:rPr>
              <a:t>минулий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86" name="Google Shape;286;p53"/>
          <p:cNvSpPr txBox="1"/>
          <p:nvPr/>
        </p:nvSpPr>
        <p:spPr>
          <a:xfrm>
            <a:off x="7984450" y="1302675"/>
            <a:ext cx="199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accent1"/>
                </a:solidFill>
              </a:rPr>
              <a:t>минулий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87" name="Google Shape;287;p53"/>
          <p:cNvSpPr txBox="1"/>
          <p:nvPr/>
        </p:nvSpPr>
        <p:spPr>
          <a:xfrm>
            <a:off x="7196400" y="1647975"/>
            <a:ext cx="199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accent1"/>
                </a:solidFill>
              </a:rPr>
              <a:t>минулий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88" name="Google Shape;288;p53"/>
          <p:cNvSpPr txBox="1"/>
          <p:nvPr/>
        </p:nvSpPr>
        <p:spPr>
          <a:xfrm>
            <a:off x="7984450" y="2033825"/>
            <a:ext cx="199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accent1"/>
                </a:solidFill>
              </a:rPr>
              <a:t>минулий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89" name="Google Shape;289;p53"/>
          <p:cNvSpPr txBox="1"/>
          <p:nvPr/>
        </p:nvSpPr>
        <p:spPr>
          <a:xfrm>
            <a:off x="8551125" y="2764975"/>
            <a:ext cx="199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accent1"/>
                </a:solidFill>
              </a:rPr>
              <a:t>мин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90" name="Google Shape;290;p53"/>
          <p:cNvSpPr txBox="1"/>
          <p:nvPr/>
        </p:nvSpPr>
        <p:spPr>
          <a:xfrm>
            <a:off x="7658600" y="209800"/>
            <a:ext cx="140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F1C232"/>
                </a:solidFill>
              </a:rPr>
              <a:t>теперішній</a:t>
            </a:r>
            <a:endParaRPr sz="1800">
              <a:solidFill>
                <a:srgbClr val="F1C232"/>
              </a:solidFill>
            </a:endParaRPr>
          </a:p>
        </p:txBody>
      </p:sp>
      <p:sp>
        <p:nvSpPr>
          <p:cNvPr id="291" name="Google Shape;291;p53"/>
          <p:cNvSpPr txBox="1"/>
          <p:nvPr/>
        </p:nvSpPr>
        <p:spPr>
          <a:xfrm>
            <a:off x="6862700" y="23955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F1C232"/>
                </a:solidFill>
              </a:rPr>
              <a:t>теперішній</a:t>
            </a:r>
            <a:endParaRPr/>
          </a:p>
        </p:txBody>
      </p:sp>
      <p:sp>
        <p:nvSpPr>
          <p:cNvPr id="292" name="Google Shape;292;p53"/>
          <p:cNvSpPr txBox="1"/>
          <p:nvPr/>
        </p:nvSpPr>
        <p:spPr>
          <a:xfrm>
            <a:off x="6983650" y="37701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F1C232"/>
                </a:solidFill>
              </a:rPr>
              <a:t>теперішній</a:t>
            </a:r>
            <a:endParaRPr/>
          </a:p>
        </p:txBody>
      </p:sp>
      <p:sp>
        <p:nvSpPr>
          <p:cNvPr id="293" name="Google Shape;293;p53"/>
          <p:cNvSpPr txBox="1"/>
          <p:nvPr/>
        </p:nvSpPr>
        <p:spPr>
          <a:xfrm>
            <a:off x="7250700" y="928888"/>
            <a:ext cx="189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FF00"/>
                </a:solidFill>
              </a:rPr>
              <a:t>теп. + часто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294" name="Google Shape;294;p53"/>
          <p:cNvSpPr txBox="1"/>
          <p:nvPr/>
        </p:nvSpPr>
        <p:spPr>
          <a:xfrm>
            <a:off x="7538350" y="3143113"/>
            <a:ext cx="189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FF00"/>
                </a:solidFill>
              </a:rPr>
              <a:t>теп. + часто</a:t>
            </a:r>
            <a:endParaRPr sz="180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90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457825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5"/>
          <p:cNvSpPr txBox="1"/>
          <p:nvPr/>
        </p:nvSpPr>
        <p:spPr>
          <a:xfrm>
            <a:off x="5898275" y="1668675"/>
            <a:ext cx="26406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Навіщо два суфікси для “часто?”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25" y="3393725"/>
            <a:ext cx="4335101" cy="13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6"/>
          <p:cNvSpPr txBox="1"/>
          <p:nvPr/>
        </p:nvSpPr>
        <p:spPr>
          <a:xfrm>
            <a:off x="4955250" y="744100"/>
            <a:ext cx="4188900" cy="1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ha, woo -&gt; -mako, -ndiko, -ngiyako-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інші -&gt; -ttako, -diko, -yako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12" name="Google Shape;31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0500"/>
            <a:ext cx="4173775" cy="333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800" y="690275"/>
            <a:ext cx="7581900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0287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337</Words>
  <Application>Microsoft Office PowerPoint</Application>
  <PresentationFormat>Экран (16:9)</PresentationFormat>
  <Paragraphs>73</Paragraphs>
  <Slides>84</Slides>
  <Notes>84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84</vt:i4>
      </vt:variant>
    </vt:vector>
  </HeadingPairs>
  <TitlesOfParts>
    <vt:vector size="87" baseType="lpstr">
      <vt:lpstr>Arial</vt:lpstr>
      <vt:lpstr>Simple Light</vt:lpstr>
      <vt:lpstr>simple-light-2</vt:lpstr>
      <vt:lpstr>2. Таа</vt:lpstr>
      <vt:lpstr>2. ǃXóõ</vt:lpstr>
      <vt:lpstr>Презентация PowerPoint</vt:lpstr>
      <vt:lpstr>Презентация PowerPoint</vt:lpstr>
      <vt:lpstr>Презентация PowerPoint</vt:lpstr>
      <vt:lpstr>Презентация PowerPoint</vt:lpstr>
      <vt:lpstr>58-164 приголосних, 20-31 голосних,  2-4 тони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Явалапіті</vt:lpstr>
      <vt:lpstr>Презентация PowerPoint</vt:lpstr>
      <vt:lpstr>Презентация PowerPoint</vt:lpstr>
      <vt:lpstr>Презентация PowerPoint</vt:lpstr>
      <vt:lpstr>Правила:</vt:lpstr>
      <vt:lpstr>Презентация PowerPoint</vt:lpstr>
      <vt:lpstr>Особові префікси:</vt:lpstr>
      <vt:lpstr>Презентация PowerPoint</vt:lpstr>
      <vt:lpstr>Презентация PowerPoint</vt:lpstr>
      <vt:lpstr>Презентация PowerPoint</vt:lpstr>
      <vt:lpstr>Особові префікси:</vt:lpstr>
      <vt:lpstr>Особові префікси:</vt:lpstr>
      <vt:lpstr>Презентация PowerPoint</vt:lpstr>
      <vt:lpstr>Особові префікси: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Кельтіберська мова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Коорете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Таа</dc:title>
  <cp:lastModifiedBy>Михайло Олизько</cp:lastModifiedBy>
  <cp:revision>2</cp:revision>
  <dcterms:modified xsi:type="dcterms:W3CDTF">2024-06-23T15:58:08Z</dcterms:modified>
</cp:coreProperties>
</file>