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9ecad642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9ecad642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9ecad642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9ecad642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9ecad642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59ecad642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9ecad642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9ecad642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9ecad642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9ecad642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9ecad642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9ecad642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9ecad642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9ecad642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9ecad64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9ecad64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9ecad64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9ecad64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9ecad642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9ecad642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9ecad642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59ecad642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9ecad642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9ecad642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9ecad642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9ecad642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9ecad642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59ecad642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9ecad642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9ecad642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Складання задач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на прикладі задачі на румунську мову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5. Складання всього разом</a:t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38" y="1159300"/>
            <a:ext cx="819252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50" y="1884950"/>
            <a:ext cx="8839204" cy="299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2125" y="531400"/>
            <a:ext cx="5771449" cy="8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Версія 1</a:t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05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… але бажано одразу підготувати розв’язок</a:t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75" y="1170125"/>
            <a:ext cx="856824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Зауваження 🙄 </a:t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152475"/>
            <a:ext cx="8520600" cy="3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</a:rPr>
              <a:t>або так: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chemeClr val="dk1"/>
                </a:solidFill>
              </a:rPr>
              <a:t>+ паразитичні розв’язки…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300" y="445025"/>
            <a:ext cx="6475400" cy="185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700" y="3080668"/>
            <a:ext cx="9143999" cy="107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Процес може бути довгим</a:t>
            </a: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75829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До практики!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1. Граматичний факт, ідея або мова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</a:rPr>
              <a:t>Румунська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chemeClr val="dk1"/>
                </a:solidFill>
              </a:rPr>
              <a:t>Бо є знайомий носій і багато цікавих граматичних вивертів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45589"/>
            <a:ext cx="9144003" cy="194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1а. Головне(-і) явище(-а)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</a:rPr>
              <a:t>The</a:t>
            </a:r>
            <a:r>
              <a:rPr lang="uk">
                <a:solidFill>
                  <a:srgbClr val="000000"/>
                </a:solidFill>
              </a:rPr>
              <a:t> </a:t>
            </a:r>
            <a:r>
              <a:rPr lang="uk">
                <a:solidFill>
                  <a:srgbClr val="0000FF"/>
                </a:solidFill>
              </a:rPr>
              <a:t>boy</a:t>
            </a:r>
            <a:r>
              <a:rPr lang="uk">
                <a:solidFill>
                  <a:srgbClr val="000000"/>
                </a:solidFill>
              </a:rPr>
              <a:t>, whose </a:t>
            </a:r>
            <a:r>
              <a:rPr lang="uk">
                <a:solidFill>
                  <a:srgbClr val="FF0000"/>
                </a:solidFill>
              </a:rPr>
              <a:t>mother</a:t>
            </a:r>
            <a:r>
              <a:rPr lang="uk">
                <a:solidFill>
                  <a:srgbClr val="000000"/>
                </a:solidFill>
              </a:rPr>
              <a:t> </a:t>
            </a:r>
            <a:r>
              <a:rPr lang="uk">
                <a:solidFill>
                  <a:srgbClr val="FF0000"/>
                </a:solidFill>
              </a:rPr>
              <a:t>was sleeping</a:t>
            </a:r>
            <a:r>
              <a:rPr lang="uk">
                <a:solidFill>
                  <a:srgbClr val="000000"/>
                </a:solidFill>
              </a:rPr>
              <a:t>, </a:t>
            </a:r>
            <a:r>
              <a:rPr lang="uk">
                <a:solidFill>
                  <a:srgbClr val="0000FF"/>
                </a:solidFill>
              </a:rPr>
              <a:t>plays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</a:rPr>
              <a:t>S1</a:t>
            </a:r>
            <a:r>
              <a:rPr lang="uk">
                <a:solidFill>
                  <a:srgbClr val="000000"/>
                </a:solidFill>
              </a:rPr>
              <a:t> [</a:t>
            </a:r>
            <a:r>
              <a:rPr lang="uk">
                <a:solidFill>
                  <a:srgbClr val="FF0000"/>
                </a:solidFill>
              </a:rPr>
              <a:t>a</a:t>
            </a:r>
            <a:r>
              <a:rPr lang="uk">
                <a:solidFill>
                  <a:srgbClr val="000000"/>
                </a:solidFill>
              </a:rPr>
              <a:t>] [</a:t>
            </a:r>
            <a:r>
              <a:rPr lang="uk">
                <a:solidFill>
                  <a:srgbClr val="0000FF"/>
                </a:solidFill>
              </a:rPr>
              <a:t>care</a:t>
            </a:r>
            <a:r>
              <a:rPr lang="uk">
                <a:solidFill>
                  <a:srgbClr val="000000"/>
                </a:solidFill>
              </a:rPr>
              <a:t>] </a:t>
            </a:r>
            <a:r>
              <a:rPr lang="uk">
                <a:solidFill>
                  <a:srgbClr val="FF0000"/>
                </a:solidFill>
              </a:rPr>
              <a:t>S2</a:t>
            </a:r>
            <a:r>
              <a:rPr lang="uk">
                <a:solidFill>
                  <a:srgbClr val="000000"/>
                </a:solidFill>
              </a:rPr>
              <a:t> </a:t>
            </a:r>
            <a:r>
              <a:rPr lang="uk">
                <a:solidFill>
                  <a:srgbClr val="FF0000"/>
                </a:solidFill>
              </a:rPr>
              <a:t>V2</a:t>
            </a:r>
            <a:r>
              <a:rPr lang="uk">
                <a:solidFill>
                  <a:srgbClr val="000000"/>
                </a:solidFill>
              </a:rPr>
              <a:t> </a:t>
            </a:r>
            <a:r>
              <a:rPr lang="uk">
                <a:solidFill>
                  <a:srgbClr val="0000FF"/>
                </a:solidFill>
              </a:rPr>
              <a:t>V1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</a:rPr>
              <a:t>The</a:t>
            </a:r>
            <a:r>
              <a:rPr lang="uk">
                <a:solidFill>
                  <a:srgbClr val="000000"/>
                </a:solidFill>
              </a:rPr>
              <a:t> </a:t>
            </a:r>
            <a:r>
              <a:rPr lang="uk">
                <a:solidFill>
                  <a:srgbClr val="0000FF"/>
                </a:solidFill>
              </a:rPr>
              <a:t>boy</a:t>
            </a:r>
            <a:r>
              <a:rPr lang="uk">
                <a:solidFill>
                  <a:srgbClr val="000000"/>
                </a:solidFill>
              </a:rPr>
              <a:t>, whose </a:t>
            </a:r>
            <a:r>
              <a:rPr lang="uk">
                <a:solidFill>
                  <a:srgbClr val="FF0000"/>
                </a:solidFill>
              </a:rPr>
              <a:t>mother</a:t>
            </a:r>
            <a:r>
              <a:rPr lang="uk">
                <a:solidFill>
                  <a:srgbClr val="000000"/>
                </a:solidFill>
              </a:rPr>
              <a:t> </a:t>
            </a:r>
            <a:r>
              <a:rPr lang="uk">
                <a:solidFill>
                  <a:srgbClr val="34A853"/>
                </a:solidFill>
              </a:rPr>
              <a:t>I saw</a:t>
            </a:r>
            <a:r>
              <a:rPr lang="uk">
                <a:solidFill>
                  <a:srgbClr val="000000"/>
                </a:solidFill>
              </a:rPr>
              <a:t>, </a:t>
            </a:r>
            <a:r>
              <a:rPr lang="uk">
                <a:solidFill>
                  <a:srgbClr val="0000FF"/>
                </a:solidFill>
              </a:rPr>
              <a:t>plays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</a:rPr>
              <a:t>S1</a:t>
            </a:r>
            <a:r>
              <a:rPr lang="uk">
                <a:solidFill>
                  <a:srgbClr val="000000"/>
                </a:solidFill>
              </a:rPr>
              <a:t> [</a:t>
            </a:r>
            <a:r>
              <a:rPr lang="uk">
                <a:solidFill>
                  <a:srgbClr val="FF0000"/>
                </a:solidFill>
              </a:rPr>
              <a:t>a</a:t>
            </a:r>
            <a:r>
              <a:rPr lang="uk">
                <a:solidFill>
                  <a:srgbClr val="000000"/>
                </a:solidFill>
              </a:rPr>
              <a:t>] [</a:t>
            </a:r>
            <a:r>
              <a:rPr lang="uk">
                <a:solidFill>
                  <a:srgbClr val="0000FF"/>
                </a:solidFill>
              </a:rPr>
              <a:t>care</a:t>
            </a:r>
            <a:r>
              <a:rPr lang="uk">
                <a:solidFill>
                  <a:srgbClr val="000000"/>
                </a:solidFill>
              </a:rPr>
              <a:t>] </a:t>
            </a:r>
            <a:r>
              <a:rPr lang="uk">
                <a:solidFill>
                  <a:srgbClr val="FF0000"/>
                </a:solidFill>
              </a:rPr>
              <a:t>S2</a:t>
            </a:r>
            <a:r>
              <a:rPr lang="uk">
                <a:solidFill>
                  <a:srgbClr val="000000"/>
                </a:solidFill>
              </a:rPr>
              <a:t> </a:t>
            </a:r>
            <a:r>
              <a:rPr lang="uk">
                <a:solidFill>
                  <a:srgbClr val="0000FF"/>
                </a:solidFill>
              </a:rPr>
              <a:t>[X]</a:t>
            </a:r>
            <a:r>
              <a:rPr lang="uk">
                <a:solidFill>
                  <a:srgbClr val="000000"/>
                </a:solidFill>
              </a:rPr>
              <a:t> </a:t>
            </a:r>
            <a:r>
              <a:rPr lang="uk">
                <a:solidFill>
                  <a:srgbClr val="34A853"/>
                </a:solidFill>
              </a:rPr>
              <a:t>V2</a:t>
            </a:r>
            <a:r>
              <a:rPr lang="uk">
                <a:solidFill>
                  <a:srgbClr val="000000"/>
                </a:solidFill>
              </a:rPr>
              <a:t> </a:t>
            </a:r>
            <a:r>
              <a:rPr lang="uk">
                <a:solidFill>
                  <a:srgbClr val="0000FF"/>
                </a:solidFill>
              </a:rPr>
              <a:t>V1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50" y="2980125"/>
            <a:ext cx="4151924" cy="9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300" y="2980125"/>
            <a:ext cx="4151925" cy="97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238" y="4042400"/>
            <a:ext cx="4501525" cy="10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2. Формат задачі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«Білінгва» — речення з перекладами.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rgbClr val="000000"/>
                </a:solidFill>
              </a:rPr>
              <a:t>Іноді формат може змінитися у процесі підготовки задачі…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3. Інші дані для граматично правильних слів / речень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	(чи побічних явищ)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0000"/>
            <a:ext cx="8839201" cy="88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006080"/>
            <a:ext cx="8839202" cy="61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706005"/>
            <a:ext cx="8839200" cy="91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650" y="142475"/>
            <a:ext cx="8743351" cy="500102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22764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4. Дані!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4. Дані!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825" y="0"/>
            <a:ext cx="4979076" cy="21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75" y="2295625"/>
            <a:ext cx="9201376" cy="26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4а. Дані можуть привести до нових явищ… 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750" y="1066598"/>
            <a:ext cx="5551250" cy="21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225" y="3414876"/>
            <a:ext cx="8490913" cy="16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5. Складання всього разом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533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