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57" r:id="rId17"/>
    <p:sldId id="275" r:id="rId18"/>
    <p:sldId id="278" r:id="rId19"/>
    <p:sldId id="276" r:id="rId20"/>
    <p:sldId id="277" r:id="rId21"/>
    <p:sldId id="279" r:id="rId22"/>
    <p:sldId id="280" r:id="rId23"/>
    <p:sldId id="281" r:id="rId24"/>
    <p:sldId id="282" r:id="rId25"/>
    <p:sldId id="258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3" r:id="rId36"/>
    <p:sldId id="294" r:id="rId37"/>
    <p:sldId id="295" r:id="rId38"/>
    <p:sldId id="296" r:id="rId39"/>
    <p:sldId id="259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260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CB"/>
    <a:srgbClr val="FBDFFA"/>
    <a:srgbClr val="FFD1E9"/>
    <a:srgbClr val="C3699F"/>
    <a:srgbClr val="BB8E00"/>
    <a:srgbClr val="DA75AE"/>
    <a:srgbClr val="A54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1"/>
    <p:restoredTop sz="91264"/>
  </p:normalViewPr>
  <p:slideViewPr>
    <p:cSldViewPr snapToGrid="0" snapToObjects="1">
      <p:cViewPr varScale="1">
        <p:scale>
          <a:sx n="83" d="100"/>
          <a:sy n="83" d="100"/>
        </p:scale>
        <p:origin x="11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3T12:12:04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6T07:52:06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383 1 24575,'-13'0'0,"0"0"0,-1 0 0,4 0 0,-9 4 0,13 1 0,-12 5 0,11 0 0,-7-1 0,5 0 0,0 0 0,0 0 0,-5-3 0,4-2 0,-4 0 0,5-3 0,0 7 0,-5-3 0,3 0 0,-3 4 0,5-8 0,0 7 0,1-7 0,-1 6 0,4-2 0,2 3 0,-1 1 0,-1 0 0,-5 0 0,1 0 0,0 0 0,0 5 0,-5-3 0,3 3 0,1-4 0,2-1 0,7 0 0,-7-4 0,7-1 0,-3-4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6T07:52:59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24575,'9'0'0,"-3"6"0,8 5 0,-4 3 0,-1-5 0,0 0 0,0 0 0,0 0 0,1 0 0,-1 0 0,0 0 0,0 0 0,-4 0 0,2-5 0,-2 4 0,4-3 0,1 4 0,-1 0 0,0 5 0,0-3 0,1 3 0,0 0 0,4-4 0,-4 5 0,4-6 0,-4 0 0,-5 0 0,2 0 0,-6 0 0,7-4 0,-7 2 0,7-2 0,-3 4 0,4 0 0,0 0 0,1 5 0,-1-3 0,0 3 0,0-5 0,1 0 0,-1 0 0,-4-4 0,-1-1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6T07:53:03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1 289 24575,'8'0'0,"6"-5"0,1-5 0,5-1 0,-4-3 0,-2 8 0,-5-2 0,0 7 0,0-3 0,0 4 0,-4-4 0,3 0 0,-3-5 0,4 0 0,5-5 0,1 3 0,1-8 0,3 8 0,-8-8 0,3 8 0,-4 1 0,-1 2 0,0 7 0,0-7 0,0 7 0,-4-7 0,2 7 0,-6-7 0,7 3 0,-3 0 0,4-3 0,0 3 0,0-4 0,0 4 0,-5-6 0,0 6 0,-4-7 0,0 7 0,0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3T12:16:07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24575,'55'0'0,"5"0"0,23 0 0,-32 0 0,0 0 0,37 0 0,-32 0 0,-1 0 0,30 0 0,-34 0 0,-1 0 0,35 0 0,-30 0 0,1 0-1355,41 0 1355,-37 0 0,2 0 0,2 0 0,-1 0 0,1 0 0,0 0 0,5 0 0,-1 0 0,-10 0 0,-2 0 0,40 0 0,-6 0 0,-7 0 0,2 0 0,7 0 151,-25 0-151,12 0 294,-27 0-294,18 0 0,-13 0 0,0 0 681,-2 0-681,-8 0 229,1 0-229,-7 0 0,-8 0 0,-1 0 0,-11 0 0,5 0 0,-7 0 0,1 0 0,0 0 0,0 0 0,-5 0 0,4 0 0,-9 0 0,9 0 0,-9 0 0,8 0 0,-3 0 0,1 0 0,2 0 0,3 0 0,0 0 0,5 0 0,-6 0 0,-5 0 0,3 0 0,-8 0 0,4 0 0,-5 0 0,-4 4 0,3-4 0,-7 4 0,2-4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3T12:16:22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24575,'34'0'0,"11"0"0,20 0 0,29 0-1195,-42 0 0,3 0 1195,7 0 0,2 0 0,-1 0 0,0 0 0,0 0 0,0 0 0,-4 0 0,-2 0 656,25 0-656,4 0 0,-26 0 0,15 0 0,5 0 0,4 0 0,-7 0 0,-3 0 0,-12 0 0,3 0 419,1 0-419,7 0 0,-9 0 0,-7 0 1226,-9 0-1226,-14 0 89,-3 0-89,-14 0 0,7 0 0,-9 0 0,5 0 0,-5 0 0,4 0 0,-4 0 0,0 0 0,-2 0 0,-4 0 0,0 0 0,0 0 0,0 0 0,0 0 0,0 0 0,-1 0 0,1 0 0,10 0 0,-2 0 0,21 0 0,-10 0 0,18 0 0,-12 0 0,12 0 0,-11 0 0,-2 0 0,-7 0 0,-11 0 0,-1 0 0,-5 0 0,0 0 0,0 0 0,-5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5T11:33:19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1228 10216 24575,'0'-23'0,"0"-15"0,0 13 0,0-23 0,0 5 0,0 1 0,0-15 0,0 13 0,0-1 0,0-2 0,0 11 0,6-14 0,1 1 0,5-1 0,0 1 0,1-8 0,0 5 0,-6-5 0,4 8 0,-10 6 0,10 2 0,-10 7 0,9 0 0,-9-7 0,10 5 0,-10-12 0,9 12 0,-9-12 0,4 6 0,-5-1 0,0-5 0,0 18 0,0-3 0,0 12 0,0 5 0,0 2 0,0 5 0,0 0 0,0-4 0,0-31 0,0-3 0,0-37 0,0 15 0,0-15 0,0 14 0,0-5 0,0 16 0,0 9 0,0 9 0,-4 18 0,3 2 0,-3 12 0,0 4 0,-1-3 0,-4 3 0,0-9 0,-2-8 0,-4 0 0,3-11 0,-8 11 0,3-11 0,0 11 0,2 0 0,5 3 0,0 13 0,0-8 0,1 13 0,4-7 0,-4 3 0,-1-5 0,0 0 0,-5 1 0,1-1 0,3 0 0,-3 0 0,4 5 0,-4-4 0,3 4 0,-3-5 0,5 1 0,-6-1 0,5 1 0,-5-1 0,1 0 0,3 5 0,-3-4 0,4 4 0,-4-5 0,3 1 0,-3-1 0,4-5 0,1 5 0,-6-5 0,4 0 0,-4-1 0,-1-10 0,4 3 0,-4-9 0,1 9 0,2-9 0,-6 10 0,6-11 0,-2 11 0,-1-11 0,4 5 0,-10-6 0,10 6 0,-10-12 0,4 11 0,-5-12 0,5 7 0,-3 0 0,9 6 0,-4 1 0,6 11 0,4-3 0,-2 8 0,7-3 0,-7 5 0,7-4 0,-3-8 0,4-6 0,0-30 0,0-6 0,0-33 0,0 16 0,0-13 0,0 15 0,0 1 0,0 2 0,0 16 0,6 1 0,-5 9 0,9 6 0,-3-5 0,5 13 0,-1-6 0,1 7 0,-1 6 0,0 1 0,-1 6 0,0 1 0,1-1 0,-1 0 0,0 0 0,5 1 0,1-1 0,6-6 0,-6 5 0,6-11 0,-5 5 0,0 0 0,4 1 0,-9 1 0,3 3 0,-4-9 0,4 9 0,-3-3 0,4-1 0,-5-1 0,4 0 0,-3-5 0,8 11 0,-8-5 0,4 0 0,-6 5 0,6-10 0,-4 9 0,4-9 0,-5 4 0,5-1 0,-4-3 0,3 10 0,-4-5 0,-1 11 0,0 2 0,-1 4 0,-4 1 0,0 0 0,-5 0 0,0 0 0,0-5 0,0-7 0,5-8 0,1-12 0,6-1 0,1-8 0,-1 8 0,-6 1 0,5 7 0,-6 5 0,2 8 0,-3 6 0,-4 6 0,0 0 0,0 0 0,0-10 0,0 2 0,0-16 0,0 5 0,0-6 0,0 0 0,0 6 0,0 6 0,0 8 0,0 4 0,0 1 0,0 0 0,-9 4 0,3 1 0,-14-1 0,9 4 0,-8-3 0,8-1 0,-8 4 0,3-3 0,1 4 0,-5 0 0,9 0 0,-8 0 0,8 0 0,-8 0 0,8 0 0,-3 0 0,4 0 0,1 0 0,-5 0 0,-2 0 0,0 0 0,-3 5 0,3 1 0,-5 9 0,1-4 0,-1 9 0,0-9 0,0 9 0,1-9 0,4 4 0,-4-5 0,5 0 0,-1 0 0,-3 0 0,8 0 0,-8 0 0,8-5 0,1 4 0,1-8 0,4 3 0,-4-4 0,0 4 0,0-3 0,-5 3 0,4-4 0,-5 0 0,1 0 0,3 0 0,-3 0 0,4 0 0,1 0 0,-5 0 0,3 0 0,-3 0 0,4 0 0,1 0 0,0 0 0,-1 0 0,1 0 0,0 0 0,0 0 0,0 0 0,5-4 0,-4-1 0,3-1 0,-5-2 0,1 3 0,-1-4 0,1-1 0,0 1 0,-1 4 0,-4-4 0,3 4 0,-3-5 0,5 0 0,-1 1 0,5 0 0,-3-1 0,3 1 0,-5 0 0,5-6 0,-3 5 0,2-10 0,-4 5 0,4-6 0,-3 0 0,3 0 0,-4-5 0,4 3 0,-4-3 0,4 5 0,1 5 0,0-3 0,1 8 0,3-3 0,-3 5 0,4-4 0,0 3 0,0-8 0,0 2 0,0 1 0,0 0 0,0 6 0,0 0 0,0-1 0,0 1 0,0-5 0,0-1 0,0-6 0,4 0 0,2 0 0,0 1 0,3 4 0,-8 2 0,3 4 0,0 5 0,-3-3 0,7 3 0,-7-5 0,7 1 0,-3 0 0,4 0 0,1-1 0,-5 1 0,3 0 0,-7-1 0,8 1 0,-8 0 0,7 4 0,-7-3 0,7 2 0,-3-3 0,4 0 0,1-1 0,-1 1 0,0 4 0,-4-3 0,3 7 0,-7-7 0,8 7 0,-4-3 0,0-3 0,-2-10 0,-3 1 0,0-9 0,0 14 0,0-3 0,0 4 0,0 1 0,0 0 0,0 0 0,0 0 0,0 0 0,0 0 0,0-1 0,0 1 0,0 0 0,0-6 0,0 4 0,0-8 0,0 8 0,0-3 0,0 5 0,0 0 0,0 0 0,0 0 0,0 0 0,0 0 0,0-4 0,0 3 0,0-7 0,5 6 0,-4-3 0,7-1 0,-7 5 0,9-10 0,-5 9 0,1-8 0,2 8 0,-7-8 0,3 8 0,1-8 0,0 8 0,1-3 0,2-1 0,-6 5 0,2-5 0,1 1 0,0 3 0,1-3 0,2 5 0,-7-1 0,3 1 0,0 4 0,-3-3 0,7 7 0,-3-7 0,0 3 0,3-4 0,-7-1 0,7 1 0,-2-1 0,-1 1 0,3 0 0,-7-1 0,3 1 0,0 4 0,-3-4 0,7 4 0,-7-4 0,8-6 0,-3 0 0,0-12 0,3 5 0,-3-5 0,-1 7 0,5-7 0,-4 5 0,0-5 0,3 6 0,-3-5 0,0 3 0,4-9 0,-4 10 0,5-5 0,0 0 0,-1 5 0,-4-4 0,4 5 0,-9 5 0,3-3 0,-4 8 0,0-3 0,0 4 0,0-4 0,0 3 0,0-8 0,0 9 0,0-5 0,-9 5 0,3 1 0,-9-6 0,5 4 0,0-8 0,5 3 0,-4 1 0,3-5 0,1 4 0,1-4 0,-2-7 0,5 5 0,-4-11 0,5 5 0,-5-6 0,4 0 0,-9 0 0,8 0 0,-8-1 0,4 7 0,-5-4 0,1 9 0,-1-3 0,1 5 0,-1 0 0,1 1 0,0 4 0,0-3 0,0 8 0,0-9 0,1 10 0,-2-10 0,1 5 0,5-1 0,-4 2 0,8-1 0,-7 5 0,6-10 0,-6 10 0,3-10 0,-1 4 0,-3 1 0,8 0 0,-7 6 0,2-5 0,1 3 0,-4-4 0,4 6 0,-4 0 0,-1-1 0,1 1 0,0 0 0,3-1 0,-2 5 0,3-3 0,-5-2 0,1-1 0,-1-4 0,5 6 0,-4-5 0,4 3 0,-5-3 0,5-1 0,-4 5 0,8-10 0,-7 10 0,7-10 0,-7 9 0,2-8 0,1 8 0,0-8 0,1 8 0,3-8 0,-3 8 0,-1-8 0,4 8 0,-4-3 0,1 4 0,3 1 0,-3 0 0,4-1 0,-4 1 0,3-1 0,-4 1 0,1 4 0,3-3 0,-3 2 0,0 1 0,3-3 0,-3 3 0,0-5 0,3 1 0,-3 0 0,4 0 0,0 1 0,0-1 0,0-1 0,0-4 0,0 3 0,-4-3 0,3 0 0,-3 3 0,4-3 0,0 4 0,0 1 0,0 0 0,0 0 0,0 0 0,0-5 0,0 3 0,0-3 0,0 5 0,0-1 0,0 1 0,0 0 0,0 0 0,0 0 0,0 0 0,0 0 0,0-1 0,0 1 0,0 0 0,0 1 0,0-1 0,0 0 0,0 0 0,0 0 0,0 0 0,0 0 0,0 0 0,-4 4 0,3-3 0,-3 3 0,4-4 0,0 0 0,0 0 0,0 0 0,0 0 0,-4 1 0,3-1 0,-3 0 0,4-1 0,0 1 0,0 1 0,0-1 0,0 0 0,0 0 0,0 1 0,0-1 0,0 1 0,0-1 0,0 0 0,0 0 0,0 0 0,0 0 0,0 1 0,0-2 0,-4 6 0,3-4 0,-4 3 0,5-4 0,0 1 0,0-6 0,0 7 0,0-2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5T11:33:32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3694 0 24575,'-34'0'0,"-7"0"0,-45 0 0,37 0 0,-2 0-1268,-7 0 0,-4 0 1268,-15 0 0,-1 0-909,5 0 1,-2 0 908,-22 0 0,-1 0 0,16 0 0,1 0 0,-10 0 0,0 0 0,12 0 0,2 0 0,-2 0 0,1 0-8,-1 0 0,1 0 8,11 0 0,0 0 0,-3 0 0,0 0 0,10 0 0,1 0 0,-2 0 0,1 0-167,-1 0 1,3 0 166,-31 0 0,-5 0 0,6 0 0,0 0 0,1 0 0,11 0 1078,17 0-1078,2 6 2018,7 1-2018,14 4 1183,-4 1-1183,12-1 423,0 0-423,1-1 0,2 0 0,3 1 0,-2-2 0,3 2 0,5-1 0,-3 0 0,3 0 0,-5 0 0,6 0 0,0 0 0,1 0 0,7-1 0,-6 1 0,12-1 0,-7-3 0,7 2 0,-7-7 0,3 3 0,-9-4 0,-2 5 0,-4 1 0,4 3 0,-3-3 0,8 2 0,-4-7 0,6 4 0,4-1 0,-3-3 0,7 7 0,-11-7 0,6 7 0,-12-2 0,8 3 0,-10 1 0,10 0 0,-5 0 0,10-1 0,-3 0 0,3-3 0,0-6 0,1-5 0,4-4 0,0-5 0,4 3 0,1-8 0,5 3 0,6-10 0,-4 8 0,8-7 0,-9 9 0,3 1 0,-4 0 0,0 6 0,-1 4 0,0-4 0,1-1 0,0-1 0,0-3 0,-1 0 0,1 3 0,0-3 0,-1 4 0,-4 1 0,3 0 0,-7-1 0,8 5 0,-8 5 0,3 5 0,-8 4 0,-1 0 0,-5 1 0,-4 0 0,3-1 0,-8 1 0,8 5 0,-9-4 0,9 4 0,-3-5 0,4-1 0,5 0 0,-3-3 0,7 2 0,-8-7 0,8 7 0,-7-3 0,7 4 0,-7 0 0,3 0 0,-5 5 0,1-3 0,-1 8 0,0-8 0,0 4 0,5-6 0,-3 0 0,7 1 0,-3-1 0,4 0 0,3-4 0,3-1 0,2-4 0,2 0 0,-1 0 0,6 4 0,0 2 0,12 5 0,-5 0 0,5-1 0,0 1 0,-5 0 0,4-1 0,-10-4 0,3-1 0,-8-1 0,4-3 0,-1 3 0,-3-4 0,3 0 0,0 0 0,-3 0 0,3 0 0,1 0 0,-5 0 0,10 0 0,-9 0 0,3 0 0,0 0 0,-3 0 0,3 0 0,-4 0 0,-1 0 0,0 0 0,0 0 0,0 0 0,0 0 0,-4 8 0,-2-6 0,-3 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5T11:35:01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1511 24575,'31'0'0,"4"0"0,22 0 0,21 0 0,2 0 0,16 0 0,-10 0 0,0 0-834,10 0 834,2 0-546,-34 0 1,2 0 545,-5 0 0,1 0 0,14 0 0,2 0 0,-5 1 0,0-2 0,1-6 0,-3-1 0,-13 7 0,-2-1-258,7-12 1,-1-1 257,29 4 0,-16-8 0,2-3-562,-19 9 0,-1 0 562,14-8 0,0 0 0,-11 5 0,-2 0 0,2-3 0,1-1 0,9-1 0,2-1 0,-4-3 0,-2 0 0,-9 5 0,0 0 0,7 0 0,-4 0-42,23-14 42,-26 17 0,2 1 0,29-20 0,-1 8 0,-33 12 0,-3 1 0,8-5 0,1 1 0,1 0 0,7-4 0,-12 7 0,4 0 0,-5 0 0,-1 3 0,30-3 0,-27 1 0,-2 0 0,17-7 945,16-7-945,-13 2 509,-16 6-509,-1-3 1217,-9 10-1217,1-9 669,-1 4-669,8-1 266,2-4-266,8 3 0,0 0 0,0-4 0,-8 10 0,6-4 0,-13 7 0,5-1 0,-14-4 0,5 9 0,-13-7 0,13 8 0,-5-5 0,0 0 0,4-6 0,4 5 0,0-5 0,14-2 0,-14 7 0,14-7 0,-6 7 0,8-6 0,0 4 0,0 2 0,-8 1 0,6 5 0,-13-5 0,13-2 0,-14 2 0,0-1 0,-4 1 0,-11 1 0,5-1 0,-7 5 0,-6-2 0,-1 8 0,-6-9 0,-1 9 0,1-8 0,-5 8 0,3-8 0,-8 8 0,3-4 0,1 5 0,-5-4 0,10 3 0,-9-3 0,3 4 0,-5 0 0,0 0 0,0 0 0,-8 0 0,-7 0 0,0 0 0,-3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5T11:35:03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24575,'14'0'0,"3"0"0,15 0 0,1 0 0,-11 0 0,5 0 0,-1 0 0,-4 0 0,-1 0 0,-8 0 0,-5 0 0,1 0 0,0 0 0,1 0 0,-1 0 0,6 0 0,-5 0 0,5 0 0,-6 0 0,0 0 0,1 0 0,-1 0 0,-4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5T11:35:05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1 333 24575,'9'0'0,"0"0"0,0 0 0,6-9 0,-5 3 0,10-14 0,-10 10 0,5-10 0,-5 9 0,-1-3 0,1 0 0,0 3 0,4-8 0,-3 8 0,4-8 0,-6 8 0,2-9 0,-2 10 0,1-10 0,0 10 0,0-5 0,-1 6 0,0 0 0,0 4 0,0-3 0,-5 3 0,4-4 0,-2-1 0,3 5 0,0-3 0,1 7 0,-1-7 0,0 6 0,-3-2 0,-2 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6T07:52:05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24575,'0'14'0,"0"-4"0,4 4 0,1-5 0,0 0 0,3 0 0,-7 0 0,3 0 0,0-4 0,-3 3 0,7-3 0,-3-1 0,4 4 0,0-3 0,0 4 0,0 0 0,0 0 0,0 0 0,1-4 0,-5 4 0,3-8 0,-7 6 0,6-6 0,-2 7 0,4-3 0,-1 3 0,1-3 0,0 3 0,0-3 0,1 0 0,-5 4 0,3-8 0,-3 3 0,0 0 0,3-3 0,-7 3 0,2-4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69386-E4F7-9F41-A8DE-27A20F92EBA4}" type="datetimeFigureOut">
              <a:rPr lang="en-UA" smtClean="0"/>
              <a:t>19.06.2021</a:t>
            </a:fld>
            <a:endParaRPr lang="en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6E116-441E-9A48-A530-DB92C9D70E8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712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als.info/languoid/lect/wals_code_rus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als.info/languoid/lect/wals_code_def" TargetMode="External"/><Relationship Id="rId4" Type="http://schemas.openxmlformats.org/officeDocument/2006/relationships/hyperlink" Target="https://wals.info/languoid/lect/wals_code_eng" TargetMode="Externa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sland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als.info/languoid/lect/wals_code_myi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als.info/family/australian#pamanyungan" TargetMode="External"/><Relationship Id="rId5" Type="http://schemas.openxmlformats.org/officeDocument/2006/relationships/hyperlink" Target="https://wals.info/languoid/lect/wals_code_yid" TargetMode="External"/><Relationship Id="rId4" Type="http://schemas.openxmlformats.org/officeDocument/2006/relationships/hyperlink" Target="https://wals.info/country/AU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Дисклеймер про формат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1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37818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10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76243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Одразу з поглядом у пн паме рівність 9 і відповідники у центральній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11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23070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nda = 1, </a:t>
            </a:r>
            <a:r>
              <a:rPr lang="uk-UA" sz="1200" dirty="0" err="1">
                <a:effectLst/>
              </a:rPr>
              <a:t>kik’ai</a:t>
            </a:r>
            <a:r>
              <a:rPr lang="en-UA" sz="1200" dirty="0">
                <a:effectLst/>
              </a:rPr>
              <a:t>=5,</a:t>
            </a:r>
            <a:r>
              <a:rPr lang="en-UA" dirty="0"/>
              <a:t> </a:t>
            </a:r>
            <a:r>
              <a:rPr lang="uk-UA" sz="1200" dirty="0" err="1">
                <a:effectLst/>
              </a:rPr>
              <a:t>nda</a:t>
            </a:r>
            <a:r>
              <a:rPr lang="uk-UA" sz="1200" dirty="0">
                <a:effectLst/>
              </a:rPr>
              <a:t> </a:t>
            </a:r>
            <a:r>
              <a:rPr lang="uk-UA" sz="1200" dirty="0" err="1">
                <a:effectLst/>
              </a:rPr>
              <a:t>ntsawʔ</a:t>
            </a:r>
            <a:r>
              <a:rPr lang="uk-UA" sz="1200" dirty="0">
                <a:effectLst/>
              </a:rPr>
              <a:t> </a:t>
            </a:r>
            <a:r>
              <a:rPr lang="en-US" sz="1200" dirty="0">
                <a:effectLst/>
              </a:rPr>
              <a:t>– </a:t>
            </a:r>
            <a:r>
              <a:rPr lang="en-US" sz="1200" dirty="0" err="1">
                <a:effectLst/>
              </a:rPr>
              <a:t>одне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число</a:t>
            </a:r>
            <a:r>
              <a:rPr lang="en-US" sz="1200" dirty="0">
                <a:effectLst/>
              </a:rPr>
              <a:t>?, lien </a:t>
            </a:r>
            <a:r>
              <a:rPr lang="en-US" sz="1200" dirty="0" err="1">
                <a:effectLst/>
              </a:rPr>
              <a:t>та</a:t>
            </a:r>
            <a:r>
              <a:rPr lang="en-US" sz="1200" dirty="0">
                <a:effectLst/>
              </a:rPr>
              <a:t> </a:t>
            </a:r>
            <a:r>
              <a:rPr lang="uk-UA" sz="1200" dirty="0" err="1">
                <a:effectLst/>
              </a:rPr>
              <a:t>seskaʔai</a:t>
            </a:r>
            <a:r>
              <a:rPr lang="en-US" sz="1200" dirty="0">
                <a:effectLst/>
              </a:rPr>
              <a:t> – </a:t>
            </a:r>
            <a:r>
              <a:rPr lang="en-US" sz="1200" dirty="0" err="1">
                <a:effectLst/>
              </a:rPr>
              <a:t>великі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числа</a:t>
            </a:r>
            <a:r>
              <a:rPr lang="en-US" sz="1200" dirty="0">
                <a:effectLst/>
              </a:rPr>
              <a:t>?</a:t>
            </a:r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12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163860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dirty="0" err="1">
                <a:solidFill>
                  <a:srgbClr val="7030A0"/>
                </a:solidFill>
                <a:effectLst/>
              </a:rPr>
              <a:t>nda</a:t>
            </a:r>
            <a:r>
              <a:rPr lang="uk-UA" sz="1200" dirty="0">
                <a:solidFill>
                  <a:srgbClr val="7030A0"/>
                </a:solidFill>
                <a:effectLst/>
              </a:rPr>
              <a:t> </a:t>
            </a:r>
            <a:r>
              <a:rPr lang="uk-UA" sz="1200" dirty="0" err="1">
                <a:solidFill>
                  <a:srgbClr val="7030A0"/>
                </a:solidFill>
                <a:effectLst/>
              </a:rPr>
              <a:t>ntsawʔ</a:t>
            </a:r>
            <a:r>
              <a:rPr lang="uk-UA" sz="1200" dirty="0">
                <a:solidFill>
                  <a:srgbClr val="7030A0"/>
                </a:solidFill>
                <a:effectLst/>
              </a:rPr>
              <a:t> </a:t>
            </a:r>
            <a:r>
              <a:rPr lang="en-UA" sz="1200" dirty="0">
                <a:solidFill>
                  <a:srgbClr val="7030A0"/>
                </a:solidFill>
                <a:effectLst/>
              </a:rPr>
              <a:t> = 8, </a:t>
            </a:r>
            <a:r>
              <a:rPr lang="uk-UA" sz="1200" dirty="0" err="1">
                <a:solidFill>
                  <a:schemeClr val="accent5">
                    <a:lumMod val="75000"/>
                  </a:schemeClr>
                </a:solidFill>
                <a:effectLst/>
              </a:rPr>
              <a:t>seskaʔai</a:t>
            </a:r>
            <a:r>
              <a:rPr lang="en-UA" sz="1200" dirty="0">
                <a:solidFill>
                  <a:schemeClr val="accent5">
                    <a:lumMod val="75000"/>
                  </a:schemeClr>
                </a:solidFill>
                <a:effectLst/>
              </a:rPr>
              <a:t> = 10</a:t>
            </a:r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13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81893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lien</a:t>
            </a:r>
            <a:r>
              <a:rPr lang="en-UA" sz="1200" dirty="0">
                <a:solidFill>
                  <a:schemeClr val="accent6">
                    <a:lumMod val="75000"/>
                  </a:schemeClr>
                </a:solidFill>
                <a:effectLst/>
              </a:rPr>
              <a:t> = 20</a:t>
            </a:r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14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80581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15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32284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A" dirty="0"/>
              <a:t>Санскрит — священна мова, була мовою еліт, постала з праіндоарійської мови.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Rigveda</a:t>
            </a:r>
            <a:r>
              <a:rPr lang="en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найстаріший ПІА текст, один зі священних Вед (1000рдоне). Передавали усно, тож переживали, щоб не стала corrupted. Так почали вивчати граматику і фонетику.</a:t>
            </a:r>
            <a:br>
              <a:rPr lang="en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A" dirty="0"/>
              <a:t>Найдавніша повністю збережена граматика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математичний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правил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мови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початок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класичного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санскриту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дуже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стисла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легко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вивчалася</a:t>
            </a:r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17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70057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Різні писемності — брахмі, нагарі; невідомо, як писали за Паніні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18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73605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Про значення не питають, вони доволі однорідні</a:t>
            </a:r>
          </a:p>
          <a:p>
            <a:r>
              <a:rPr lang="en-UA" dirty="0"/>
              <a:t>Розібрати позначки суфіксів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19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878750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Відділення суфіксів, подовження, наголос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20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70162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Північна, центральна і вимерла південна;</a:t>
            </a:r>
            <a:br>
              <a:rPr lang="en-UA" dirty="0"/>
            </a:br>
            <a:r>
              <a:rPr lang="en-UA" dirty="0"/>
              <a:t>Загалом спорідненість мов: ПІЄ </a:t>
            </a:r>
            <a:r>
              <a:rPr lang="en-UA"/>
              <a:t>і тд.</a:t>
            </a:r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2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13269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Порахувати форми суфіксів, наголоси, звернути увагу на iya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21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906157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Далі суто математично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22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0312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23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29479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24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71973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Songhay languages are commonly taken to be Nilo-Saharan, but this classification remains controversial.</a:t>
            </a:r>
          </a:p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Сахара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 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околиці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мови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пустелі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?)</a:t>
            </a:r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26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246371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Дієслова не виводяться, можна виділити іменники</a:t>
            </a:r>
          </a:p>
          <a:p>
            <a:r>
              <a:rPr lang="en-UA" dirty="0"/>
              <a:t>hamu схоже на ham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27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570694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SVO, S у пасиві, S-займенники ховаються в дієсловах + третя особа, для пасиву пацієнс визначає префікс</a:t>
            </a:r>
            <a:br>
              <a:rPr lang="en-UA" dirty="0"/>
            </a:br>
            <a:r>
              <a:rPr lang="en-UA" dirty="0"/>
              <a:t>Порядок слів: скільки існує?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28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209604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+ порожня Сахара</a:t>
            </a:r>
          </a:p>
          <a:p>
            <a:r>
              <a:rPr lang="en-GB" dirty="0"/>
              <a:t>https://</a:t>
            </a:r>
            <a:r>
              <a:rPr lang="en-GB" dirty="0" err="1"/>
              <a:t>wals.info</a:t>
            </a:r>
            <a:r>
              <a:rPr lang="en-GB" dirty="0"/>
              <a:t>/feature/81A#2/18.0/153.1</a:t>
            </a:r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29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606680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Наскільки «природно» позначати осіб на дієслові?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31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509403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Мапа про маркування особи на дієсловах. </a:t>
            </a:r>
          </a:p>
          <a:p>
            <a:r>
              <a:rPr lang="en-UA" dirty="0"/>
              <a:t>Не завжди афікси, а ще й клітики</a:t>
            </a:r>
          </a:p>
          <a:p>
            <a:r>
              <a:rPr lang="en-UA" dirty="0"/>
              <a:t>A+P домінує майже усюди</a:t>
            </a:r>
          </a:p>
          <a:p>
            <a:r>
              <a:rPr lang="en-GB" dirty="0"/>
              <a:t>https://</a:t>
            </a:r>
            <a:r>
              <a:rPr lang="en-GB" dirty="0" err="1"/>
              <a:t>wals.info</a:t>
            </a:r>
            <a:r>
              <a:rPr lang="en-GB" dirty="0"/>
              <a:t>/feature/102A#2/18.0/149.2</a:t>
            </a:r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32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59538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dirty="0" err="1"/>
              <a:t>Абруптивні</a:t>
            </a:r>
            <a:r>
              <a:rPr lang="en-US" sz="1200" i="0" dirty="0"/>
              <a:t> — </a:t>
            </a:r>
            <a:r>
              <a:rPr lang="en-US" sz="1200" i="0" dirty="0" err="1"/>
              <a:t>глухі</a:t>
            </a:r>
            <a:r>
              <a:rPr lang="en-US" sz="1200" i="0" dirty="0"/>
              <a:t> </a:t>
            </a:r>
            <a:r>
              <a:rPr lang="en-US" sz="1200" i="0" dirty="0" err="1"/>
              <a:t>з</a:t>
            </a:r>
            <a:r>
              <a:rPr lang="en-US" sz="1200" i="0" dirty="0"/>
              <a:t> </a:t>
            </a:r>
            <a:r>
              <a:rPr lang="en-US" sz="1200" i="0" dirty="0" err="1"/>
              <a:t>різким</a:t>
            </a:r>
            <a:r>
              <a:rPr lang="en-US" sz="1200" i="0" dirty="0"/>
              <a:t> </a:t>
            </a:r>
            <a:r>
              <a:rPr lang="en-US" sz="1200" i="0" dirty="0" err="1"/>
              <a:t>виходом</a:t>
            </a:r>
            <a:r>
              <a:rPr lang="en-US" sz="1200" i="0" dirty="0"/>
              <a:t> </a:t>
            </a:r>
            <a:r>
              <a:rPr lang="en-US" sz="1200" i="0" dirty="0" err="1"/>
              <a:t>повітря</a:t>
            </a:r>
            <a:r>
              <a:rPr lang="en-US" sz="1200" i="0" dirty="0"/>
              <a:t> </a:t>
            </a:r>
            <a:r>
              <a:rPr lang="en-US" sz="1200" i="0" dirty="0" err="1"/>
              <a:t>з</a:t>
            </a:r>
            <a:r>
              <a:rPr lang="en-US" sz="1200" i="0" dirty="0"/>
              <a:t> </a:t>
            </a:r>
            <a:r>
              <a:rPr lang="en-US" sz="1200" i="0" dirty="0" err="1"/>
              <a:t>гортані</a:t>
            </a:r>
            <a:r>
              <a:rPr lang="en-US" sz="1200" i="0" dirty="0"/>
              <a:t>; </a:t>
            </a:r>
            <a:r>
              <a:rPr lang="en-US" sz="1200" i="0" dirty="0" err="1"/>
              <a:t>є</a:t>
            </a:r>
            <a:r>
              <a:rPr lang="en-US" sz="1200" i="0" dirty="0"/>
              <a:t> </a:t>
            </a:r>
            <a:r>
              <a:rPr lang="en-US" sz="1200" i="0" dirty="0" err="1"/>
              <a:t>у</a:t>
            </a:r>
            <a:r>
              <a:rPr lang="en-US" sz="1200" i="0" dirty="0"/>
              <a:t> </a:t>
            </a:r>
            <a:r>
              <a:rPr lang="en-US" sz="1200" i="0" dirty="0" err="1"/>
              <a:t>кавказьких</a:t>
            </a:r>
            <a:r>
              <a:rPr lang="en-US" sz="1200" i="0" dirty="0"/>
              <a:t> </a:t>
            </a:r>
            <a:r>
              <a:rPr lang="en-US" sz="1200" i="0" dirty="0" err="1"/>
              <a:t>мовах</a:t>
            </a:r>
            <a:endParaRPr lang="en-US" sz="1200" i="0" dirty="0"/>
          </a:p>
          <a:p>
            <a:r>
              <a:rPr lang="en-US" sz="1200" i="0" dirty="0" err="1"/>
              <a:t>Спитати</a:t>
            </a:r>
            <a:r>
              <a:rPr lang="en-US" sz="1200" i="0" dirty="0"/>
              <a:t> </a:t>
            </a:r>
            <a:r>
              <a:rPr lang="en-US" sz="1200" i="0" dirty="0" err="1"/>
              <a:t>про</a:t>
            </a:r>
            <a:r>
              <a:rPr lang="en-US" sz="1200" i="0" dirty="0"/>
              <a:t> </a:t>
            </a:r>
            <a:r>
              <a:rPr lang="en-US" sz="1200" i="0" dirty="0" err="1"/>
              <a:t>транскрипції</a:t>
            </a:r>
            <a:r>
              <a:rPr lang="en-US" sz="1200" i="0" dirty="0"/>
              <a:t> </a:t>
            </a:r>
            <a:r>
              <a:rPr lang="en-US" sz="1200" i="0" dirty="0" err="1"/>
              <a:t>на</a:t>
            </a:r>
            <a:r>
              <a:rPr lang="en-US" sz="1200" i="0" dirty="0"/>
              <a:t> </a:t>
            </a:r>
            <a:r>
              <a:rPr lang="en-US" sz="1200" i="0" dirty="0" err="1"/>
              <a:t>уроках</a:t>
            </a:r>
            <a:r>
              <a:rPr lang="en-US" sz="1200" i="0" dirty="0"/>
              <a:t> </a:t>
            </a:r>
            <a:r>
              <a:rPr lang="en-US" sz="1200" i="0" dirty="0" err="1"/>
              <a:t>англійської</a:t>
            </a:r>
            <a:endParaRPr lang="en-US" sz="12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3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234657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se/ne залежить від часу; у передостанньому реченні не se!</a:t>
            </a:r>
          </a:p>
          <a:p>
            <a:r>
              <a:rPr lang="en-UA" dirty="0"/>
              <a:t>У майбутньому тільки стверджувальні речення + b у теп стверд</a:t>
            </a:r>
          </a:p>
          <a:p>
            <a:r>
              <a:rPr lang="en-UA" dirty="0"/>
              <a:t>Подивитися на інші часи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33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021454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Поняття каузативу</a:t>
            </a:r>
          </a:p>
          <a:p>
            <a:r>
              <a:rPr lang="en-UA" dirty="0"/>
              <a:t>Шиплячі і свистячі часто не розділяють (sibilants)</a:t>
            </a:r>
          </a:p>
          <a:p>
            <a:r>
              <a:rPr lang="en-UA" dirty="0"/>
              <a:t>Лишаються актив/пасив (чи позначається?) і корені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34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809824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egzem та ukuš повторюються в каузативі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35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8699452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Verbs are suppletive based on voice. An interesting fact is that the active voice uses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Songay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stems, while the passive and causative voices uses Berber stems.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суплетивні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часті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слова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приклади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мовах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спитати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бути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є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класть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положить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хороший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 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кращий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be-am-is-are-was,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брати-взяти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человек-люди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36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25021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Курсив — відповіді, бо жирне — то пасив з каузативом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38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162782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Afroasiatic: + extinct Egyptic branch.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 the inclusion of Omotic remains controversial, and several linguists see it as independent language family, which stood in long-term contact with Afroasiatic languages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Niger-Congo: hypothetical,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але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переважно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прийнята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A/B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можна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забити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теорій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поділу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надто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популярна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:)</a:t>
            </a:r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40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909302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‘k – ejective, як у першій задачі; </a:t>
            </a:r>
            <a:r>
              <a:rPr lang="uk-U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ɛ</a:t>
            </a:r>
            <a:r>
              <a:rPr lang="en-UA" dirty="0">
                <a:effectLst/>
              </a:rPr>
              <a:t> та </a:t>
            </a:r>
            <a:r>
              <a:rPr lang="uk-U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ɔ</a:t>
            </a:r>
            <a:r>
              <a:rPr lang="en-UA" dirty="0">
                <a:effectLst/>
              </a:rPr>
              <a:t> — більш відкриті</a:t>
            </a:r>
          </a:p>
          <a:p>
            <a:r>
              <a:rPr lang="en-UA" dirty="0">
                <a:effectLst/>
              </a:rPr>
              <a:t>Статі у двох місцях, при цьому невідома «стать» дерева, але зрозуміло з тезками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A" dirty="0">
                <a:effectLst/>
              </a:rPr>
              <a:t>Хауса: r/n, ta/sa. Доґон: wo/</a:t>
            </a:r>
            <a:r>
              <a:rPr lang="uk-UA" sz="1200" b="0" dirty="0" err="1">
                <a:solidFill>
                  <a:srgbClr val="000000"/>
                </a:solidFill>
                <a:effectLst/>
              </a:rPr>
              <a:t>wo</a:t>
            </a:r>
            <a:r>
              <a:rPr lang="uk-UA" sz="1200" b="0" dirty="0">
                <a:solidFill>
                  <a:srgbClr val="000000"/>
                </a:solidFill>
                <a:effectLst/>
              </a:rPr>
              <a:t> </a:t>
            </a:r>
            <a:r>
              <a:rPr lang="uk-UA" sz="1200" b="0" dirty="0" err="1">
                <a:solidFill>
                  <a:srgbClr val="000000"/>
                </a:solidFill>
                <a:effectLst/>
              </a:rPr>
              <a:t>mɔ</a:t>
            </a:r>
            <a:r>
              <a:rPr lang="en-US" sz="1200" b="0" dirty="0">
                <a:solidFill>
                  <a:srgbClr val="000000"/>
                </a:solidFill>
                <a:effectLst/>
              </a:rPr>
              <a:t>; </a:t>
            </a:r>
            <a:r>
              <a:rPr lang="en-US" sz="1200" b="0" dirty="0" err="1">
                <a:solidFill>
                  <a:srgbClr val="000000"/>
                </a:solidFill>
                <a:effectLst/>
              </a:rPr>
              <a:t>є</a:t>
            </a:r>
            <a:r>
              <a:rPr lang="en-US" sz="1200" b="0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effectLst/>
              </a:rPr>
              <a:t>повторення</a:t>
            </a:r>
            <a:r>
              <a:rPr lang="en-US" sz="1200" b="0" dirty="0">
                <a:solidFill>
                  <a:srgbClr val="000000"/>
                </a:solidFill>
                <a:effectLst/>
              </a:rPr>
              <a:t> (</a:t>
            </a:r>
            <a:r>
              <a:rPr lang="uk-UA" sz="1200" b="0" dirty="0" err="1">
                <a:solidFill>
                  <a:srgbClr val="000000"/>
                </a:solidFill>
                <a:effectLst/>
              </a:rPr>
              <a:t>wo</a:t>
            </a:r>
            <a:r>
              <a:rPr lang="uk-UA" sz="1200" b="0" dirty="0">
                <a:solidFill>
                  <a:srgbClr val="000000"/>
                </a:solidFill>
                <a:effectLst/>
              </a:rPr>
              <a:t> </a:t>
            </a:r>
            <a:r>
              <a:rPr lang="uk-UA" sz="1200" b="0" dirty="0" err="1">
                <a:solidFill>
                  <a:srgbClr val="000000"/>
                </a:solidFill>
                <a:effectLst/>
              </a:rPr>
              <a:t>tɔgrɔ</a:t>
            </a:r>
            <a:r>
              <a:rPr lang="en-UA" sz="1200" b="0" dirty="0">
                <a:solidFill>
                  <a:srgbClr val="000000"/>
                </a:solidFill>
                <a:effectLst/>
              </a:rPr>
              <a:t>).</a:t>
            </a:r>
            <a:endParaRPr lang="en-UA" sz="1200" b="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Kartika" panose="020205030304040602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41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095468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Розподіл по родах, схоже, зберігаються в хаусі (і дерево жіночого роду), а от в доґоні загалом дивно (з різних боків) і не корелює з суфіксами хауси.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42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153027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Кількість родів, </a:t>
            </a:r>
            <a:r>
              <a:rPr lang="en-GB" dirty="0"/>
              <a:t>https://</a:t>
            </a:r>
            <a:r>
              <a:rPr lang="en-GB" dirty="0" err="1"/>
              <a:t>wals.info</a:t>
            </a:r>
            <a:r>
              <a:rPr lang="en-GB" dirty="0"/>
              <a:t>/feature/30A#2/26.7/149.2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scholars working on agreement include the control of anaphoric pronouns by their antecedent (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girl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... 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) as part of agreement. If this is accepted, as we do here, then languages in which free pronouns present the only evidence for gender will be counted as having a gender system. Of course, such languages with 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pronominal gender systems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have a much less pervasive system than those like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view language details"/>
              </a:rPr>
              <a:t>Russian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Including them, however, makes little difference to the overall picture, since they are rare (the best known example is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view language details"/>
              </a:rPr>
              <a:t>English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is typologically unusual in this respect); another is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view language details"/>
              </a:rPr>
              <a:t>Defaka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A" dirty="0"/>
          </a:p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43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170288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Знаходяться тезки + можна розділити мисливця і друга (бо є подруга) і стає видно, яка частина за яку стать відповідає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44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13287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тильда внизу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стаднартно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позначає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скрипучість</a:t>
            </a:r>
            <a:r>
              <a:rPr lang="en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APLO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тикуні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якою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Перу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балакають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4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119158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Дідусь і бабуся — у доґоні різні слова</a:t>
            </a:r>
          </a:p>
          <a:p>
            <a:r>
              <a:rPr lang="en-UA" dirty="0"/>
              <a:t>З більш-мешн подібного лишилося naa і </a:t>
            </a:r>
            <a:r>
              <a:rPr lang="uk-UA" sz="1200" b="0" dirty="0" err="1">
                <a:solidFill>
                  <a:schemeClr val="accent6">
                    <a:lumMod val="75000"/>
                  </a:schemeClr>
                </a:solidFill>
                <a:effectLst/>
              </a:rPr>
              <a:t>naagirunɛ</a:t>
            </a:r>
            <a:r>
              <a:rPr lang="en-UA" sz="1200" b="0" dirty="0">
                <a:solidFill>
                  <a:schemeClr val="accent6">
                    <a:lumMod val="75000"/>
                  </a:schemeClr>
                </a:solidFill>
                <a:effectLst/>
              </a:rPr>
              <a:t>, на які натякає ще й друге завдання</a:t>
            </a:r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45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486372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Хауса більше нічого не дає, тому час дивитися на розподіли у доґоні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46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168748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Хауса більше нічого не дає, тому час дивитися на розподіли у доґоні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47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72501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Хауса більше нічого не дає, тому час дивитися на розподіли у доґоні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48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20343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Кількість «класів» належності (до 32). Два — зазвичай віддільна/невіддільна, але може по-різному розподілятися («сусід», професії)</a:t>
            </a:r>
          </a:p>
          <a:p>
            <a:r>
              <a:rPr lang="en-GB" dirty="0"/>
              <a:t>https://</a:t>
            </a:r>
            <a:r>
              <a:rPr lang="en-GB" dirty="0" err="1"/>
              <a:t>wals.info</a:t>
            </a:r>
            <a:r>
              <a:rPr lang="en-GB" dirty="0"/>
              <a:t>/feature/59A#2/26.7/153.8</a:t>
            </a:r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49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761857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Етнічних айну кількадесят тисяч; мова піддавалася впливам сусідніх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 of pre-1945 distribution of Ainu languages and dialects.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Iturup</a:t>
            </a:r>
            <a:r>
              <a:rPr lang="en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 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largest and northernmost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island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 southern Kurils (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верхній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правий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зелений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)– is over 60% ethnically Ukrainian.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51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378872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Катакана дещо модифікована (наприклад, маленькі символи в передостанноьму рядку)</a:t>
            </a:r>
          </a:p>
          <a:p>
            <a:r>
              <a:rPr lang="en-GB" dirty="0"/>
              <a:t>https://</a:t>
            </a:r>
            <a:r>
              <a:rPr lang="en-GB" dirty="0" err="1"/>
              <a:t>omniglot.com</a:t>
            </a:r>
            <a:r>
              <a:rPr lang="en-GB" dirty="0"/>
              <a:t>/writing/</a:t>
            </a:r>
            <a:r>
              <a:rPr lang="en-GB" dirty="0" err="1"/>
              <a:t>ainu.htm</a:t>
            </a:r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52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955048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wa + перше слово~підмет (для третьої особи позначень не видно)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53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266969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1 особа неперехідні + додатки (крім себе! + 3 особа знов не позначається)</a:t>
            </a:r>
          </a:p>
          <a:p>
            <a:r>
              <a:rPr lang="en-UA" dirty="0"/>
              <a:t>про yay!!!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54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013220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oka / isam / an + 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55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7694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5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247002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Множина абсолютиву (таке теж було на APLO)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56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5638499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Також про split ergativity та tripartile.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57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797376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tek / ruy  + re + yay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58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342089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Про yay, через яке «я подумав» перехідне</a:t>
            </a:r>
          </a:p>
          <a:p>
            <a:r>
              <a:rPr lang="en-UA" dirty="0"/>
              <a:t>Каузатив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59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577701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з/без додатка ~ перехідність. Не суплетивні, бо тут простежуються закономірності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60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538280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Жирне — відповіді; червоне з’являється вперше у першому завданні, блакитне — у другому</a:t>
            </a:r>
          </a:p>
          <a:p>
            <a:r>
              <a:rPr lang="en-UA" dirty="0"/>
              <a:t>!позичати, r+re=re</a:t>
            </a:r>
          </a:p>
          <a:p>
            <a:r>
              <a:rPr lang="en-UA" dirty="0"/>
              <a:t>Треба акуратно розрізняти доконаність та надмірність; у </a:t>
            </a:r>
            <a:r>
              <a:rPr lang="en-UA"/>
              <a:t>першому завданні </a:t>
            </a:r>
            <a:r>
              <a:rPr lang="en-UA" dirty="0"/>
              <a:t>приймаються синоніми</a:t>
            </a:r>
          </a:p>
          <a:p>
            <a:r>
              <a:rPr lang="en-UA" dirty="0"/>
              <a:t>Багатозначність у поєднанні 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61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83647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Баскійська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ірландська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number of languages of the world have numeral systems that extend only as far as 3 (e.g.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view language details"/>
              </a:rPr>
              <a:t>Mangarrayi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(isolate; Northern Territory,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view languages for country"/>
              </a:rPr>
              <a:t>Australia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)), while others show slightly higher but nonetheless heavily restricted upper limits, such as 5 (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view language details"/>
              </a:rPr>
              <a:t>Yidiny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Pama-Nyungan"/>
              </a:rPr>
              <a:t>Pama-Nyungan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Queensland,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view languages for country"/>
              </a:rPr>
              <a:t>Australia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)).</a:t>
            </a:r>
          </a:p>
          <a:p>
            <a:r>
              <a:rPr lang="en-GB" dirty="0"/>
              <a:t>https://</a:t>
            </a:r>
            <a:r>
              <a:rPr lang="en-GB" dirty="0" err="1"/>
              <a:t>wals.info</a:t>
            </a:r>
            <a:r>
              <a:rPr lang="en-GB" dirty="0"/>
              <a:t>/feature/131A#2/26.7/146.1s</a:t>
            </a:r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6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596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+ екзотичні: 16, 24, 32, 60, 80</a:t>
            </a:r>
          </a:p>
          <a:p>
            <a:r>
              <a:rPr lang="en-UA" dirty="0"/>
              <a:t>Числа можуть збігатися зі словами «рука», «нога», «кулак» і т.д.</a:t>
            </a:r>
          </a:p>
          <a:p>
            <a:r>
              <a:rPr lang="en-UA" dirty="0"/>
              <a:t>Підсистеми 5+20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7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59374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Переважно у Папуа — Новій Гвінеї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8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836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A" dirty="0"/>
              <a:t>База менша за 9, кратні між 13 і 17, 20 і 26, 30 і 35; жодне з поданих не кратне базі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6E116-441E-9A48-A530-DB92C9D70E8D}" type="slidenum">
              <a:rPr lang="en-UA" smtClean="0"/>
              <a:t>9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58480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9CC2D-495F-8543-95C3-F19992EB1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83ED0-1CCC-AF41-B388-F0F68A33C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526EB-22FE-7847-8F69-62918597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ADD8-51F2-3C44-B190-1564E54D18B5}" type="datetimeFigureOut">
              <a:rPr lang="en-UA" smtClean="0"/>
              <a:t>19.06.2021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207D7-C933-0141-9102-AE806F474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72122-E414-E04A-B9E0-FC6B7943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875F-06CF-664C-9BC1-06813C83EE1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0830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F90A1-D347-C448-AE0D-36E6301AA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C7FFC4-9E60-2B40-BAD8-CD55AC68E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06796-00A7-9440-A632-67102DFCA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ADD8-51F2-3C44-B190-1564E54D18B5}" type="datetimeFigureOut">
              <a:rPr lang="en-UA" smtClean="0"/>
              <a:t>19.06.2021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5909D-3757-FB40-90D2-9239B7584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A20E9-972C-D147-A6CC-584D9E85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875F-06CF-664C-9BC1-06813C83EE1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3615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29CA76-D946-604B-AA2B-163176AD9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4E8AE4-D623-5A41-A31F-75C9CFEDE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E96B5-3D4F-2D44-B300-3A14297F6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ADD8-51F2-3C44-B190-1564E54D18B5}" type="datetimeFigureOut">
              <a:rPr lang="en-UA" smtClean="0"/>
              <a:t>19.06.2021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393DB-CF17-9448-8132-AE106AF1D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AA771-526B-E547-B630-270AE38C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875F-06CF-664C-9BC1-06813C83EE1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90321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64004-B6F7-AD4A-B400-52D354BF1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1FDDB-1995-F141-894E-C850090F8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F4B74-39AC-764D-A303-5E257F783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ADD8-51F2-3C44-B190-1564E54D18B5}" type="datetimeFigureOut">
              <a:rPr lang="en-UA" smtClean="0"/>
              <a:t>19.06.2021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871FC-B5C8-A64B-A0A7-4267A5E1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9D869-B796-6146-ACAF-AFA8D6E0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875F-06CF-664C-9BC1-06813C83EE1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9494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CB33-2229-F64C-BF60-B4BE9F002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B48BA-4F8F-6949-807A-80CA7B5A6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351A8-DA17-5344-A2AF-F96A5816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ADD8-51F2-3C44-B190-1564E54D18B5}" type="datetimeFigureOut">
              <a:rPr lang="en-UA" smtClean="0"/>
              <a:t>19.06.2021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6F2D3-093F-5740-8DDC-C8E60F406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99A4F-F7C4-CD41-BFF0-26D828C6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875F-06CF-664C-9BC1-06813C83EE1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6966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E2EB-692F-134D-8F52-715D0859E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81DF3-92E2-F749-AFAE-9CE317D92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B831C-6721-FB4E-93F4-D646D75E8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78F44-1BD2-5247-93FB-27E2D896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ADD8-51F2-3C44-B190-1564E54D18B5}" type="datetimeFigureOut">
              <a:rPr lang="en-UA" smtClean="0"/>
              <a:t>19.06.2021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790B2-694F-9D4F-88F8-282FF1B6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8D800-8027-7945-959E-AEFAB28BA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875F-06CF-664C-9BC1-06813C83EE1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8414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3803C-87ED-B64C-AE0B-C9A7CF4D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80CB4-37C1-854D-8B98-853E31BD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9FFEA-BB55-6A47-B5C6-19DFA3600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6F44B-FF9C-9748-AB73-DA1BE422E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84A999-39CD-BB4F-9CF0-15DA900015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536C36-DDF7-A544-BA64-F18115D9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ADD8-51F2-3C44-B190-1564E54D18B5}" type="datetimeFigureOut">
              <a:rPr lang="en-UA" smtClean="0"/>
              <a:t>19.06.2021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BA2ED7-3986-DA47-B3D3-F4DBAD8A6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1F202-605F-444D-BB88-4802EF35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875F-06CF-664C-9BC1-06813C83EE1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2374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00A49-FEBC-6E4B-936B-D1580E82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C32367-E48C-C94F-B25B-0646D4C7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ADD8-51F2-3C44-B190-1564E54D18B5}" type="datetimeFigureOut">
              <a:rPr lang="en-UA" smtClean="0"/>
              <a:t>19.06.2021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CDC9B1-656D-7B4A-B3B3-FF49440DE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E1D75-8FD5-644B-B4DF-5006AD21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875F-06CF-664C-9BC1-06813C83EE1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2022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3F1FE-CA9C-9C41-A30D-DA2144D6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ADD8-51F2-3C44-B190-1564E54D18B5}" type="datetimeFigureOut">
              <a:rPr lang="en-UA" smtClean="0"/>
              <a:t>19.06.2021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C5CA70-6056-6542-9430-488AA68BF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F85F1-447C-3043-BB85-959AC011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875F-06CF-664C-9BC1-06813C83EE1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9206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C048-8DB6-A141-9E27-44C6BB1D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41C6A-B764-4341-A928-E98F5F3EA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064D8-67BE-FF4D-8980-47AB72DDE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DD703-9292-184C-8215-1143D640D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ADD8-51F2-3C44-B190-1564E54D18B5}" type="datetimeFigureOut">
              <a:rPr lang="en-UA" smtClean="0"/>
              <a:t>19.06.2021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37351-F96A-F94F-8AA0-3AB7BC388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CA3B6-F86E-D44C-9232-5C557F33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875F-06CF-664C-9BC1-06813C83EE1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9213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625B5-997F-134E-9263-3663A03CA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91580D-5675-9440-8F0C-6A7DA166D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8C917-F749-F44D-94A4-BB8655711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1F735-BD21-FF49-8E75-A123AE3F9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ADD8-51F2-3C44-B190-1564E54D18B5}" type="datetimeFigureOut">
              <a:rPr lang="en-UA" smtClean="0"/>
              <a:t>19.06.2021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3D538-1001-A642-ABBD-5F06EC91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81950-266C-7E49-9C20-E82A07F4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875F-06CF-664C-9BC1-06813C83EE1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6479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85DC94-F11B-994C-995D-43D41BBA0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0101C-4C67-2D42-B4AA-84C807FD5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87372-0FD1-BC42-9023-687C8B16A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7ADD8-51F2-3C44-B190-1564E54D18B5}" type="datetimeFigureOut">
              <a:rPr lang="en-UA" smtClean="0"/>
              <a:t>19.06.2021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671DB-4228-8149-9937-63924CE00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2D5-8AE5-2343-92F0-EC3AD8A94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6875F-06CF-664C-9BC1-06813C83EE1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7756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12" Type="http://schemas.openxmlformats.org/officeDocument/2006/relationships/customXml" Target="../ink/ink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customXml" Target="../ink/ink10.xml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0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openxmlformats.org/officeDocument/2006/relationships/customXml" Target="../ink/ink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5D58-3588-3846-B2A1-4F3BB8CCD4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A" dirty="0"/>
              <a:t>П</a:t>
            </a:r>
            <a:r>
              <a:rPr lang="uk-UA" dirty="0"/>
              <a:t>а́</a:t>
            </a:r>
            <a:r>
              <a:rPr lang="en-UA" dirty="0"/>
              <a:t>ме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21E78-DEF7-B044-BF5E-AAEA3E06CD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87964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68BB24-F68A-204D-9C2B-40903A769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592196"/>
              </p:ext>
            </p:extLst>
          </p:nvPr>
        </p:nvGraphicFramePr>
        <p:xfrm>
          <a:off x="1014234" y="787514"/>
          <a:ext cx="5220000" cy="30203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15200">
                  <a:extLst>
                    <a:ext uri="{9D8B030D-6E8A-4147-A177-3AD203B41FA5}">
                      <a16:colId xmlns:a16="http://schemas.microsoft.com/office/drawing/2014/main" val="2846060331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128692431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519024344"/>
                    </a:ext>
                  </a:extLst>
                </a:gridCol>
              </a:tblGrid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kara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tenhiuɲ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sante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effectLst/>
                        </a:rPr>
                        <a:t>9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1*8 + 1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8240771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kara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tenhiuɲ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gitʃ’aḭ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effectLst/>
                        </a:rPr>
                        <a:t>13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1*8 + 5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1001396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kanuje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tenhiuɲ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sante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effectLst/>
                        </a:rPr>
                        <a:t>17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2*8 + 1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3686810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kanuje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tenhiuɲ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giriuḭ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effectLst/>
                        </a:rPr>
                        <a:t>20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2*8 + 4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494031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karnuʔ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tenhiuɲ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nuji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effectLst/>
                        </a:rPr>
                        <a:t>26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3*8 + 2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7418748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karnuʔ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tenhiuɲ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tiria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effectLst/>
                        </a:rPr>
                        <a:t>30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3*8 + 6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7802480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giriuḭ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tenhiuɲ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rnuʔ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effectLst/>
                        </a:rPr>
                        <a:t>35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4*8 + 3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15843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964347-9D23-FD4A-BF98-A869AD966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445896"/>
              </p:ext>
            </p:extLst>
          </p:nvPr>
        </p:nvGraphicFramePr>
        <p:xfrm>
          <a:off x="8229226" y="2127799"/>
          <a:ext cx="2530633" cy="30203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3629">
                  <a:extLst>
                    <a:ext uri="{9D8B030D-6E8A-4147-A177-3AD203B41FA5}">
                      <a16:colId xmlns:a16="http://schemas.microsoft.com/office/drawing/2014/main" val="2471552437"/>
                    </a:ext>
                  </a:extLst>
                </a:gridCol>
                <a:gridCol w="1127342">
                  <a:extLst>
                    <a:ext uri="{9D8B030D-6E8A-4147-A177-3AD203B41FA5}">
                      <a16:colId xmlns:a16="http://schemas.microsoft.com/office/drawing/2014/main" val="2846060331"/>
                    </a:ext>
                  </a:extLst>
                </a:gridCol>
                <a:gridCol w="1039662">
                  <a:extLst>
                    <a:ext uri="{9D8B030D-6E8A-4147-A177-3AD203B41FA5}">
                      <a16:colId xmlns:a16="http://schemas.microsoft.com/office/drawing/2014/main" val="1286924312"/>
                    </a:ext>
                  </a:extLst>
                </a:gridCol>
              </a:tblGrid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kara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sante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8240771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kanuje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nuji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1001396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karnuʔ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rnuʔ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3686810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giriuḭ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giriuḭ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494031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gitʃ’aḭ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7418748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tiria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7802480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1584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874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68BB24-F68A-204D-9C2B-40903A769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903119"/>
              </p:ext>
            </p:extLst>
          </p:nvPr>
        </p:nvGraphicFramePr>
        <p:xfrm>
          <a:off x="9356572" y="4049885"/>
          <a:ext cx="2292637" cy="23096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9431">
                  <a:extLst>
                    <a:ext uri="{9D8B030D-6E8A-4147-A177-3AD203B41FA5}">
                      <a16:colId xmlns:a16="http://schemas.microsoft.com/office/drawing/2014/main" val="2471552437"/>
                    </a:ext>
                  </a:extLst>
                </a:gridCol>
                <a:gridCol w="1021320">
                  <a:extLst>
                    <a:ext uri="{9D8B030D-6E8A-4147-A177-3AD203B41FA5}">
                      <a16:colId xmlns:a16="http://schemas.microsoft.com/office/drawing/2014/main" val="2846060331"/>
                    </a:ext>
                  </a:extLst>
                </a:gridCol>
                <a:gridCol w="941886">
                  <a:extLst>
                    <a:ext uri="{9D8B030D-6E8A-4147-A177-3AD203B41FA5}">
                      <a16:colId xmlns:a16="http://schemas.microsoft.com/office/drawing/2014/main" val="1286924312"/>
                    </a:ext>
                  </a:extLst>
                </a:gridCol>
              </a:tblGrid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kara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sante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8240771"/>
                  </a:ext>
                </a:extLst>
              </a:tr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kanuje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nuji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1001396"/>
                  </a:ext>
                </a:extLst>
              </a:tr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karnuʔ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rnuʔ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3686810"/>
                  </a:ext>
                </a:extLst>
              </a:tr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giriuḭ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giriuḭ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494031"/>
                  </a:ext>
                </a:extLst>
              </a:tr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gitʃ’aḭ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7418748"/>
                  </a:ext>
                </a:extLst>
              </a:tr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tiria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7802480"/>
                  </a:ext>
                </a:extLst>
              </a:tr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158437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018850-6C3A-6046-9CB2-B86A03E77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49447"/>
              </p:ext>
            </p:extLst>
          </p:nvPr>
        </p:nvGraphicFramePr>
        <p:xfrm>
          <a:off x="542791" y="565049"/>
          <a:ext cx="10693056" cy="34848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22130">
                  <a:extLst>
                    <a:ext uri="{9D8B030D-6E8A-4147-A177-3AD203B41FA5}">
                      <a16:colId xmlns:a16="http://schemas.microsoft.com/office/drawing/2014/main" val="276909547"/>
                    </a:ext>
                  </a:extLst>
                </a:gridCol>
                <a:gridCol w="10070926">
                  <a:extLst>
                    <a:ext uri="{9D8B030D-6E8A-4147-A177-3AD203B41FA5}">
                      <a16:colId xmlns:a16="http://schemas.microsoft.com/office/drawing/2014/main" val="2665977528"/>
                    </a:ext>
                  </a:extLst>
                </a:gridCol>
              </a:tblGrid>
              <a:tr h="439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(1)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ntsawʔ</a:t>
                      </a:r>
                      <a:r>
                        <a:rPr lang="uk-UA" sz="2400" dirty="0">
                          <a:effectLst/>
                        </a:rPr>
                        <a:t> + </a:t>
                      </a:r>
                      <a:r>
                        <a:rPr lang="uk-UA" sz="2400" dirty="0" err="1">
                          <a:effectLst/>
                        </a:rPr>
                        <a:t>seskaʔai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ntsawʔ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=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lien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tiliɲũhũɲ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5325885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(2)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kiɲui</a:t>
                      </a:r>
                      <a:r>
                        <a:rPr lang="uk-UA" sz="2400" dirty="0">
                          <a:effectLst/>
                        </a:rPr>
                        <a:t> +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ntsawʔ</a:t>
                      </a:r>
                      <a:r>
                        <a:rPr lang="uk-UA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effectLst/>
                        </a:rPr>
                        <a:t>seskaʔai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5341576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(3)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lien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×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r>
                        <a:rPr lang="uk-UA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lien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1203400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(4)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tiliɲũhũɲ</a:t>
                      </a:r>
                      <a:r>
                        <a:rPr lang="uk-UA" sz="2400" dirty="0">
                          <a:effectLst/>
                        </a:rPr>
                        <a:t> + </a:t>
                      </a:r>
                      <a:r>
                        <a:rPr lang="uk-UA" sz="2400" dirty="0" err="1">
                          <a:effectLst/>
                        </a:rPr>
                        <a:t>kik’ai</a:t>
                      </a:r>
                      <a:r>
                        <a:rPr lang="uk-UA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effectLst/>
                        </a:rPr>
                        <a:t>tilija</a:t>
                      </a:r>
                      <a:r>
                        <a:rPr lang="uk-UA" sz="2400" dirty="0">
                          <a:effectLst/>
                        </a:rPr>
                        <a:t> ×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2435037"/>
                  </a:ext>
                </a:extLst>
              </a:tr>
              <a:tr h="439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(5)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seskaʔai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ranhũʔ</a:t>
                      </a:r>
                      <a:r>
                        <a:rPr lang="uk-UA" sz="2400" dirty="0">
                          <a:effectLst/>
                        </a:rPr>
                        <a:t> × </a:t>
                      </a:r>
                      <a:r>
                        <a:rPr lang="uk-UA" sz="2400" dirty="0" err="1">
                          <a:effectLst/>
                        </a:rPr>
                        <a:t>ranhũʔ</a:t>
                      </a:r>
                      <a:r>
                        <a:rPr lang="uk-UA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lien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seskaʔai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ntsawʔ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3161930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(6)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>
                          <a:effectLst/>
                        </a:rPr>
                        <a:t>seskaʔai kik’ai + kik’ai = nui × seskaʔai</a:t>
                      </a:r>
                      <a:endParaRPr lang="en-UA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8957556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(7)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>
                          <a:effectLst/>
                        </a:rPr>
                        <a:t>kik’ai + ranhũʔ = nda ntsawʔ</a:t>
                      </a:r>
                      <a:endParaRPr lang="en-UA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2240093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(8)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+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r>
                        <a:rPr lang="uk-UA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effectLst/>
                        </a:rPr>
                        <a:t>ranhũʔ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628944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B0423E-C831-8E44-89A9-EA7461DAF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25556"/>
              </p:ext>
            </p:extLst>
          </p:nvPr>
        </p:nvGraphicFramePr>
        <p:xfrm>
          <a:off x="542791" y="4462854"/>
          <a:ext cx="8006673" cy="3959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3396">
                  <a:extLst>
                    <a:ext uri="{9D8B030D-6E8A-4147-A177-3AD203B41FA5}">
                      <a16:colId xmlns:a16="http://schemas.microsoft.com/office/drawing/2014/main" val="2238334564"/>
                    </a:ext>
                  </a:extLst>
                </a:gridCol>
                <a:gridCol w="7413277">
                  <a:extLst>
                    <a:ext uri="{9D8B030D-6E8A-4147-A177-3AD203B41FA5}">
                      <a16:colId xmlns:a16="http://schemas.microsoft.com/office/drawing/2014/main" val="3710641336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(9)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teriuhiɲ</a:t>
                      </a:r>
                      <a:r>
                        <a:rPr lang="uk-UA" sz="2400" dirty="0">
                          <a:effectLst/>
                        </a:rPr>
                        <a:t> × </a:t>
                      </a:r>
                      <a:r>
                        <a:rPr lang="uk-UA" sz="2400" dirty="0" err="1">
                          <a:effectLst/>
                        </a:rPr>
                        <a:t>kara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tenhiuɲ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nuji</a:t>
                      </a:r>
                      <a:r>
                        <a:rPr lang="uk-UA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effectLst/>
                        </a:rPr>
                        <a:t>ranhũʔ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lien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seskaʔai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5187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966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68BB24-F68A-204D-9C2B-40903A769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961356"/>
              </p:ext>
            </p:extLst>
          </p:nvPr>
        </p:nvGraphicFramePr>
        <p:xfrm>
          <a:off x="9356572" y="4049885"/>
          <a:ext cx="2292637" cy="23096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9431">
                  <a:extLst>
                    <a:ext uri="{9D8B030D-6E8A-4147-A177-3AD203B41FA5}">
                      <a16:colId xmlns:a16="http://schemas.microsoft.com/office/drawing/2014/main" val="2471552437"/>
                    </a:ext>
                  </a:extLst>
                </a:gridCol>
                <a:gridCol w="1021320">
                  <a:extLst>
                    <a:ext uri="{9D8B030D-6E8A-4147-A177-3AD203B41FA5}">
                      <a16:colId xmlns:a16="http://schemas.microsoft.com/office/drawing/2014/main" val="2846060331"/>
                    </a:ext>
                  </a:extLst>
                </a:gridCol>
                <a:gridCol w="941886">
                  <a:extLst>
                    <a:ext uri="{9D8B030D-6E8A-4147-A177-3AD203B41FA5}">
                      <a16:colId xmlns:a16="http://schemas.microsoft.com/office/drawing/2014/main" val="1286924312"/>
                    </a:ext>
                  </a:extLst>
                </a:gridCol>
              </a:tblGrid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kara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sante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8240771"/>
                  </a:ext>
                </a:extLst>
              </a:tr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kanuje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nuji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1001396"/>
                  </a:ext>
                </a:extLst>
              </a:tr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karnuʔ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rnuʔ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3686810"/>
                  </a:ext>
                </a:extLst>
              </a:tr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giriuḭ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giriuḭ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494031"/>
                  </a:ext>
                </a:extLst>
              </a:tr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gitʃ’aḭ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7418748"/>
                  </a:ext>
                </a:extLst>
              </a:tr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tiria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7802480"/>
                  </a:ext>
                </a:extLst>
              </a:tr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teriuhiɲ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158437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018850-6C3A-6046-9CB2-B86A03E77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734009"/>
              </p:ext>
            </p:extLst>
          </p:nvPr>
        </p:nvGraphicFramePr>
        <p:xfrm>
          <a:off x="542791" y="565049"/>
          <a:ext cx="10693056" cy="34848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22130">
                  <a:extLst>
                    <a:ext uri="{9D8B030D-6E8A-4147-A177-3AD203B41FA5}">
                      <a16:colId xmlns:a16="http://schemas.microsoft.com/office/drawing/2014/main" val="276909547"/>
                    </a:ext>
                  </a:extLst>
                </a:gridCol>
                <a:gridCol w="10070926">
                  <a:extLst>
                    <a:ext uri="{9D8B030D-6E8A-4147-A177-3AD203B41FA5}">
                      <a16:colId xmlns:a16="http://schemas.microsoft.com/office/drawing/2014/main" val="2665977528"/>
                    </a:ext>
                  </a:extLst>
                </a:gridCol>
              </a:tblGrid>
              <a:tr h="439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(1)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ntsawʔ</a:t>
                      </a:r>
                      <a:r>
                        <a:rPr lang="uk-UA" sz="2400" dirty="0">
                          <a:effectLst/>
                        </a:rPr>
                        <a:t> + </a:t>
                      </a:r>
                      <a:r>
                        <a:rPr lang="uk-UA" sz="2400" dirty="0" err="1">
                          <a:effectLst/>
                        </a:rPr>
                        <a:t>seskaʔai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ntsawʔ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=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lien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tiliɲũhũɲ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7?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5325885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(2)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kiɲui</a:t>
                      </a:r>
                      <a:r>
                        <a:rPr lang="uk-UA" sz="2400" dirty="0">
                          <a:effectLst/>
                        </a:rPr>
                        <a:t> +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ntsawʔ</a:t>
                      </a:r>
                      <a:r>
                        <a:rPr lang="uk-UA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effectLst/>
                        </a:rPr>
                        <a:t>seskaʔai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5341576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(3)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lien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×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uk-UA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lien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n-UA" sz="24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1203400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(4)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tiliɲũhũɲ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7?</a:t>
                      </a:r>
                      <a:r>
                        <a:rPr lang="uk-UA" sz="2400" dirty="0">
                          <a:effectLst/>
                        </a:rPr>
                        <a:t> + </a:t>
                      </a:r>
                      <a:r>
                        <a:rPr lang="uk-UA" sz="2400" dirty="0" err="1">
                          <a:effectLst/>
                        </a:rPr>
                        <a:t>kik’ai</a:t>
                      </a:r>
                      <a:r>
                        <a:rPr lang="uk-UA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effectLst/>
                        </a:rPr>
                        <a:t>tilija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r>
                        <a:rPr lang="uk-UA" sz="2400" dirty="0">
                          <a:effectLst/>
                        </a:rPr>
                        <a:t> ×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2435037"/>
                  </a:ext>
                </a:extLst>
              </a:tr>
              <a:tr h="439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(5)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seskaʔai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ranhũʔ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3?</a:t>
                      </a:r>
                      <a:r>
                        <a:rPr lang="uk-UA" sz="2400" dirty="0">
                          <a:effectLst/>
                        </a:rPr>
                        <a:t> × </a:t>
                      </a:r>
                      <a:r>
                        <a:rPr lang="uk-UA" sz="2400" dirty="0" err="1">
                          <a:effectLst/>
                        </a:rPr>
                        <a:t>ranhũʔ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3?</a:t>
                      </a:r>
                      <a:r>
                        <a:rPr lang="uk-UA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lien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seskaʔai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ntsawʔ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3161930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(6)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seskaʔai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kik’ai</a:t>
                      </a:r>
                      <a:r>
                        <a:rPr lang="uk-UA" sz="2400" dirty="0">
                          <a:effectLst/>
                        </a:rPr>
                        <a:t> + </a:t>
                      </a:r>
                      <a:r>
                        <a:rPr lang="uk-UA" sz="2400" dirty="0" err="1">
                          <a:effectLst/>
                        </a:rPr>
                        <a:t>kik’ai</a:t>
                      </a:r>
                      <a:r>
                        <a:rPr lang="uk-UA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uk-UA" sz="2400" dirty="0">
                          <a:effectLst/>
                        </a:rPr>
                        <a:t> × </a:t>
                      </a:r>
                      <a:r>
                        <a:rPr lang="uk-UA" sz="2400" dirty="0" err="1">
                          <a:effectLst/>
                        </a:rPr>
                        <a:t>seskaʔai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8957556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(7)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kik’ai</a:t>
                      </a:r>
                      <a:r>
                        <a:rPr lang="uk-UA" sz="2400" dirty="0">
                          <a:effectLst/>
                        </a:rPr>
                        <a:t> + </a:t>
                      </a:r>
                      <a:r>
                        <a:rPr lang="uk-UA" sz="2400" dirty="0" err="1">
                          <a:effectLst/>
                        </a:rPr>
                        <a:t>ranhũʔ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3?</a:t>
                      </a:r>
                      <a:r>
                        <a:rPr lang="uk-UA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ntsawʔ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2240093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(8)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+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uk-UA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effectLst/>
                        </a:rPr>
                        <a:t>ranhũʔ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3?</a:t>
                      </a:r>
                      <a:endParaRPr lang="en-UA" sz="24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628944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B0423E-C831-8E44-89A9-EA7461DAF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709145"/>
              </p:ext>
            </p:extLst>
          </p:nvPr>
        </p:nvGraphicFramePr>
        <p:xfrm>
          <a:off x="542791" y="4462854"/>
          <a:ext cx="8688891" cy="3959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3957">
                  <a:extLst>
                    <a:ext uri="{9D8B030D-6E8A-4147-A177-3AD203B41FA5}">
                      <a16:colId xmlns:a16="http://schemas.microsoft.com/office/drawing/2014/main" val="2238334564"/>
                    </a:ext>
                  </a:extLst>
                </a:gridCol>
                <a:gridCol w="8044934">
                  <a:extLst>
                    <a:ext uri="{9D8B030D-6E8A-4147-A177-3AD203B41FA5}">
                      <a16:colId xmlns:a16="http://schemas.microsoft.com/office/drawing/2014/main" val="3710641336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(9)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teriuhiɲ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r>
                        <a:rPr lang="uk-UA" sz="2400" dirty="0">
                          <a:effectLst/>
                        </a:rPr>
                        <a:t> × </a:t>
                      </a:r>
                      <a:r>
                        <a:rPr lang="uk-UA" sz="2400" dirty="0" err="1">
                          <a:effectLst/>
                        </a:rPr>
                        <a:t>kara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tenhiuɲ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nuji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uk-UA" sz="2400" dirty="0">
                          <a:effectLst/>
                        </a:rPr>
                        <a:t> =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70</a:t>
                      </a:r>
                      <a:r>
                        <a:rPr lang="en-UA" sz="2400" dirty="0">
                          <a:effectLst/>
                        </a:rPr>
                        <a:t> =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ranhũʔ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3?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lien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seskaʔai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5187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572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68BB24-F68A-204D-9C2B-40903A769803}"/>
              </a:ext>
            </a:extLst>
          </p:cNvPr>
          <p:cNvGraphicFramePr>
            <a:graphicFrameLocks noGrp="1"/>
          </p:cNvGraphicFramePr>
          <p:nvPr/>
        </p:nvGraphicFramePr>
        <p:xfrm>
          <a:off x="9356572" y="4049885"/>
          <a:ext cx="2292637" cy="23096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9431">
                  <a:extLst>
                    <a:ext uri="{9D8B030D-6E8A-4147-A177-3AD203B41FA5}">
                      <a16:colId xmlns:a16="http://schemas.microsoft.com/office/drawing/2014/main" val="2471552437"/>
                    </a:ext>
                  </a:extLst>
                </a:gridCol>
                <a:gridCol w="1021320">
                  <a:extLst>
                    <a:ext uri="{9D8B030D-6E8A-4147-A177-3AD203B41FA5}">
                      <a16:colId xmlns:a16="http://schemas.microsoft.com/office/drawing/2014/main" val="2846060331"/>
                    </a:ext>
                  </a:extLst>
                </a:gridCol>
                <a:gridCol w="941886">
                  <a:extLst>
                    <a:ext uri="{9D8B030D-6E8A-4147-A177-3AD203B41FA5}">
                      <a16:colId xmlns:a16="http://schemas.microsoft.com/office/drawing/2014/main" val="1286924312"/>
                    </a:ext>
                  </a:extLst>
                </a:gridCol>
              </a:tblGrid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kara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sante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8240771"/>
                  </a:ext>
                </a:extLst>
              </a:tr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kanuje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nuji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1001396"/>
                  </a:ext>
                </a:extLst>
              </a:tr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karnuʔ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rnuʔ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3686810"/>
                  </a:ext>
                </a:extLst>
              </a:tr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giriuḭ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giriuḭ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494031"/>
                  </a:ext>
                </a:extLst>
              </a:tr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gitʃ’aḭ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7418748"/>
                  </a:ext>
                </a:extLst>
              </a:tr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tiria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7802480"/>
                  </a:ext>
                </a:extLst>
              </a:tr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teriuhiɲ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158437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018850-6C3A-6046-9CB2-B86A03E77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512629"/>
              </p:ext>
            </p:extLst>
          </p:nvPr>
        </p:nvGraphicFramePr>
        <p:xfrm>
          <a:off x="542791" y="565049"/>
          <a:ext cx="10693056" cy="34848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22130">
                  <a:extLst>
                    <a:ext uri="{9D8B030D-6E8A-4147-A177-3AD203B41FA5}">
                      <a16:colId xmlns:a16="http://schemas.microsoft.com/office/drawing/2014/main" val="276909547"/>
                    </a:ext>
                  </a:extLst>
                </a:gridCol>
                <a:gridCol w="10070926">
                  <a:extLst>
                    <a:ext uri="{9D8B030D-6E8A-4147-A177-3AD203B41FA5}">
                      <a16:colId xmlns:a16="http://schemas.microsoft.com/office/drawing/2014/main" val="2665977528"/>
                    </a:ext>
                  </a:extLst>
                </a:gridCol>
              </a:tblGrid>
              <a:tr h="439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(1)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solidFill>
                            <a:srgbClr val="7030A0"/>
                          </a:solidFill>
                          <a:effectLst/>
                        </a:rPr>
                        <a:t>nda</a:t>
                      </a:r>
                      <a:r>
                        <a:rPr lang="uk-UA" sz="24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rgbClr val="7030A0"/>
                          </a:solidFill>
                          <a:effectLst/>
                        </a:rPr>
                        <a:t>ntsawʔ</a:t>
                      </a:r>
                      <a:r>
                        <a:rPr lang="uk-UA" sz="24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uk-UA" sz="2400" dirty="0">
                          <a:effectLst/>
                        </a:rPr>
                        <a:t>+ </a:t>
                      </a:r>
                      <a:r>
                        <a:rPr lang="uk-UA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seskaʔai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rgbClr val="7030A0"/>
                          </a:solidFill>
                          <a:effectLst/>
                        </a:rPr>
                        <a:t>nda</a:t>
                      </a:r>
                      <a:r>
                        <a:rPr lang="uk-UA" sz="24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rgbClr val="7030A0"/>
                          </a:solidFill>
                          <a:effectLst/>
                        </a:rPr>
                        <a:t>ntsawʔ</a:t>
                      </a:r>
                      <a:r>
                        <a:rPr lang="uk-UA" sz="24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uk-UA" sz="2400" dirty="0">
                          <a:effectLst/>
                        </a:rPr>
                        <a:t> =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lien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tiliɲũhũɲ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5325885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(2)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kiɲui</a:t>
                      </a:r>
                      <a:r>
                        <a:rPr lang="uk-UA" sz="2400" dirty="0">
                          <a:effectLst/>
                        </a:rPr>
                        <a:t> + </a:t>
                      </a:r>
                      <a:r>
                        <a:rPr lang="uk-UA" sz="2400" dirty="0" err="1">
                          <a:solidFill>
                            <a:srgbClr val="7030A0"/>
                          </a:solidFill>
                          <a:effectLst/>
                        </a:rPr>
                        <a:t>nda</a:t>
                      </a:r>
                      <a:r>
                        <a:rPr lang="uk-UA" sz="24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rgbClr val="7030A0"/>
                          </a:solidFill>
                          <a:effectLst/>
                        </a:rPr>
                        <a:t>ntsawʔ</a:t>
                      </a:r>
                      <a:r>
                        <a:rPr lang="uk-UA" sz="24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uk-UA" sz="2400" dirty="0">
                          <a:effectLst/>
                        </a:rPr>
                        <a:t>= </a:t>
                      </a:r>
                      <a:r>
                        <a:rPr lang="uk-UA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seskaʔai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5341576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(3)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lien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uk-UA" sz="2400" dirty="0">
                          <a:effectLst/>
                        </a:rPr>
                        <a:t> ×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uk-UA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lien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n-UA" sz="24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1203400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(4)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tiliɲũhũɲ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r>
                        <a:rPr lang="uk-UA" sz="2400" dirty="0">
                          <a:effectLst/>
                        </a:rPr>
                        <a:t> + </a:t>
                      </a:r>
                      <a:r>
                        <a:rPr lang="uk-UA" sz="2400" dirty="0" err="1">
                          <a:effectLst/>
                        </a:rPr>
                        <a:t>kik’ai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r>
                        <a:rPr lang="uk-UA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effectLst/>
                        </a:rPr>
                        <a:t>tilija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r>
                        <a:rPr lang="uk-UA" sz="2400" dirty="0">
                          <a:effectLst/>
                        </a:rPr>
                        <a:t> ×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2435037"/>
                  </a:ext>
                </a:extLst>
              </a:tr>
              <a:tr h="439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(5)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seskaʔai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ranhũʔ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uk-UA" sz="2400" dirty="0">
                          <a:effectLst/>
                        </a:rPr>
                        <a:t> × </a:t>
                      </a:r>
                      <a:r>
                        <a:rPr lang="uk-UA" sz="2400" dirty="0" err="1">
                          <a:effectLst/>
                        </a:rPr>
                        <a:t>ranhũʔ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uk-UA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lien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seskaʔai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rgbClr val="7030A0"/>
                          </a:solidFill>
                          <a:effectLst/>
                        </a:rPr>
                        <a:t>nda</a:t>
                      </a:r>
                      <a:r>
                        <a:rPr lang="uk-UA" sz="24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rgbClr val="7030A0"/>
                          </a:solidFill>
                          <a:effectLst/>
                        </a:rPr>
                        <a:t>ntsawʔ</a:t>
                      </a:r>
                      <a:r>
                        <a:rPr lang="uk-UA" sz="24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3161930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(6)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seskaʔai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kik’ai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r>
                        <a:rPr lang="uk-UA" sz="2400" dirty="0">
                          <a:effectLst/>
                        </a:rPr>
                        <a:t> + </a:t>
                      </a:r>
                      <a:r>
                        <a:rPr lang="uk-UA" sz="2400" dirty="0" err="1">
                          <a:effectLst/>
                        </a:rPr>
                        <a:t>kik’ai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r>
                        <a:rPr lang="uk-UA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uk-UA" sz="2400" dirty="0">
                          <a:effectLst/>
                        </a:rPr>
                        <a:t> × </a:t>
                      </a:r>
                      <a:r>
                        <a:rPr lang="uk-UA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seskaʔai</a:t>
                      </a:r>
                      <a:endParaRPr lang="en-UA" sz="2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8957556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(7)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kik’ai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r>
                        <a:rPr lang="uk-UA" sz="2400" dirty="0">
                          <a:effectLst/>
                        </a:rPr>
                        <a:t> + </a:t>
                      </a:r>
                      <a:r>
                        <a:rPr lang="uk-UA" sz="2400" dirty="0" err="1">
                          <a:effectLst/>
                        </a:rPr>
                        <a:t>ranhũʔ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uk-UA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solidFill>
                            <a:srgbClr val="7030A0"/>
                          </a:solidFill>
                          <a:effectLst/>
                        </a:rPr>
                        <a:t>nda</a:t>
                      </a:r>
                      <a:r>
                        <a:rPr lang="uk-UA" sz="24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rgbClr val="7030A0"/>
                          </a:solidFill>
                          <a:effectLst/>
                        </a:rPr>
                        <a:t>ntsawʔ</a:t>
                      </a:r>
                      <a:endParaRPr lang="en-UA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2240093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(8)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 </a:t>
                      </a:r>
                      <a:r>
                        <a:rPr lang="uk-UA" sz="2400" dirty="0">
                          <a:effectLst/>
                        </a:rPr>
                        <a:t>+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uk-UA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effectLst/>
                        </a:rPr>
                        <a:t>ranhũʔ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en-UA" sz="24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628944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B0423E-C831-8E44-89A9-EA7461DAF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864297"/>
              </p:ext>
            </p:extLst>
          </p:nvPr>
        </p:nvGraphicFramePr>
        <p:xfrm>
          <a:off x="542791" y="4462854"/>
          <a:ext cx="8688891" cy="3959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3957">
                  <a:extLst>
                    <a:ext uri="{9D8B030D-6E8A-4147-A177-3AD203B41FA5}">
                      <a16:colId xmlns:a16="http://schemas.microsoft.com/office/drawing/2014/main" val="2238334564"/>
                    </a:ext>
                  </a:extLst>
                </a:gridCol>
                <a:gridCol w="8044934">
                  <a:extLst>
                    <a:ext uri="{9D8B030D-6E8A-4147-A177-3AD203B41FA5}">
                      <a16:colId xmlns:a16="http://schemas.microsoft.com/office/drawing/2014/main" val="3710641336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(9)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teriuhiɲ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r>
                        <a:rPr lang="uk-UA" sz="2400" dirty="0">
                          <a:effectLst/>
                        </a:rPr>
                        <a:t> × </a:t>
                      </a:r>
                      <a:r>
                        <a:rPr lang="uk-UA" sz="2400" dirty="0" err="1">
                          <a:effectLst/>
                        </a:rPr>
                        <a:t>kara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tenhiuɲ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nuji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uk-UA" sz="2400" dirty="0">
                          <a:effectLst/>
                        </a:rPr>
                        <a:t> =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70</a:t>
                      </a:r>
                      <a:r>
                        <a:rPr lang="en-UA" sz="2400" dirty="0">
                          <a:effectLst/>
                        </a:rPr>
                        <a:t> =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ranhũʔ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lien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seskaʔai</a:t>
                      </a:r>
                      <a:endParaRPr lang="en-UA" sz="2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5187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904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68BB24-F68A-204D-9C2B-40903A769803}"/>
              </a:ext>
            </a:extLst>
          </p:cNvPr>
          <p:cNvGraphicFramePr>
            <a:graphicFrameLocks noGrp="1"/>
          </p:cNvGraphicFramePr>
          <p:nvPr/>
        </p:nvGraphicFramePr>
        <p:xfrm>
          <a:off x="9356572" y="4049885"/>
          <a:ext cx="2292637" cy="23096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9431">
                  <a:extLst>
                    <a:ext uri="{9D8B030D-6E8A-4147-A177-3AD203B41FA5}">
                      <a16:colId xmlns:a16="http://schemas.microsoft.com/office/drawing/2014/main" val="2471552437"/>
                    </a:ext>
                  </a:extLst>
                </a:gridCol>
                <a:gridCol w="1021320">
                  <a:extLst>
                    <a:ext uri="{9D8B030D-6E8A-4147-A177-3AD203B41FA5}">
                      <a16:colId xmlns:a16="http://schemas.microsoft.com/office/drawing/2014/main" val="2846060331"/>
                    </a:ext>
                  </a:extLst>
                </a:gridCol>
                <a:gridCol w="941886">
                  <a:extLst>
                    <a:ext uri="{9D8B030D-6E8A-4147-A177-3AD203B41FA5}">
                      <a16:colId xmlns:a16="http://schemas.microsoft.com/office/drawing/2014/main" val="1286924312"/>
                    </a:ext>
                  </a:extLst>
                </a:gridCol>
              </a:tblGrid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kara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sante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8240771"/>
                  </a:ext>
                </a:extLst>
              </a:tr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kanuje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nuji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1001396"/>
                  </a:ext>
                </a:extLst>
              </a:tr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karnuʔ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rnuʔ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3686810"/>
                  </a:ext>
                </a:extLst>
              </a:tr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giriuḭ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giriuḭ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494031"/>
                  </a:ext>
                </a:extLst>
              </a:tr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gitʃ’aḭ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7418748"/>
                  </a:ext>
                </a:extLst>
              </a:tr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tiria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7802480"/>
                  </a:ext>
                </a:extLst>
              </a:tr>
              <a:tr h="22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0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i="1" dirty="0" err="1">
                          <a:effectLst/>
                        </a:rPr>
                        <a:t>teriuhiɲ</a:t>
                      </a:r>
                      <a:endParaRPr lang="en-UA" sz="20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158437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018850-6C3A-6046-9CB2-B86A03E77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054738"/>
              </p:ext>
            </p:extLst>
          </p:nvPr>
        </p:nvGraphicFramePr>
        <p:xfrm>
          <a:off x="542791" y="565049"/>
          <a:ext cx="10693056" cy="34848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22130">
                  <a:extLst>
                    <a:ext uri="{9D8B030D-6E8A-4147-A177-3AD203B41FA5}">
                      <a16:colId xmlns:a16="http://schemas.microsoft.com/office/drawing/2014/main" val="276909547"/>
                    </a:ext>
                  </a:extLst>
                </a:gridCol>
                <a:gridCol w="10070926">
                  <a:extLst>
                    <a:ext uri="{9D8B030D-6E8A-4147-A177-3AD203B41FA5}">
                      <a16:colId xmlns:a16="http://schemas.microsoft.com/office/drawing/2014/main" val="2665977528"/>
                    </a:ext>
                  </a:extLst>
                </a:gridCol>
              </a:tblGrid>
              <a:tr h="439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(1)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</a:rPr>
                        <a:t>nda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</a:rPr>
                        <a:t>ntsawʔ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8 </a:t>
                      </a:r>
                      <a:r>
                        <a:rPr lang="uk-UA" sz="2400" dirty="0">
                          <a:effectLst/>
                        </a:rPr>
                        <a:t>+ 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</a:rPr>
                        <a:t>seskaʔai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</a:rPr>
                        <a:t>nda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</a:rPr>
                        <a:t>ntsawʔ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19</a:t>
                      </a:r>
                      <a:r>
                        <a:rPr lang="uk-UA" sz="2400" dirty="0">
                          <a:effectLst/>
                        </a:rPr>
                        <a:t> =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27</a:t>
                      </a:r>
                      <a:r>
                        <a:rPr lang="en-UA" sz="2400" dirty="0">
                          <a:effectLst/>
                        </a:rPr>
                        <a:t> =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lien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tiliɲũhũɲ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5325885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(2)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kiɲui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uk-UA" sz="2400" dirty="0">
                          <a:effectLst/>
                        </a:rPr>
                        <a:t> + 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</a:rPr>
                        <a:t>nda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</a:rPr>
                        <a:t>ntsawʔ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8 </a:t>
                      </a:r>
                      <a:r>
                        <a:rPr lang="uk-UA" sz="2400" dirty="0">
                          <a:effectLst/>
                        </a:rPr>
                        <a:t>= 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</a:rPr>
                        <a:t>seskaʔai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12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5341576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(3)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lien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uk-UA" sz="2400" dirty="0">
                          <a:effectLst/>
                        </a:rPr>
                        <a:t> ×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uk-UA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lien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n-UA" sz="24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1203400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(4)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tiliɲũhũɲ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r>
                        <a:rPr lang="uk-UA" sz="2400" dirty="0">
                          <a:effectLst/>
                        </a:rPr>
                        <a:t> + </a:t>
                      </a:r>
                      <a:r>
                        <a:rPr lang="uk-UA" sz="2400" dirty="0" err="1">
                          <a:effectLst/>
                        </a:rPr>
                        <a:t>kik’ai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r>
                        <a:rPr lang="uk-UA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effectLst/>
                        </a:rPr>
                        <a:t>tilija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r>
                        <a:rPr lang="uk-UA" sz="2400" dirty="0">
                          <a:effectLst/>
                        </a:rPr>
                        <a:t> ×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2435037"/>
                  </a:ext>
                </a:extLst>
              </a:tr>
              <a:tr h="439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(5)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</a:rPr>
                        <a:t>seskaʔai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ranhũʔ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13</a:t>
                      </a:r>
                      <a:r>
                        <a:rPr lang="uk-UA" sz="2400" dirty="0">
                          <a:effectLst/>
                        </a:rPr>
                        <a:t> × </a:t>
                      </a:r>
                      <a:r>
                        <a:rPr lang="uk-UA" sz="2400" dirty="0" err="1">
                          <a:effectLst/>
                        </a:rPr>
                        <a:t>ranhũʔ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uk-UA" sz="2400" dirty="0">
                          <a:effectLst/>
                        </a:rPr>
                        <a:t> =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39</a:t>
                      </a:r>
                      <a:r>
                        <a:rPr lang="en-UA" sz="2400" dirty="0">
                          <a:effectLst/>
                        </a:rPr>
                        <a:t> =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lien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</a:rPr>
                        <a:t>seskaʔai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</a:rPr>
                        <a:t>nda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</a:rPr>
                        <a:t>ntsawʔ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r>
                        <a:rPr lang="uk-UA" sz="24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3161930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(6)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</a:rPr>
                        <a:t>seskaʔai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kik’ai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15</a:t>
                      </a:r>
                      <a:r>
                        <a:rPr lang="uk-UA" sz="2400" dirty="0">
                          <a:effectLst/>
                        </a:rPr>
                        <a:t> + </a:t>
                      </a:r>
                      <a:r>
                        <a:rPr lang="uk-UA" sz="2400" dirty="0" err="1">
                          <a:effectLst/>
                        </a:rPr>
                        <a:t>kik’ai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r>
                        <a:rPr lang="uk-UA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uk-UA" sz="2400" dirty="0">
                          <a:effectLst/>
                        </a:rPr>
                        <a:t> × 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</a:rPr>
                        <a:t>seskaʔai</a:t>
                      </a:r>
                      <a:r>
                        <a:rPr lang="en-UA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en-UA" sz="2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8957556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(7)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kik’ai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r>
                        <a:rPr lang="uk-UA" sz="2400" dirty="0">
                          <a:effectLst/>
                        </a:rPr>
                        <a:t> + </a:t>
                      </a:r>
                      <a:r>
                        <a:rPr lang="uk-UA" sz="2400" dirty="0" err="1">
                          <a:effectLst/>
                        </a:rPr>
                        <a:t>ranhũʔ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uk-UA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</a:rPr>
                        <a:t>nda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</a:rPr>
                        <a:t>ntsawʔ</a:t>
                      </a:r>
                      <a:r>
                        <a:rPr lang="en-UA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endParaRPr lang="en-UA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2240093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(8)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 </a:t>
                      </a:r>
                      <a:r>
                        <a:rPr lang="uk-UA" sz="2400" dirty="0">
                          <a:effectLst/>
                        </a:rPr>
                        <a:t>+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uk-UA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effectLst/>
                        </a:rPr>
                        <a:t>ranhũʔ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en-UA" sz="24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628944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B0423E-C831-8E44-89A9-EA7461DAF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704126"/>
              </p:ext>
            </p:extLst>
          </p:nvPr>
        </p:nvGraphicFramePr>
        <p:xfrm>
          <a:off x="542791" y="4462854"/>
          <a:ext cx="8688891" cy="3959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9499">
                  <a:extLst>
                    <a:ext uri="{9D8B030D-6E8A-4147-A177-3AD203B41FA5}">
                      <a16:colId xmlns:a16="http://schemas.microsoft.com/office/drawing/2014/main" val="2238334564"/>
                    </a:ext>
                  </a:extLst>
                </a:gridCol>
                <a:gridCol w="8129392">
                  <a:extLst>
                    <a:ext uri="{9D8B030D-6E8A-4147-A177-3AD203B41FA5}">
                      <a16:colId xmlns:a16="http://schemas.microsoft.com/office/drawing/2014/main" val="3710641336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(9)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teriuhiɲ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r>
                        <a:rPr lang="uk-UA" sz="2400" dirty="0">
                          <a:effectLst/>
                        </a:rPr>
                        <a:t> × </a:t>
                      </a:r>
                      <a:r>
                        <a:rPr lang="uk-UA" sz="2400" dirty="0" err="1">
                          <a:effectLst/>
                        </a:rPr>
                        <a:t>kara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tenhiuɲ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nuji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uk-UA" sz="2400" dirty="0">
                          <a:effectLst/>
                        </a:rPr>
                        <a:t> =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70</a:t>
                      </a:r>
                      <a:r>
                        <a:rPr lang="en-UA" sz="2400" dirty="0">
                          <a:effectLst/>
                        </a:rPr>
                        <a:t> =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ranhũʔ</a:t>
                      </a:r>
                      <a:r>
                        <a:rPr lang="en-UA" sz="2400" dirty="0"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lien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</a:rPr>
                        <a:t>seskaʔai</a:t>
                      </a:r>
                      <a:r>
                        <a:rPr lang="en-UA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A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en-UA" sz="2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5187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874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964347-9D23-FD4A-BF98-A869AD966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458955"/>
              </p:ext>
            </p:extLst>
          </p:nvPr>
        </p:nvGraphicFramePr>
        <p:xfrm>
          <a:off x="8868053" y="401859"/>
          <a:ext cx="2906412" cy="30203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7625">
                  <a:extLst>
                    <a:ext uri="{9D8B030D-6E8A-4147-A177-3AD203B41FA5}">
                      <a16:colId xmlns:a16="http://schemas.microsoft.com/office/drawing/2014/main" val="2471552437"/>
                    </a:ext>
                  </a:extLst>
                </a:gridCol>
                <a:gridCol w="1161028">
                  <a:extLst>
                    <a:ext uri="{9D8B030D-6E8A-4147-A177-3AD203B41FA5}">
                      <a16:colId xmlns:a16="http://schemas.microsoft.com/office/drawing/2014/main" val="2846060331"/>
                    </a:ext>
                  </a:extLst>
                </a:gridCol>
                <a:gridCol w="1327759">
                  <a:extLst>
                    <a:ext uri="{9D8B030D-6E8A-4147-A177-3AD203B41FA5}">
                      <a16:colId xmlns:a16="http://schemas.microsoft.com/office/drawing/2014/main" val="1286924312"/>
                    </a:ext>
                  </a:extLst>
                </a:gridCol>
              </a:tblGrid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i="1" dirty="0" err="1">
                          <a:effectLst/>
                        </a:rPr>
                        <a:t>kara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i="1" dirty="0" err="1">
                          <a:effectLst/>
                        </a:rPr>
                        <a:t>sante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8240771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i="1" dirty="0" err="1">
                          <a:effectLst/>
                        </a:rPr>
                        <a:t>kanuje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i="1" dirty="0" err="1">
                          <a:effectLst/>
                        </a:rPr>
                        <a:t>nuji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1001396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i="1" dirty="0" err="1">
                          <a:effectLst/>
                        </a:rPr>
                        <a:t>karnuʔ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i="1" dirty="0" err="1">
                          <a:effectLst/>
                        </a:rPr>
                        <a:t>rnuʔ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3686810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i="1" dirty="0" err="1">
                          <a:effectLst/>
                        </a:rPr>
                        <a:t>giriuḭ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i="1" dirty="0" err="1">
                          <a:effectLst/>
                        </a:rPr>
                        <a:t>giriuḭ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494031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i="1" dirty="0" err="1">
                          <a:effectLst/>
                        </a:rPr>
                        <a:t>gitʃ’aḭ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7418748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i="1" dirty="0" err="1">
                          <a:effectLst/>
                        </a:rPr>
                        <a:t>tiria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7802480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i="1" dirty="0" err="1">
                          <a:effectLst/>
                        </a:rPr>
                        <a:t>teriuhiɲ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1584373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E7939CB-867B-EC40-989C-94BBCC762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908818"/>
              </p:ext>
            </p:extLst>
          </p:nvPr>
        </p:nvGraphicFramePr>
        <p:xfrm>
          <a:off x="512523" y="401859"/>
          <a:ext cx="2906412" cy="47463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4715">
                  <a:extLst>
                    <a:ext uri="{9D8B030D-6E8A-4147-A177-3AD203B41FA5}">
                      <a16:colId xmlns:a16="http://schemas.microsoft.com/office/drawing/2014/main" val="3206632682"/>
                    </a:ext>
                  </a:extLst>
                </a:gridCol>
                <a:gridCol w="2341697">
                  <a:extLst>
                    <a:ext uri="{9D8B030D-6E8A-4147-A177-3AD203B41FA5}">
                      <a16:colId xmlns:a16="http://schemas.microsoft.com/office/drawing/2014/main" val="2191353895"/>
                    </a:ext>
                  </a:extLst>
                </a:gridCol>
              </a:tblGrid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i="1" dirty="0" err="1">
                          <a:effectLst/>
                        </a:rPr>
                        <a:t>nda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9940022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i="1" dirty="0" err="1">
                          <a:effectLst/>
                        </a:rPr>
                        <a:t>nui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5093084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i="1" dirty="0" err="1">
                          <a:effectLst/>
                        </a:rPr>
                        <a:t>ranhũʔ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0669210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i="1" dirty="0" err="1">
                          <a:effectLst/>
                        </a:rPr>
                        <a:t>kiɲui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760289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i="1" dirty="0" err="1">
                          <a:effectLst/>
                        </a:rPr>
                        <a:t>kik’ai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645165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i="1" dirty="0" err="1">
                          <a:effectLst/>
                        </a:rPr>
                        <a:t>tilija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3274481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i="1" dirty="0" err="1">
                          <a:effectLst/>
                        </a:rPr>
                        <a:t>tiliɲũhũɲ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8391225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i="1" dirty="0" err="1">
                          <a:solidFill>
                            <a:schemeClr val="tx1"/>
                          </a:solidFill>
                          <a:effectLst/>
                        </a:rPr>
                        <a:t>nda</a:t>
                      </a: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i="1" dirty="0" err="1">
                          <a:solidFill>
                            <a:schemeClr val="tx1"/>
                          </a:solidFill>
                          <a:effectLst/>
                        </a:rPr>
                        <a:t>ntsawʔ</a:t>
                      </a: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0051405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i="1" dirty="0" err="1">
                          <a:solidFill>
                            <a:schemeClr val="tx1"/>
                          </a:solidFill>
                          <a:effectLst/>
                        </a:rPr>
                        <a:t>nda</a:t>
                      </a: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i="1" dirty="0" err="1">
                          <a:solidFill>
                            <a:schemeClr val="tx1"/>
                          </a:solidFill>
                          <a:effectLst/>
                        </a:rPr>
                        <a:t>ntsawʔ</a:t>
                      </a:r>
                      <a:r>
                        <a:rPr lang="uk-UA" sz="24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i="1" dirty="0" err="1">
                          <a:effectLst/>
                        </a:rPr>
                        <a:t>nda</a:t>
                      </a:r>
                      <a:r>
                        <a:rPr lang="en-UA" sz="2400" i="1" dirty="0">
                          <a:effectLst/>
                        </a:rPr>
                        <a:t> 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4914571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i="1" dirty="0" err="1">
                          <a:solidFill>
                            <a:schemeClr val="tx1"/>
                          </a:solidFill>
                          <a:effectLst/>
                        </a:rPr>
                        <a:t>seskaʔai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3445747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i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lien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855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25E8AB-4EDA-5744-8062-B0B75B2C9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384580"/>
              </p:ext>
            </p:extLst>
          </p:nvPr>
        </p:nvGraphicFramePr>
        <p:xfrm>
          <a:off x="4093922" y="3980102"/>
          <a:ext cx="4099143" cy="12944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4850">
                  <a:extLst>
                    <a:ext uri="{9D8B030D-6E8A-4147-A177-3AD203B41FA5}">
                      <a16:colId xmlns:a16="http://schemas.microsoft.com/office/drawing/2014/main" val="2871337420"/>
                    </a:ext>
                  </a:extLst>
                </a:gridCol>
                <a:gridCol w="3494293">
                  <a:extLst>
                    <a:ext uri="{9D8B030D-6E8A-4147-A177-3AD203B41FA5}">
                      <a16:colId xmlns:a16="http://schemas.microsoft.com/office/drawing/2014/main" val="3340528731"/>
                    </a:ext>
                  </a:extLst>
                </a:gridCol>
              </a:tblGrid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b="1" i="0" dirty="0" err="1">
                          <a:solidFill>
                            <a:schemeClr val="tx1"/>
                          </a:solidFill>
                          <a:effectLst/>
                        </a:rPr>
                        <a:t>nuji</a:t>
                      </a:r>
                      <a:endParaRPr lang="en-UA" sz="24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3400752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b="1" i="0" dirty="0" err="1">
                          <a:solidFill>
                            <a:schemeClr val="tx1"/>
                          </a:solidFill>
                          <a:effectLst/>
                        </a:rPr>
                        <a:t>kara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b="1" i="0" dirty="0" err="1">
                          <a:solidFill>
                            <a:schemeClr val="tx1"/>
                          </a:solidFill>
                          <a:effectLst/>
                        </a:rPr>
                        <a:t>tenhiuɲ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b="1" i="0" dirty="0" err="1">
                          <a:solidFill>
                            <a:schemeClr val="tx1"/>
                          </a:solidFill>
                          <a:effectLst/>
                        </a:rPr>
                        <a:t>tiria</a:t>
                      </a:r>
                      <a:endParaRPr lang="en-UA" sz="24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255894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b="1" i="0" dirty="0" err="1">
                          <a:solidFill>
                            <a:schemeClr val="tx1"/>
                          </a:solidFill>
                          <a:effectLst/>
                        </a:rPr>
                        <a:t>karnuʔ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b="1" i="0" dirty="0" err="1">
                          <a:solidFill>
                            <a:schemeClr val="tx1"/>
                          </a:solidFill>
                          <a:effectLst/>
                        </a:rPr>
                        <a:t>tenhiuɲ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b="1" i="0" dirty="0" err="1">
                          <a:solidFill>
                            <a:schemeClr val="tx1"/>
                          </a:solidFill>
                          <a:effectLst/>
                        </a:rPr>
                        <a:t>teriuhiɲ</a:t>
                      </a:r>
                      <a:endParaRPr lang="en-UA" sz="24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569203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02A7B9-49C2-554B-9379-7AB9FA364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066797"/>
              </p:ext>
            </p:extLst>
          </p:nvPr>
        </p:nvGraphicFramePr>
        <p:xfrm>
          <a:off x="4093922" y="1287006"/>
          <a:ext cx="4099143" cy="17259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9903">
                  <a:extLst>
                    <a:ext uri="{9D8B030D-6E8A-4147-A177-3AD203B41FA5}">
                      <a16:colId xmlns:a16="http://schemas.microsoft.com/office/drawing/2014/main" val="3917193762"/>
                    </a:ext>
                  </a:extLst>
                </a:gridCol>
                <a:gridCol w="3589240">
                  <a:extLst>
                    <a:ext uri="{9D8B030D-6E8A-4147-A177-3AD203B41FA5}">
                      <a16:colId xmlns:a16="http://schemas.microsoft.com/office/drawing/2014/main" val="2632140888"/>
                    </a:ext>
                  </a:extLst>
                </a:gridCol>
              </a:tblGrid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b="1" i="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b="1" i="0" dirty="0" err="1">
                          <a:effectLst/>
                        </a:rPr>
                        <a:t>nda</a:t>
                      </a:r>
                      <a:r>
                        <a:rPr lang="en-GB" sz="2400" b="1" i="0" dirty="0">
                          <a:effectLst/>
                        </a:rPr>
                        <a:t> </a:t>
                      </a:r>
                      <a:r>
                        <a:rPr lang="en-GB" sz="2400" b="1" i="0" dirty="0" err="1">
                          <a:effectLst/>
                        </a:rPr>
                        <a:t>ntsawʔ</a:t>
                      </a:r>
                      <a:r>
                        <a:rPr lang="en-GB" sz="2400" b="1" i="0" dirty="0">
                          <a:effectLst/>
                        </a:rPr>
                        <a:t> </a:t>
                      </a:r>
                      <a:r>
                        <a:rPr lang="en-GB" sz="2400" b="1" i="0" dirty="0" err="1">
                          <a:effectLst/>
                        </a:rPr>
                        <a:t>nda</a:t>
                      </a:r>
                      <a:r>
                        <a:rPr lang="en-GB" sz="2400" b="1" i="0" dirty="0"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0163447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b="1" i="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56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b="1" i="0" dirty="0" err="1">
                          <a:effectLst/>
                        </a:rPr>
                        <a:t>nui</a:t>
                      </a:r>
                      <a:r>
                        <a:rPr lang="en-US" sz="2400" b="1" i="0" dirty="0">
                          <a:effectLst/>
                        </a:rPr>
                        <a:t> lien </a:t>
                      </a:r>
                      <a:r>
                        <a:rPr lang="en-US" sz="2400" b="1" i="0" dirty="0" err="1">
                          <a:effectLst/>
                        </a:rPr>
                        <a:t>seskaʔai</a:t>
                      </a:r>
                      <a:r>
                        <a:rPr lang="en-US" sz="2400" b="1" i="0" dirty="0">
                          <a:effectLst/>
                        </a:rPr>
                        <a:t> </a:t>
                      </a:r>
                      <a:r>
                        <a:rPr lang="en-US" sz="2400" b="1" i="0" dirty="0" err="1">
                          <a:effectLst/>
                        </a:rPr>
                        <a:t>tilija</a:t>
                      </a:r>
                      <a:endParaRPr lang="en-UA" sz="2400" b="1" i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8528357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b="1" i="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b="1" i="0" dirty="0" err="1">
                          <a:effectLst/>
                        </a:rPr>
                        <a:t>ranhũʔ</a:t>
                      </a:r>
                      <a:r>
                        <a:rPr lang="en-US" sz="2400" b="1" i="0" dirty="0">
                          <a:effectLst/>
                        </a:rPr>
                        <a:t> lien </a:t>
                      </a:r>
                      <a:r>
                        <a:rPr lang="en-US" sz="2400" b="1" i="0" dirty="0" err="1">
                          <a:effectLst/>
                        </a:rPr>
                        <a:t>nda</a:t>
                      </a:r>
                      <a:r>
                        <a:rPr lang="en-US" sz="2400" b="1" i="0" dirty="0">
                          <a:effectLst/>
                        </a:rPr>
                        <a:t> </a:t>
                      </a:r>
                      <a:r>
                        <a:rPr lang="en-US" sz="2400" b="1" i="0" dirty="0" err="1">
                          <a:effectLst/>
                        </a:rPr>
                        <a:t>ntsawʔ</a:t>
                      </a:r>
                      <a:r>
                        <a:rPr lang="en-US" sz="2400" b="1" i="0" dirty="0"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366769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A" sz="2400" b="1" i="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83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b="1" i="0" dirty="0" err="1">
                          <a:effectLst/>
                        </a:rPr>
                        <a:t>kiɲui</a:t>
                      </a:r>
                      <a:r>
                        <a:rPr lang="en-US" sz="2400" b="1" i="0" dirty="0">
                          <a:effectLst/>
                        </a:rPr>
                        <a:t> lien </a:t>
                      </a:r>
                      <a:r>
                        <a:rPr lang="en-US" sz="2400" b="1" i="0" dirty="0" err="1">
                          <a:effectLst/>
                        </a:rPr>
                        <a:t>ranhũʔ</a:t>
                      </a:r>
                      <a:endParaRPr lang="en-UA" sz="2400" b="1" i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6711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922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5D58-3588-3846-B2A1-4F3BB8CCD4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Давньоіндійська мова</a:t>
            </a:r>
            <a:r>
              <a:rPr lang="en-UA" dirty="0">
                <a:effectLst/>
              </a:rPr>
              <a:t> 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21E78-DEF7-B044-BF5E-AAEA3E06CD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79480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39FA3C75-DB7F-EE43-865F-F9CC8DD0B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4" y="776614"/>
            <a:ext cx="4566780" cy="438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7599B-2507-9C49-BEE1-47F9E0C39C4E}"/>
              </a:ext>
            </a:extLst>
          </p:cNvPr>
          <p:cNvSpPr txBox="1"/>
          <p:nvPr/>
        </p:nvSpPr>
        <p:spPr>
          <a:xfrm>
            <a:off x="670274" y="5361140"/>
            <a:ext cx="362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dirty="0"/>
              <a:t>Ріґведа, «видання» XIX ст.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4BC60CA7-32F4-824C-9E31-C47C4BC8A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48" y="776614"/>
            <a:ext cx="4622596" cy="438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AEFC62-4162-F048-BF53-0E5ED25DBAF8}"/>
              </a:ext>
            </a:extLst>
          </p:cNvPr>
          <p:cNvSpPr txBox="1"/>
          <p:nvPr/>
        </p:nvSpPr>
        <p:spPr>
          <a:xfrm>
            <a:off x="6954948" y="5361140"/>
            <a:ext cx="442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Аштадх’яї</a:t>
            </a:r>
            <a:r>
              <a:rPr lang="en-US" dirty="0"/>
              <a:t> (</a:t>
            </a:r>
            <a:r>
              <a:rPr lang="en-US" dirty="0" err="1"/>
              <a:t>Aṣṭādhyāyī</a:t>
            </a:r>
            <a:r>
              <a:rPr lang="en-US" dirty="0"/>
              <a:t>)</a:t>
            </a:r>
            <a:r>
              <a:rPr lang="en-UA" dirty="0"/>
              <a:t>, «видання» XVII ст.</a:t>
            </a:r>
          </a:p>
        </p:txBody>
      </p:sp>
    </p:spTree>
    <p:extLst>
      <p:ext uri="{BB962C8B-B14F-4D97-AF65-F5344CB8AC3E}">
        <p14:creationId xmlns:p14="http://schemas.microsoft.com/office/powerpoint/2010/main" val="3689953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9CB41E-4296-1E4D-BF27-A51E3DB5C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993319"/>
              </p:ext>
            </p:extLst>
          </p:nvPr>
        </p:nvGraphicFramePr>
        <p:xfrm>
          <a:off x="506673" y="1402225"/>
          <a:ext cx="11178653" cy="40535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668564433"/>
                    </a:ext>
                  </a:extLst>
                </a:gridCol>
                <a:gridCol w="378997">
                  <a:extLst>
                    <a:ext uri="{9D8B030D-6E8A-4147-A177-3AD203B41FA5}">
                      <a16:colId xmlns:a16="http://schemas.microsoft.com/office/drawing/2014/main" val="1645910892"/>
                    </a:ext>
                  </a:extLst>
                </a:gridCol>
                <a:gridCol w="818990">
                  <a:extLst>
                    <a:ext uri="{9D8B030D-6E8A-4147-A177-3AD203B41FA5}">
                      <a16:colId xmlns:a16="http://schemas.microsoft.com/office/drawing/2014/main" val="3837912148"/>
                    </a:ext>
                  </a:extLst>
                </a:gridCol>
                <a:gridCol w="598995">
                  <a:extLst>
                    <a:ext uri="{9D8B030D-6E8A-4147-A177-3AD203B41FA5}">
                      <a16:colId xmlns:a16="http://schemas.microsoft.com/office/drawing/2014/main" val="371580934"/>
                    </a:ext>
                  </a:extLst>
                </a:gridCol>
                <a:gridCol w="887956">
                  <a:extLst>
                    <a:ext uri="{9D8B030D-6E8A-4147-A177-3AD203B41FA5}">
                      <a16:colId xmlns:a16="http://schemas.microsoft.com/office/drawing/2014/main" val="3928993964"/>
                    </a:ext>
                  </a:extLst>
                </a:gridCol>
                <a:gridCol w="378997">
                  <a:extLst>
                    <a:ext uri="{9D8B030D-6E8A-4147-A177-3AD203B41FA5}">
                      <a16:colId xmlns:a16="http://schemas.microsoft.com/office/drawing/2014/main" val="533657723"/>
                    </a:ext>
                  </a:extLst>
                </a:gridCol>
                <a:gridCol w="916766">
                  <a:extLst>
                    <a:ext uri="{9D8B030D-6E8A-4147-A177-3AD203B41FA5}">
                      <a16:colId xmlns:a16="http://schemas.microsoft.com/office/drawing/2014/main" val="786222147"/>
                    </a:ext>
                  </a:extLst>
                </a:gridCol>
                <a:gridCol w="598995">
                  <a:extLst>
                    <a:ext uri="{9D8B030D-6E8A-4147-A177-3AD203B41FA5}">
                      <a16:colId xmlns:a16="http://schemas.microsoft.com/office/drawing/2014/main" val="2077322261"/>
                    </a:ext>
                  </a:extLst>
                </a:gridCol>
                <a:gridCol w="1072320">
                  <a:extLst>
                    <a:ext uri="{9D8B030D-6E8A-4147-A177-3AD203B41FA5}">
                      <a16:colId xmlns:a16="http://schemas.microsoft.com/office/drawing/2014/main" val="3430355108"/>
                    </a:ext>
                  </a:extLst>
                </a:gridCol>
                <a:gridCol w="496774">
                  <a:extLst>
                    <a:ext uri="{9D8B030D-6E8A-4147-A177-3AD203B41FA5}">
                      <a16:colId xmlns:a16="http://schemas.microsoft.com/office/drawing/2014/main" val="3145486884"/>
                    </a:ext>
                  </a:extLst>
                </a:gridCol>
                <a:gridCol w="827878">
                  <a:extLst>
                    <a:ext uri="{9D8B030D-6E8A-4147-A177-3AD203B41FA5}">
                      <a16:colId xmlns:a16="http://schemas.microsoft.com/office/drawing/2014/main" val="3023883726"/>
                    </a:ext>
                  </a:extLst>
                </a:gridCol>
                <a:gridCol w="378997">
                  <a:extLst>
                    <a:ext uri="{9D8B030D-6E8A-4147-A177-3AD203B41FA5}">
                      <a16:colId xmlns:a16="http://schemas.microsoft.com/office/drawing/2014/main" val="2217143492"/>
                    </a:ext>
                  </a:extLst>
                </a:gridCol>
                <a:gridCol w="718993">
                  <a:extLst>
                    <a:ext uri="{9D8B030D-6E8A-4147-A177-3AD203B41FA5}">
                      <a16:colId xmlns:a16="http://schemas.microsoft.com/office/drawing/2014/main" val="3631146240"/>
                    </a:ext>
                  </a:extLst>
                </a:gridCol>
                <a:gridCol w="351551">
                  <a:extLst>
                    <a:ext uri="{9D8B030D-6E8A-4147-A177-3AD203B41FA5}">
                      <a16:colId xmlns:a16="http://schemas.microsoft.com/office/drawing/2014/main" val="3313218654"/>
                    </a:ext>
                  </a:extLst>
                </a:gridCol>
                <a:gridCol w="952444">
                  <a:extLst>
                    <a:ext uri="{9D8B030D-6E8A-4147-A177-3AD203B41FA5}">
                      <a16:colId xmlns:a16="http://schemas.microsoft.com/office/drawing/2014/main" val="4237247436"/>
                    </a:ext>
                  </a:extLst>
                </a:gridCol>
              </a:tblGrid>
              <a:tr h="644407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effectLst/>
                      </a:endParaRPr>
                    </a:p>
                  </a:txBody>
                  <a:tcPr marL="22663" marR="22663" marT="11332" marB="113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A" sz="2400" dirty="0"/>
                        <a:t>Проривні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A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A" sz="2400" dirty="0"/>
                        <a:t>Носові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A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A" sz="2400" dirty="0"/>
                        <a:t>Плавні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A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A" sz="2400" dirty="0"/>
                        <a:t>Щілинні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215245"/>
                  </a:ext>
                </a:extLst>
              </a:tr>
              <a:tr h="72173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Guttural</a:t>
                      </a:r>
                    </a:p>
                  </a:txBody>
                  <a:tcPr marL="22663" marR="22663" marT="11332" marB="113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k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/k/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effectLst/>
                        </a:rPr>
                        <a:t>kh</a:t>
                      </a:r>
                      <a:endParaRPr lang="en-GB" sz="2400" dirty="0">
                        <a:effectLst/>
                      </a:endParaRP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kʰ</a:t>
                      </a:r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g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/g/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effectLst/>
                        </a:rPr>
                        <a:t>gh</a:t>
                      </a:r>
                      <a:endParaRPr lang="en-GB" sz="2400" dirty="0">
                        <a:effectLst/>
                      </a:endParaRP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gʱ</a:t>
                      </a:r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effectLst/>
                        </a:rPr>
                        <a:t>ṅ</a:t>
                      </a:r>
                      <a:endParaRPr lang="en-GB" sz="2400" dirty="0">
                        <a:effectLst/>
                      </a:endParaRP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ŋ</a:t>
                      </a:r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h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ɦ</a:t>
                      </a:r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endParaRPr lang="en-UA" sz="2400">
                        <a:effectLst/>
                      </a:endParaRP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endParaRPr lang="en-UA" sz="2400" dirty="0">
                        <a:effectLst/>
                      </a:endParaRPr>
                    </a:p>
                  </a:txBody>
                  <a:tcPr marL="22663" marR="22663" marT="11332" marB="11332" anchor="ctr"/>
                </a:tc>
                <a:extLst>
                  <a:ext uri="{0D108BD9-81ED-4DB2-BD59-A6C34878D82A}">
                    <a16:rowId xmlns:a16="http://schemas.microsoft.com/office/drawing/2014/main" val="1240115990"/>
                  </a:ext>
                </a:extLst>
              </a:tr>
              <a:tr h="56707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effectLst/>
                        </a:rPr>
                        <a:t>Середньо-язикові</a:t>
                      </a:r>
                      <a:endParaRPr lang="en-GB" sz="2400" dirty="0">
                        <a:effectLst/>
                      </a:endParaRPr>
                    </a:p>
                  </a:txBody>
                  <a:tcPr marL="22663" marR="22663" marT="11332" marB="113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c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/c/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t͡ɕ</a:t>
                      </a:r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effectLst/>
                        </a:rPr>
                        <a:t>ch</a:t>
                      </a:r>
                      <a:endParaRPr lang="en-GB" sz="2400" dirty="0">
                        <a:effectLst/>
                      </a:endParaRP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cʰ</a:t>
                      </a:r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t͡ɕʰ</a:t>
                      </a:r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j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ɟ</a:t>
                      </a:r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d͡ʑ</a:t>
                      </a:r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effectLst/>
                        </a:rPr>
                        <a:t>jh</a:t>
                      </a:r>
                      <a:endParaRPr lang="en-GB" sz="2400" dirty="0">
                        <a:effectLst/>
                      </a:endParaRP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ɟʱ</a:t>
                      </a:r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d͡ʑʱ</a:t>
                      </a:r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effectLst/>
                        </a:rPr>
                        <a:t>ñ</a:t>
                      </a:r>
                      <a:endParaRPr lang="en-GB" sz="2400" dirty="0">
                        <a:effectLst/>
                      </a:endParaRP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ɲ</a:t>
                      </a:r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y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/j/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effectLst/>
                        </a:rPr>
                        <a:t>ś</a:t>
                      </a:r>
                      <a:endParaRPr lang="en-GB" sz="2400" dirty="0">
                        <a:effectLst/>
                      </a:endParaRP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ɕ</a:t>
                      </a:r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</a:p>
                  </a:txBody>
                  <a:tcPr marL="22663" marR="22663" marT="11332" marB="11332" anchor="ctr"/>
                </a:tc>
                <a:extLst>
                  <a:ext uri="{0D108BD9-81ED-4DB2-BD59-A6C34878D82A}">
                    <a16:rowId xmlns:a16="http://schemas.microsoft.com/office/drawing/2014/main" val="4284440341"/>
                  </a:ext>
                </a:extLst>
              </a:tr>
              <a:tr h="7990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Retroflex</a:t>
                      </a:r>
                    </a:p>
                  </a:txBody>
                  <a:tcPr marL="22663" marR="22663" marT="11332" marB="113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effectLst/>
                        </a:rPr>
                        <a:t>ṭ</a:t>
                      </a:r>
                      <a:endParaRPr lang="en-GB" sz="2400" dirty="0">
                        <a:effectLst/>
                      </a:endParaRP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ʈ</a:t>
                      </a:r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effectLst/>
                        </a:rPr>
                        <a:t>ṭh</a:t>
                      </a:r>
                      <a:endParaRPr lang="en-GB" sz="2400" dirty="0">
                        <a:effectLst/>
                      </a:endParaRP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ʈʰ</a:t>
                      </a:r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effectLst/>
                        </a:rPr>
                        <a:t>ḍ</a:t>
                      </a:r>
                      <a:endParaRPr lang="en-GB" sz="2400" dirty="0">
                        <a:effectLst/>
                      </a:endParaRP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ɖ</a:t>
                      </a:r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effectLst/>
                        </a:rPr>
                        <a:t>ḍh</a:t>
                      </a:r>
                      <a:endParaRPr lang="en-GB" sz="2400" dirty="0">
                        <a:effectLst/>
                      </a:endParaRP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ɖʱ</a:t>
                      </a:r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effectLst/>
                        </a:rPr>
                        <a:t>ṇ</a:t>
                      </a:r>
                      <a:endParaRPr lang="en-GB" sz="2400" dirty="0">
                        <a:effectLst/>
                      </a:endParaRP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ɳ</a:t>
                      </a:r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r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ɽ</a:t>
                      </a:r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effectLst/>
                        </a:rPr>
                        <a:t>ṣ</a:t>
                      </a:r>
                      <a:endParaRPr lang="en-GB" sz="2400" dirty="0">
                        <a:effectLst/>
                      </a:endParaRP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ʂ</a:t>
                      </a:r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</a:p>
                  </a:txBody>
                  <a:tcPr marL="22663" marR="22663" marT="11332" marB="11332" anchor="ctr"/>
                </a:tc>
                <a:extLst>
                  <a:ext uri="{0D108BD9-81ED-4DB2-BD59-A6C34878D82A}">
                    <a16:rowId xmlns:a16="http://schemas.microsoft.com/office/drawing/2014/main" val="4279446408"/>
                  </a:ext>
                </a:extLst>
              </a:tr>
              <a:tr h="56707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effectLst/>
                        </a:rPr>
                        <a:t>Зубні</a:t>
                      </a:r>
                      <a:endParaRPr lang="en-GB" sz="2400" dirty="0">
                        <a:effectLst/>
                      </a:endParaRPr>
                    </a:p>
                  </a:txBody>
                  <a:tcPr marL="22663" marR="22663" marT="11332" marB="113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t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/t/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effectLst/>
                        </a:rPr>
                        <a:t>th</a:t>
                      </a:r>
                      <a:endParaRPr lang="en-GB" sz="2400" dirty="0">
                        <a:effectLst/>
                      </a:endParaRP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tʰ</a:t>
                      </a:r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d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/d/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dh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dʱ</a:t>
                      </a:r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n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/n/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l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/l/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s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/s/</a:t>
                      </a:r>
                    </a:p>
                  </a:txBody>
                  <a:tcPr marL="22663" marR="22663" marT="11332" marB="11332" anchor="ctr"/>
                </a:tc>
                <a:extLst>
                  <a:ext uri="{0D108BD9-81ED-4DB2-BD59-A6C34878D82A}">
                    <a16:rowId xmlns:a16="http://schemas.microsoft.com/office/drawing/2014/main" val="592597728"/>
                  </a:ext>
                </a:extLst>
              </a:tr>
              <a:tr h="56707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effectLst/>
                        </a:rPr>
                        <a:t>Губні</a:t>
                      </a:r>
                      <a:endParaRPr lang="en-GB" sz="2400" dirty="0">
                        <a:effectLst/>
                      </a:endParaRPr>
                    </a:p>
                  </a:txBody>
                  <a:tcPr marL="22663" marR="22663" marT="11332" marB="113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p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/p/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effectLst/>
                        </a:rPr>
                        <a:t>ph</a:t>
                      </a:r>
                      <a:endParaRPr lang="en-GB" sz="2400" dirty="0">
                        <a:effectLst/>
                      </a:endParaRP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pʰ</a:t>
                      </a:r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b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/b/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effectLst/>
                        </a:rPr>
                        <a:t>bh</a:t>
                      </a:r>
                      <a:endParaRPr lang="en-GB" sz="2400" dirty="0">
                        <a:effectLst/>
                      </a:endParaRP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bʱ</a:t>
                      </a:r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m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/m/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v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ʋ</a:t>
                      </a:r>
                      <a:r>
                        <a:rPr lang="en-GB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endParaRPr lang="en-UA" sz="2400" dirty="0">
                        <a:effectLst/>
                      </a:endParaRPr>
                    </a:p>
                  </a:txBody>
                  <a:tcPr marL="22663" marR="22663" marT="11332" marB="11332" anchor="ctr"/>
                </a:tc>
                <a:tc>
                  <a:txBody>
                    <a:bodyPr/>
                    <a:lstStyle/>
                    <a:p>
                      <a:pPr algn="ctr"/>
                      <a:endParaRPr lang="en-UA" sz="2400" dirty="0"/>
                    </a:p>
                  </a:txBody>
                  <a:tcPr marL="22663" marR="22663" marT="11332" marB="11332"/>
                </a:tc>
                <a:extLst>
                  <a:ext uri="{0D108BD9-81ED-4DB2-BD59-A6C34878D82A}">
                    <a16:rowId xmlns:a16="http://schemas.microsoft.com/office/drawing/2014/main" val="2309973278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F4423560-63E5-BF4D-8380-E96A244BC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A" altLang="en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A" altLang="en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30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912A5A-81DE-2B49-9841-8BAA833CACF0}"/>
              </a:ext>
            </a:extLst>
          </p:cNvPr>
          <p:cNvSpPr/>
          <p:nvPr/>
        </p:nvSpPr>
        <p:spPr>
          <a:xfrm>
            <a:off x="851263" y="578802"/>
            <a:ext cx="10489474" cy="491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g</a:t>
            </a:r>
            <a:r>
              <a:rPr lang="uk-UA" sz="2400" baseline="300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</a:t>
            </a:r>
            <a:r>
              <a:rPr lang="uk-UA" sz="2400" dirty="0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g</a:t>
            </a:r>
            <a:r>
              <a:rPr lang="uk-UA" sz="2400" baseline="300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ac</a:t>
            </a:r>
            <a:r>
              <a:rPr lang="uk-UA" sz="2400" dirty="0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g</a:t>
            </a:r>
            <a:r>
              <a:rPr lang="uk-UA" sz="2400" baseline="300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an</a:t>
            </a:r>
            <a:r>
              <a:rPr lang="uk-UA" sz="2400" dirty="0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c</a:t>
            </a:r>
            <a:r>
              <a:rPr lang="uk-UA" sz="2400" baseline="300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</a:t>
            </a:r>
            <a:r>
              <a:rPr lang="uk-UA" sz="2400" dirty="0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ṭ</a:t>
            </a:r>
            <a:r>
              <a:rPr lang="uk-UA" sz="2400" baseline="300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ak</a:t>
            </a:r>
            <a:r>
              <a:rPr lang="uk-UA" sz="2400" dirty="0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ṭ</a:t>
            </a:r>
            <a:r>
              <a:rPr lang="uk-UA" sz="2400" baseline="300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an</a:t>
            </a:r>
            <a:r>
              <a:rPr lang="uk-UA" sz="2400" dirty="0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ṭ</a:t>
            </a:r>
            <a:r>
              <a:rPr lang="uk-UA" sz="2400" baseline="300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añ</a:t>
            </a:r>
            <a:r>
              <a:rPr lang="uk-UA" sz="2400" dirty="0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ḍ</a:t>
            </a:r>
            <a:r>
              <a:rPr lang="uk-UA" sz="2400" baseline="300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</a:t>
            </a:r>
            <a:r>
              <a:rPr lang="uk-UA" sz="2400" dirty="0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ḍ</a:t>
            </a:r>
            <a:r>
              <a:rPr lang="uk-UA" sz="2400" baseline="300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ak</a:t>
            </a:r>
            <a:r>
              <a:rPr lang="uk-UA" sz="2400" dirty="0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ḍ</a:t>
            </a:r>
            <a:r>
              <a:rPr lang="uk-UA" sz="2400" baseline="300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añ</a:t>
            </a:r>
            <a:r>
              <a:rPr lang="uk-UA" sz="2400" dirty="0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p</a:t>
            </a:r>
            <a:r>
              <a:rPr lang="uk-UA" sz="2400" baseline="300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ak</a:t>
            </a:r>
            <a:endParaRPr lang="en-UA" sz="2400" dirty="0">
              <a:latin typeface="Calibri" panose="020F0502020204030204" pitchFamily="34" charset="0"/>
              <a:ea typeface="MS Mincho" panose="02020609040205080304" pitchFamily="49" charset="-128"/>
              <a:cs typeface="Kartika" panose="02020503030404060203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E6E707-DC89-B54E-9757-C6EBF1E50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291026"/>
              </p:ext>
            </p:extLst>
          </p:nvPr>
        </p:nvGraphicFramePr>
        <p:xfrm>
          <a:off x="782314" y="1305374"/>
          <a:ext cx="10627372" cy="48301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60195">
                  <a:extLst>
                    <a:ext uri="{9D8B030D-6E8A-4147-A177-3AD203B41FA5}">
                      <a16:colId xmlns:a16="http://schemas.microsoft.com/office/drawing/2014/main" val="3786207852"/>
                    </a:ext>
                  </a:extLst>
                </a:gridCol>
                <a:gridCol w="2539420">
                  <a:extLst>
                    <a:ext uri="{9D8B030D-6E8A-4147-A177-3AD203B41FA5}">
                      <a16:colId xmlns:a16="http://schemas.microsoft.com/office/drawing/2014/main" val="1444161762"/>
                    </a:ext>
                  </a:extLst>
                </a:gridCol>
                <a:gridCol w="667651">
                  <a:extLst>
                    <a:ext uri="{9D8B030D-6E8A-4147-A177-3AD203B41FA5}">
                      <a16:colId xmlns:a16="http://schemas.microsoft.com/office/drawing/2014/main" val="3784670452"/>
                    </a:ext>
                  </a:extLst>
                </a:gridCol>
                <a:gridCol w="1800316">
                  <a:extLst>
                    <a:ext uri="{9D8B030D-6E8A-4147-A177-3AD203B41FA5}">
                      <a16:colId xmlns:a16="http://schemas.microsoft.com/office/drawing/2014/main" val="810443431"/>
                    </a:ext>
                  </a:extLst>
                </a:gridCol>
                <a:gridCol w="4059790">
                  <a:extLst>
                    <a:ext uri="{9D8B030D-6E8A-4147-A177-3AD203B41FA5}">
                      <a16:colId xmlns:a16="http://schemas.microsoft.com/office/drawing/2014/main" val="785240477"/>
                    </a:ext>
                  </a:extLst>
                </a:gridCol>
              </a:tblGrid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agra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i="1" dirty="0" err="1">
                          <a:effectLst/>
                        </a:rPr>
                        <a:t>пере́д</a:t>
                      </a:r>
                      <a:endParaRPr lang="en-UA" sz="2400" b="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>
                          <a:effectLst/>
                        </a:rPr>
                        <a:t> </a:t>
                      </a:r>
                      <a:endParaRPr lang="en-UA" sz="24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agriyá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i="1" dirty="0">
                          <a:effectLst/>
                        </a:rPr>
                        <a:t>головний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1694216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atit</a:t>
                      </a:r>
                      <a:r>
                        <a:rPr lang="uk-UA" sz="2400" b="0" baseline="30000" dirty="0" err="1">
                          <a:effectLst/>
                        </a:rPr>
                        <a:t>h</a:t>
                      </a:r>
                      <a:r>
                        <a:rPr lang="uk-UA" sz="2400" b="0" dirty="0" err="1">
                          <a:effectLst/>
                        </a:rPr>
                        <a:t>i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i="1" dirty="0">
                          <a:effectLst/>
                        </a:rPr>
                        <a:t>гість</a:t>
                      </a:r>
                      <a:endParaRPr lang="en-UA" sz="2400" b="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>
                          <a:effectLst/>
                        </a:rPr>
                        <a:t> </a:t>
                      </a:r>
                      <a:endParaRPr lang="en-UA" sz="24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>
                          <a:effectLst/>
                        </a:rPr>
                        <a:t>ā́tit</a:t>
                      </a:r>
                      <a:r>
                        <a:rPr lang="uk-UA" sz="2400" b="0" baseline="30000">
                          <a:effectLst/>
                        </a:rPr>
                        <a:t>h</a:t>
                      </a:r>
                      <a:r>
                        <a:rPr lang="uk-UA" sz="2400" b="0">
                          <a:effectLst/>
                        </a:rPr>
                        <a:t>eya</a:t>
                      </a:r>
                      <a:endParaRPr lang="en-UA" sz="24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i="1">
                          <a:effectLst/>
                        </a:rPr>
                        <a:t>гостинний</a:t>
                      </a:r>
                      <a:endParaRPr lang="en-UA" sz="2400" i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4621773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daṇḍa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i="1" dirty="0">
                          <a:effectLst/>
                        </a:rPr>
                        <a:t>посох</a:t>
                      </a:r>
                      <a:endParaRPr lang="en-UA" sz="2400" b="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>
                          <a:effectLst/>
                        </a:rPr>
                        <a:t> </a:t>
                      </a:r>
                      <a:endParaRPr lang="en-UA" sz="24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dáṇḍika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i="1" dirty="0">
                          <a:effectLst/>
                        </a:rPr>
                        <a:t>такий, що ходить із посохом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7604092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nadī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i="1" dirty="0">
                          <a:effectLst/>
                        </a:rPr>
                        <a:t>річка</a:t>
                      </a:r>
                      <a:endParaRPr lang="en-UA" sz="2400" b="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effectLst/>
                        </a:rPr>
                        <a:t> 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nādeyá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i="1">
                          <a:effectLst/>
                        </a:rPr>
                        <a:t>річковий</a:t>
                      </a:r>
                      <a:endParaRPr lang="en-UA" sz="2400" i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0745176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nara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i="1" dirty="0">
                          <a:effectLst/>
                        </a:rPr>
                        <a:t>перша людина</a:t>
                      </a:r>
                      <a:endParaRPr lang="en-UA" sz="2400" b="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>
                          <a:effectLst/>
                        </a:rPr>
                        <a:t> </a:t>
                      </a:r>
                      <a:endParaRPr lang="en-UA" sz="24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nārāyaṇá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i="1" dirty="0">
                          <a:effectLst/>
                        </a:rPr>
                        <a:t>син першої людини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7071816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parvata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i="1" dirty="0">
                          <a:effectLst/>
                        </a:rPr>
                        <a:t>гора</a:t>
                      </a:r>
                      <a:endParaRPr lang="en-UA" sz="2400" b="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effectLst/>
                        </a:rPr>
                        <a:t> 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parvatī́ya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i="1" dirty="0">
                          <a:effectLst/>
                        </a:rPr>
                        <a:t>гірський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7046466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pātra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i="1" dirty="0">
                          <a:effectLst/>
                        </a:rPr>
                        <a:t>чаша, трапеза</a:t>
                      </a:r>
                      <a:endParaRPr lang="en-UA" sz="2400" b="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>
                          <a:effectLst/>
                        </a:rPr>
                        <a:t> </a:t>
                      </a:r>
                      <a:endParaRPr lang="en-UA" sz="24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pā́triya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i="1" dirty="0">
                          <a:effectLst/>
                        </a:rPr>
                        <a:t>гідний трапези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1900440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yajña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i="1" dirty="0">
                          <a:effectLst/>
                        </a:rPr>
                        <a:t>жертва</a:t>
                      </a:r>
                      <a:endParaRPr lang="en-UA" sz="2400" b="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>
                          <a:effectLst/>
                        </a:rPr>
                        <a:t> </a:t>
                      </a:r>
                      <a:endParaRPr lang="en-UA" sz="24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yājñiká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i="1" dirty="0">
                          <a:effectLst/>
                        </a:rPr>
                        <a:t>жрець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5262052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vasanta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i="1" dirty="0">
                          <a:effectLst/>
                        </a:rPr>
                        <a:t>весна</a:t>
                      </a:r>
                      <a:endParaRPr lang="en-UA" sz="2400" b="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>
                          <a:effectLst/>
                        </a:rPr>
                        <a:t> </a:t>
                      </a:r>
                      <a:endParaRPr lang="en-UA" sz="24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vā́santika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i="1" dirty="0">
                          <a:effectLst/>
                        </a:rPr>
                        <a:t>весняний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7352849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sab</a:t>
                      </a:r>
                      <a:r>
                        <a:rPr lang="uk-UA" sz="2400" b="0" baseline="30000" dirty="0" err="1">
                          <a:effectLst/>
                        </a:rPr>
                        <a:t>h</a:t>
                      </a:r>
                      <a:r>
                        <a:rPr lang="uk-UA" sz="2400" b="0" dirty="0" err="1">
                          <a:effectLst/>
                        </a:rPr>
                        <a:t>ā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i="1" dirty="0">
                          <a:effectLst/>
                        </a:rPr>
                        <a:t>суспільство</a:t>
                      </a:r>
                      <a:endParaRPr lang="en-UA" sz="2400" b="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>
                          <a:effectLst/>
                        </a:rPr>
                        <a:t> 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sab</a:t>
                      </a:r>
                      <a:r>
                        <a:rPr lang="uk-UA" sz="2400" b="0" baseline="30000" dirty="0" err="1">
                          <a:effectLst/>
                        </a:rPr>
                        <a:t>h</a:t>
                      </a:r>
                      <a:r>
                        <a:rPr lang="uk-UA" sz="2400" b="0" dirty="0" err="1">
                          <a:effectLst/>
                        </a:rPr>
                        <a:t>éya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i="1" dirty="0">
                          <a:effectLst/>
                        </a:rPr>
                        <a:t>пристойний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0374394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samudra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i="1" dirty="0">
                          <a:effectLst/>
                        </a:rPr>
                        <a:t>море</a:t>
                      </a:r>
                      <a:endParaRPr lang="en-UA" sz="2400" b="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>
                          <a:effectLst/>
                        </a:rPr>
                        <a:t> </a:t>
                      </a:r>
                      <a:endParaRPr lang="en-UA" sz="24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samudríya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i="1" dirty="0">
                          <a:effectLst/>
                        </a:rPr>
                        <a:t>морський</a:t>
                      </a:r>
                      <a:endParaRPr lang="en-UA" sz="240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7141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77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C00726-C455-414C-A032-CC0A72A2A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56" y="932296"/>
            <a:ext cx="5550969" cy="477312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AA63606-BD3A-DA4D-8859-9EB1739C5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32296"/>
            <a:ext cx="5819544" cy="477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636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912A5A-81DE-2B49-9841-8BAA833CACF0}"/>
              </a:ext>
            </a:extLst>
          </p:cNvPr>
          <p:cNvSpPr/>
          <p:nvPr/>
        </p:nvSpPr>
        <p:spPr>
          <a:xfrm>
            <a:off x="851263" y="578802"/>
            <a:ext cx="10489474" cy="491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g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g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ac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g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an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c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ṭ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ak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ṭ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an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ṭ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añ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ḍ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ḍ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ak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ḍ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añ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p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ak</a:t>
            </a:r>
            <a:endParaRPr lang="en-UA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MS Mincho" panose="02020609040205080304" pitchFamily="49" charset="-128"/>
              <a:cs typeface="Kartika" panose="02020503030404060203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E6E707-DC89-B54E-9757-C6EBF1E50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648262"/>
              </p:ext>
            </p:extLst>
          </p:nvPr>
        </p:nvGraphicFramePr>
        <p:xfrm>
          <a:off x="782315" y="1305374"/>
          <a:ext cx="4129319" cy="48301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48355">
                  <a:extLst>
                    <a:ext uri="{9D8B030D-6E8A-4147-A177-3AD203B41FA5}">
                      <a16:colId xmlns:a16="http://schemas.microsoft.com/office/drawing/2014/main" val="3786207852"/>
                    </a:ext>
                  </a:extLst>
                </a:gridCol>
                <a:gridCol w="1440482">
                  <a:extLst>
                    <a:ext uri="{9D8B030D-6E8A-4147-A177-3AD203B41FA5}">
                      <a16:colId xmlns:a16="http://schemas.microsoft.com/office/drawing/2014/main" val="810443431"/>
                    </a:ext>
                  </a:extLst>
                </a:gridCol>
                <a:gridCol w="1440482">
                  <a:extLst>
                    <a:ext uri="{9D8B030D-6E8A-4147-A177-3AD203B41FA5}">
                      <a16:colId xmlns:a16="http://schemas.microsoft.com/office/drawing/2014/main" val="558595333"/>
                    </a:ext>
                  </a:extLst>
                </a:gridCol>
              </a:tblGrid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agra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agriyá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1694216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atit</a:t>
                      </a:r>
                      <a:r>
                        <a:rPr lang="uk-UA" sz="2400" b="0" baseline="30000" dirty="0" err="1">
                          <a:effectLst/>
                        </a:rPr>
                        <a:t>h</a:t>
                      </a:r>
                      <a:r>
                        <a:rPr lang="uk-UA" sz="2400" b="0" dirty="0" err="1">
                          <a:effectLst/>
                        </a:rPr>
                        <a:t>i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>
                          <a:effectLst/>
                        </a:rPr>
                        <a:t>ā́tit</a:t>
                      </a:r>
                      <a:r>
                        <a:rPr lang="uk-UA" sz="2400" b="0" baseline="30000">
                          <a:effectLst/>
                        </a:rPr>
                        <a:t>h</a:t>
                      </a:r>
                      <a:r>
                        <a:rPr lang="uk-UA" sz="2400" b="0">
                          <a:effectLst/>
                        </a:rPr>
                        <a:t>eya</a:t>
                      </a:r>
                      <a:endParaRPr lang="en-UA" sz="24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4621773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daṇḍa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dáṇḍika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7604092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nadī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nādeyá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0745176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nara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nārāyaṇá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7071816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parvata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parvatī́ya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7046466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pātra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pā́triya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1900440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yajña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yājñiká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5262052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vasanta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vā́santika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7352849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sab</a:t>
                      </a:r>
                      <a:r>
                        <a:rPr lang="uk-UA" sz="2400" b="0" baseline="30000" dirty="0" err="1">
                          <a:effectLst/>
                        </a:rPr>
                        <a:t>h</a:t>
                      </a:r>
                      <a:r>
                        <a:rPr lang="uk-UA" sz="2400" b="0" dirty="0" err="1">
                          <a:effectLst/>
                        </a:rPr>
                        <a:t>ā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sab</a:t>
                      </a:r>
                      <a:r>
                        <a:rPr lang="uk-UA" sz="2400" b="0" baseline="30000" dirty="0" err="1">
                          <a:effectLst/>
                        </a:rPr>
                        <a:t>h</a:t>
                      </a:r>
                      <a:r>
                        <a:rPr lang="uk-UA" sz="2400" b="0" dirty="0" err="1">
                          <a:effectLst/>
                        </a:rPr>
                        <a:t>éya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0374394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samudra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samudríya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7141445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13659C0-D30F-344D-BC11-0E5662562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045350"/>
              </p:ext>
            </p:extLst>
          </p:nvPr>
        </p:nvGraphicFramePr>
        <p:xfrm>
          <a:off x="5460275" y="1495400"/>
          <a:ext cx="643708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2847">
                  <a:extLst>
                    <a:ext uri="{9D8B030D-6E8A-4147-A177-3AD203B41FA5}">
                      <a16:colId xmlns:a16="http://schemas.microsoft.com/office/drawing/2014/main" val="1077403505"/>
                    </a:ext>
                  </a:extLst>
                </a:gridCol>
                <a:gridCol w="1072847">
                  <a:extLst>
                    <a:ext uri="{9D8B030D-6E8A-4147-A177-3AD203B41FA5}">
                      <a16:colId xmlns:a16="http://schemas.microsoft.com/office/drawing/2014/main" val="953770796"/>
                    </a:ext>
                  </a:extLst>
                </a:gridCol>
                <a:gridCol w="1072847">
                  <a:extLst>
                    <a:ext uri="{9D8B030D-6E8A-4147-A177-3AD203B41FA5}">
                      <a16:colId xmlns:a16="http://schemas.microsoft.com/office/drawing/2014/main" val="2788749587"/>
                    </a:ext>
                  </a:extLst>
                </a:gridCol>
                <a:gridCol w="1072847">
                  <a:extLst>
                    <a:ext uri="{9D8B030D-6E8A-4147-A177-3AD203B41FA5}">
                      <a16:colId xmlns:a16="http://schemas.microsoft.com/office/drawing/2014/main" val="3517622093"/>
                    </a:ext>
                  </a:extLst>
                </a:gridCol>
                <a:gridCol w="1072847">
                  <a:extLst>
                    <a:ext uri="{9D8B030D-6E8A-4147-A177-3AD203B41FA5}">
                      <a16:colId xmlns:a16="http://schemas.microsoft.com/office/drawing/2014/main" val="2872456371"/>
                    </a:ext>
                  </a:extLst>
                </a:gridCol>
                <a:gridCol w="1072847">
                  <a:extLst>
                    <a:ext uri="{9D8B030D-6E8A-4147-A177-3AD203B41FA5}">
                      <a16:colId xmlns:a16="http://schemas.microsoft.com/office/drawing/2014/main" val="336637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c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err="1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ḍ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err="1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g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err="1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p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err="1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ṭ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52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</a:t>
                      </a:r>
                      <a:r>
                        <a:rPr lang="en-UA" dirty="0">
                          <a:effectLst/>
                          <a:latin typeface="+mn-lt"/>
                        </a:rPr>
                        <a:t> 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225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72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ñ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459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844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064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761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912A5A-81DE-2B49-9841-8BAA833CACF0}"/>
              </a:ext>
            </a:extLst>
          </p:cNvPr>
          <p:cNvSpPr/>
          <p:nvPr/>
        </p:nvSpPr>
        <p:spPr>
          <a:xfrm>
            <a:off x="851263" y="578802"/>
            <a:ext cx="10489474" cy="491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g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g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ac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g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an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c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ṭ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ak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ṭ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an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ṭ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añ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ḍ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ḍ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ak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ḍ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añ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p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ak</a:t>
            </a:r>
            <a:endParaRPr lang="en-UA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MS Mincho" panose="02020609040205080304" pitchFamily="49" charset="-128"/>
              <a:cs typeface="Kartika" panose="02020503030404060203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E6E707-DC89-B54E-9757-C6EBF1E50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129123"/>
              </p:ext>
            </p:extLst>
          </p:nvPr>
        </p:nvGraphicFramePr>
        <p:xfrm>
          <a:off x="782315" y="1305374"/>
          <a:ext cx="4129319" cy="48301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48355">
                  <a:extLst>
                    <a:ext uri="{9D8B030D-6E8A-4147-A177-3AD203B41FA5}">
                      <a16:colId xmlns:a16="http://schemas.microsoft.com/office/drawing/2014/main" val="3786207852"/>
                    </a:ext>
                  </a:extLst>
                </a:gridCol>
                <a:gridCol w="1509364">
                  <a:extLst>
                    <a:ext uri="{9D8B030D-6E8A-4147-A177-3AD203B41FA5}">
                      <a16:colId xmlns:a16="http://schemas.microsoft.com/office/drawing/2014/main" val="81044343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8595333"/>
                    </a:ext>
                  </a:extLst>
                </a:gridCol>
              </a:tblGrid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agra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agr</a:t>
                      </a:r>
                      <a:r>
                        <a:rPr lang="en-UA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iy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á</a:t>
                      </a:r>
                      <a:endParaRPr lang="en-UA" sz="2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1694216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atit</a:t>
                      </a:r>
                      <a:r>
                        <a:rPr lang="uk-UA" sz="2400" b="0" baseline="30000" dirty="0" err="1">
                          <a:effectLst/>
                        </a:rPr>
                        <a:t>h</a:t>
                      </a:r>
                      <a:r>
                        <a:rPr lang="uk-UA" sz="2400" b="0" dirty="0" err="1">
                          <a:effectLst/>
                        </a:rPr>
                        <a:t>i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ā́</a:t>
                      </a:r>
                      <a:r>
                        <a:rPr lang="uk-UA" sz="2400" b="0" dirty="0" err="1">
                          <a:effectLst/>
                        </a:rPr>
                        <a:t>tit</a:t>
                      </a:r>
                      <a:r>
                        <a:rPr lang="uk-UA" sz="2400" b="0" baseline="30000" dirty="0" err="1">
                          <a:effectLst/>
                        </a:rPr>
                        <a:t>h</a:t>
                      </a:r>
                      <a:r>
                        <a:rPr lang="en-UA" sz="2400" b="0" dirty="0">
                          <a:effectLst/>
                        </a:rPr>
                        <a:t>-e</a:t>
                      </a:r>
                      <a:r>
                        <a:rPr lang="uk-UA" sz="2400" b="0" dirty="0" err="1">
                          <a:effectLst/>
                        </a:rPr>
                        <a:t>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4621773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daṇḍa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d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á</a:t>
                      </a:r>
                      <a:r>
                        <a:rPr lang="uk-UA" sz="2400" b="0" dirty="0" err="1">
                          <a:effectLst/>
                        </a:rPr>
                        <a:t>ṇḍ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ika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7604092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nadī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n</a:t>
                      </a:r>
                      <a:r>
                        <a:rPr lang="uk-UA" sz="2400" b="0" dirty="0" err="1">
                          <a:effectLst/>
                          <a:highlight>
                            <a:srgbClr val="FFFF00"/>
                          </a:highlight>
                        </a:rPr>
                        <a:t>ā</a:t>
                      </a:r>
                      <a:r>
                        <a:rPr lang="uk-UA" sz="2400" b="0" dirty="0" err="1">
                          <a:effectLst/>
                        </a:rPr>
                        <a:t>d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ey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á</a:t>
                      </a:r>
                      <a:endParaRPr lang="en-UA" sz="2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0745176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nara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n</a:t>
                      </a:r>
                      <a:r>
                        <a:rPr lang="uk-UA" sz="2400" b="0" dirty="0" err="1">
                          <a:effectLst/>
                          <a:highlight>
                            <a:srgbClr val="FFFF00"/>
                          </a:highlight>
                        </a:rPr>
                        <a:t>ā</a:t>
                      </a:r>
                      <a:r>
                        <a:rPr lang="uk-UA" sz="2400" b="0" dirty="0" err="1">
                          <a:effectLst/>
                        </a:rPr>
                        <a:t>r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āyaṇ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á</a:t>
                      </a:r>
                      <a:endParaRPr lang="en-UA" sz="2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7071816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parvata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parvat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ī́</a:t>
                      </a:r>
                      <a:r>
                        <a:rPr lang="uk-UA" sz="2400" b="0" dirty="0" err="1">
                          <a:effectLst/>
                        </a:rPr>
                        <a:t>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7046466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pātra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p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ā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́</a:t>
                      </a:r>
                      <a:r>
                        <a:rPr lang="uk-UA" sz="2400" b="0" dirty="0" err="1">
                          <a:effectLst/>
                        </a:rPr>
                        <a:t>tr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iya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1900440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yajña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y</a:t>
                      </a:r>
                      <a:r>
                        <a:rPr lang="uk-UA" sz="2400" b="0" dirty="0" err="1">
                          <a:effectLst/>
                          <a:highlight>
                            <a:srgbClr val="FFFF00"/>
                          </a:highlight>
                        </a:rPr>
                        <a:t>ā</a:t>
                      </a:r>
                      <a:r>
                        <a:rPr lang="uk-UA" sz="2400" b="0" dirty="0" err="1">
                          <a:effectLst/>
                        </a:rPr>
                        <a:t>jñ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ik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á</a:t>
                      </a:r>
                      <a:endParaRPr lang="en-UA" sz="2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5262052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vasanta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v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ā́</a:t>
                      </a:r>
                      <a:r>
                        <a:rPr lang="uk-UA" sz="2400" b="0" dirty="0" err="1">
                          <a:effectLst/>
                        </a:rPr>
                        <a:t>sant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ika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7352849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sab</a:t>
                      </a:r>
                      <a:r>
                        <a:rPr lang="uk-UA" sz="2400" b="0" baseline="30000" dirty="0" err="1">
                          <a:effectLst/>
                        </a:rPr>
                        <a:t>h</a:t>
                      </a:r>
                      <a:r>
                        <a:rPr lang="uk-UA" sz="2400" b="0" dirty="0" err="1">
                          <a:effectLst/>
                        </a:rPr>
                        <a:t>ā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sab</a:t>
                      </a:r>
                      <a:r>
                        <a:rPr lang="uk-UA" sz="2400" b="0" baseline="30000" dirty="0" err="1">
                          <a:effectLst/>
                        </a:rPr>
                        <a:t>h</a:t>
                      </a:r>
                      <a:r>
                        <a:rPr lang="en-US" sz="2400" b="0" baseline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é</a:t>
                      </a:r>
                      <a:r>
                        <a:rPr lang="uk-UA" sz="2400" b="0" dirty="0" err="1">
                          <a:effectLst/>
                        </a:rPr>
                        <a:t>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0374394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samudra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samudr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í</a:t>
                      </a:r>
                      <a:r>
                        <a:rPr lang="uk-UA" sz="2400" b="0" dirty="0" err="1">
                          <a:effectLst/>
                        </a:rPr>
                        <a:t>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7141445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13659C0-D30F-344D-BC11-0E56625623E9}"/>
              </a:ext>
            </a:extLst>
          </p:cNvPr>
          <p:cNvGraphicFramePr>
            <a:graphicFrameLocks noGrp="1"/>
          </p:cNvGraphicFramePr>
          <p:nvPr/>
        </p:nvGraphicFramePr>
        <p:xfrm>
          <a:off x="5460275" y="1495400"/>
          <a:ext cx="643708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2847">
                  <a:extLst>
                    <a:ext uri="{9D8B030D-6E8A-4147-A177-3AD203B41FA5}">
                      <a16:colId xmlns:a16="http://schemas.microsoft.com/office/drawing/2014/main" val="1077403505"/>
                    </a:ext>
                  </a:extLst>
                </a:gridCol>
                <a:gridCol w="1072847">
                  <a:extLst>
                    <a:ext uri="{9D8B030D-6E8A-4147-A177-3AD203B41FA5}">
                      <a16:colId xmlns:a16="http://schemas.microsoft.com/office/drawing/2014/main" val="953770796"/>
                    </a:ext>
                  </a:extLst>
                </a:gridCol>
                <a:gridCol w="1072847">
                  <a:extLst>
                    <a:ext uri="{9D8B030D-6E8A-4147-A177-3AD203B41FA5}">
                      <a16:colId xmlns:a16="http://schemas.microsoft.com/office/drawing/2014/main" val="2788749587"/>
                    </a:ext>
                  </a:extLst>
                </a:gridCol>
                <a:gridCol w="1072847">
                  <a:extLst>
                    <a:ext uri="{9D8B030D-6E8A-4147-A177-3AD203B41FA5}">
                      <a16:colId xmlns:a16="http://schemas.microsoft.com/office/drawing/2014/main" val="3517622093"/>
                    </a:ext>
                  </a:extLst>
                </a:gridCol>
                <a:gridCol w="1072847">
                  <a:extLst>
                    <a:ext uri="{9D8B030D-6E8A-4147-A177-3AD203B41FA5}">
                      <a16:colId xmlns:a16="http://schemas.microsoft.com/office/drawing/2014/main" val="2872456371"/>
                    </a:ext>
                  </a:extLst>
                </a:gridCol>
                <a:gridCol w="1072847">
                  <a:extLst>
                    <a:ext uri="{9D8B030D-6E8A-4147-A177-3AD203B41FA5}">
                      <a16:colId xmlns:a16="http://schemas.microsoft.com/office/drawing/2014/main" val="336637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c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err="1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ḍ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err="1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g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err="1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p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err="1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ṭ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52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</a:t>
                      </a:r>
                      <a:r>
                        <a:rPr lang="en-UA" dirty="0">
                          <a:effectLst/>
                          <a:latin typeface="+mn-lt"/>
                        </a:rPr>
                        <a:t> 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225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72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ñ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459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844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064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262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912A5A-81DE-2B49-9841-8BAA833CACF0}"/>
              </a:ext>
            </a:extLst>
          </p:cNvPr>
          <p:cNvSpPr/>
          <p:nvPr/>
        </p:nvSpPr>
        <p:spPr>
          <a:xfrm>
            <a:off x="851263" y="578802"/>
            <a:ext cx="10489474" cy="491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g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g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ac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g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an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c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ṭ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ak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ṭ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an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ṭ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añ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ḍ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ḍ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ak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ḍ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añ</a:t>
            </a: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    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p</a:t>
            </a:r>
            <a:r>
              <a:rPr lang="uk-UA" sz="2400" baseline="300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h</a:t>
            </a:r>
            <a:r>
              <a:rPr lang="uk-UA" sz="2400" dirty="0" err="1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MS Mincho" panose="02020609040205080304" pitchFamily="49" charset="-128"/>
                <a:cs typeface="Kartika" panose="02020503030404060203" pitchFamily="18" charset="0"/>
              </a:rPr>
              <a:t>ak</a:t>
            </a:r>
            <a:endParaRPr lang="en-UA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MS Mincho" panose="02020609040205080304" pitchFamily="49" charset="-128"/>
              <a:cs typeface="Kartika" panose="02020503030404060203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E6E707-DC89-B54E-9757-C6EBF1E50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870102"/>
              </p:ext>
            </p:extLst>
          </p:nvPr>
        </p:nvGraphicFramePr>
        <p:xfrm>
          <a:off x="782315" y="1305374"/>
          <a:ext cx="4129319" cy="48301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48355">
                  <a:extLst>
                    <a:ext uri="{9D8B030D-6E8A-4147-A177-3AD203B41FA5}">
                      <a16:colId xmlns:a16="http://schemas.microsoft.com/office/drawing/2014/main" val="3786207852"/>
                    </a:ext>
                  </a:extLst>
                </a:gridCol>
                <a:gridCol w="1509364">
                  <a:extLst>
                    <a:ext uri="{9D8B030D-6E8A-4147-A177-3AD203B41FA5}">
                      <a16:colId xmlns:a16="http://schemas.microsoft.com/office/drawing/2014/main" val="81044343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8595333"/>
                    </a:ext>
                  </a:extLst>
                </a:gridCol>
              </a:tblGrid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agra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agr</a:t>
                      </a:r>
                      <a:r>
                        <a:rPr lang="en-UA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iy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á</a:t>
                      </a:r>
                      <a:endParaRPr lang="en-UA" sz="2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1694216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atit</a:t>
                      </a:r>
                      <a:r>
                        <a:rPr lang="uk-UA" sz="2400" b="0" baseline="30000" dirty="0" err="1">
                          <a:effectLst/>
                        </a:rPr>
                        <a:t>h</a:t>
                      </a:r>
                      <a:r>
                        <a:rPr lang="uk-UA" sz="2400" b="0" dirty="0" err="1">
                          <a:effectLst/>
                        </a:rPr>
                        <a:t>i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ā́</a:t>
                      </a:r>
                      <a:r>
                        <a:rPr lang="uk-UA" sz="2400" b="0" dirty="0" err="1">
                          <a:effectLst/>
                        </a:rPr>
                        <a:t>tit</a:t>
                      </a:r>
                      <a:r>
                        <a:rPr lang="uk-UA" sz="2400" b="0" baseline="30000" dirty="0" err="1">
                          <a:effectLst/>
                        </a:rPr>
                        <a:t>h</a:t>
                      </a:r>
                      <a:r>
                        <a:rPr lang="en-UA" sz="2400" b="0" dirty="0">
                          <a:effectLst/>
                        </a:rPr>
                        <a:t>-e</a:t>
                      </a:r>
                      <a:r>
                        <a:rPr lang="uk-UA" sz="2400" b="0" dirty="0" err="1">
                          <a:effectLst/>
                        </a:rPr>
                        <a:t>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4621773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daṇḍa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d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á</a:t>
                      </a:r>
                      <a:r>
                        <a:rPr lang="uk-UA" sz="2400" b="0" dirty="0" err="1">
                          <a:effectLst/>
                        </a:rPr>
                        <a:t>ṇḍ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ika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7604092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nadī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n</a:t>
                      </a:r>
                      <a:r>
                        <a:rPr lang="uk-UA" sz="2400" b="0" dirty="0" err="1">
                          <a:effectLst/>
                          <a:highlight>
                            <a:srgbClr val="FFFF00"/>
                          </a:highlight>
                        </a:rPr>
                        <a:t>ā</a:t>
                      </a:r>
                      <a:r>
                        <a:rPr lang="uk-UA" sz="2400" b="0" dirty="0" err="1">
                          <a:effectLst/>
                        </a:rPr>
                        <a:t>d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ey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á</a:t>
                      </a:r>
                      <a:endParaRPr lang="en-UA" sz="2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0745176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nara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n</a:t>
                      </a:r>
                      <a:r>
                        <a:rPr lang="uk-UA" sz="2400" b="0" dirty="0" err="1">
                          <a:effectLst/>
                          <a:highlight>
                            <a:srgbClr val="FFFF00"/>
                          </a:highlight>
                        </a:rPr>
                        <a:t>ā</a:t>
                      </a:r>
                      <a:r>
                        <a:rPr lang="uk-UA" sz="2400" b="0" dirty="0" err="1">
                          <a:effectLst/>
                        </a:rPr>
                        <a:t>r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āyaṇ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á</a:t>
                      </a:r>
                      <a:endParaRPr lang="en-UA" sz="2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7071816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parvata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parvat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ī́</a:t>
                      </a:r>
                      <a:r>
                        <a:rPr lang="uk-UA" sz="2400" b="0" dirty="0" err="1">
                          <a:effectLst/>
                        </a:rPr>
                        <a:t>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7046466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pātra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p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ā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́</a:t>
                      </a:r>
                      <a:r>
                        <a:rPr lang="uk-UA" sz="2400" b="0" dirty="0" err="1">
                          <a:effectLst/>
                        </a:rPr>
                        <a:t>tr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iya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1900440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yajña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y</a:t>
                      </a:r>
                      <a:r>
                        <a:rPr lang="uk-UA" sz="2400" b="0" dirty="0" err="1">
                          <a:effectLst/>
                          <a:highlight>
                            <a:srgbClr val="FFFF00"/>
                          </a:highlight>
                        </a:rPr>
                        <a:t>ā</a:t>
                      </a:r>
                      <a:r>
                        <a:rPr lang="uk-UA" sz="2400" b="0" dirty="0" err="1">
                          <a:effectLst/>
                        </a:rPr>
                        <a:t>jñ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ik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á</a:t>
                      </a:r>
                      <a:endParaRPr lang="en-UA" sz="2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5262052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vasanta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v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ā́</a:t>
                      </a:r>
                      <a:r>
                        <a:rPr lang="uk-UA" sz="2400" b="0" dirty="0" err="1">
                          <a:effectLst/>
                        </a:rPr>
                        <a:t>sant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ika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7352849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sab</a:t>
                      </a:r>
                      <a:r>
                        <a:rPr lang="uk-UA" sz="2400" b="0" baseline="30000" dirty="0" err="1">
                          <a:effectLst/>
                        </a:rPr>
                        <a:t>h</a:t>
                      </a:r>
                      <a:r>
                        <a:rPr lang="uk-UA" sz="2400" b="0" dirty="0" err="1">
                          <a:effectLst/>
                        </a:rPr>
                        <a:t>ā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sab</a:t>
                      </a:r>
                      <a:r>
                        <a:rPr lang="uk-UA" sz="2400" b="0" baseline="30000" dirty="0" err="1">
                          <a:effectLst/>
                        </a:rPr>
                        <a:t>h</a:t>
                      </a:r>
                      <a:r>
                        <a:rPr lang="en-US" sz="2400" b="0" baseline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é</a:t>
                      </a:r>
                      <a:r>
                        <a:rPr lang="uk-UA" sz="2400" b="0" dirty="0" err="1">
                          <a:effectLst/>
                        </a:rPr>
                        <a:t>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0374394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samudra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samudr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í</a:t>
                      </a:r>
                      <a:r>
                        <a:rPr lang="uk-UA" sz="2400" b="0" dirty="0" err="1">
                          <a:effectLst/>
                        </a:rPr>
                        <a:t>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7141445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13659C0-D30F-344D-BC11-0E56625623E9}"/>
              </a:ext>
            </a:extLst>
          </p:cNvPr>
          <p:cNvGraphicFramePr>
            <a:graphicFrameLocks noGrp="1"/>
          </p:cNvGraphicFramePr>
          <p:nvPr/>
        </p:nvGraphicFramePr>
        <p:xfrm>
          <a:off x="5460275" y="1495400"/>
          <a:ext cx="643708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2847">
                  <a:extLst>
                    <a:ext uri="{9D8B030D-6E8A-4147-A177-3AD203B41FA5}">
                      <a16:colId xmlns:a16="http://schemas.microsoft.com/office/drawing/2014/main" val="1077403505"/>
                    </a:ext>
                  </a:extLst>
                </a:gridCol>
                <a:gridCol w="1072847">
                  <a:extLst>
                    <a:ext uri="{9D8B030D-6E8A-4147-A177-3AD203B41FA5}">
                      <a16:colId xmlns:a16="http://schemas.microsoft.com/office/drawing/2014/main" val="953770796"/>
                    </a:ext>
                  </a:extLst>
                </a:gridCol>
                <a:gridCol w="1072847">
                  <a:extLst>
                    <a:ext uri="{9D8B030D-6E8A-4147-A177-3AD203B41FA5}">
                      <a16:colId xmlns:a16="http://schemas.microsoft.com/office/drawing/2014/main" val="2788749587"/>
                    </a:ext>
                  </a:extLst>
                </a:gridCol>
                <a:gridCol w="1072847">
                  <a:extLst>
                    <a:ext uri="{9D8B030D-6E8A-4147-A177-3AD203B41FA5}">
                      <a16:colId xmlns:a16="http://schemas.microsoft.com/office/drawing/2014/main" val="3517622093"/>
                    </a:ext>
                  </a:extLst>
                </a:gridCol>
                <a:gridCol w="1072847">
                  <a:extLst>
                    <a:ext uri="{9D8B030D-6E8A-4147-A177-3AD203B41FA5}">
                      <a16:colId xmlns:a16="http://schemas.microsoft.com/office/drawing/2014/main" val="2872456371"/>
                    </a:ext>
                  </a:extLst>
                </a:gridCol>
                <a:gridCol w="1072847">
                  <a:extLst>
                    <a:ext uri="{9D8B030D-6E8A-4147-A177-3AD203B41FA5}">
                      <a16:colId xmlns:a16="http://schemas.microsoft.com/office/drawing/2014/main" val="336637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c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err="1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ḍ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err="1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g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err="1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p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err="1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ṭ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52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</a:t>
                      </a:r>
                      <a:r>
                        <a:rPr lang="en-UA" dirty="0">
                          <a:effectLst/>
                          <a:latin typeface="+mn-lt"/>
                        </a:rPr>
                        <a:t> 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225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72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ñ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459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844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0647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4F8BE0-2019-2B4A-B778-81456F5F7175}"/>
              </a:ext>
            </a:extLst>
          </p:cNvPr>
          <p:cNvSpPr txBox="1"/>
          <p:nvPr/>
        </p:nvSpPr>
        <p:spPr>
          <a:xfrm>
            <a:off x="6494418" y="4145365"/>
            <a:ext cx="15718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dirty="0"/>
              <a:t>Суфікси:</a:t>
            </a:r>
          </a:p>
          <a:p>
            <a:r>
              <a:rPr lang="en-UA" dirty="0"/>
              <a:t>iya — 3</a:t>
            </a:r>
          </a:p>
          <a:p>
            <a:r>
              <a:rPr lang="en-UA" dirty="0"/>
              <a:t>īya— 1</a:t>
            </a:r>
          </a:p>
          <a:p>
            <a:r>
              <a:rPr lang="en-UA" dirty="0"/>
              <a:t>eya — 3</a:t>
            </a:r>
          </a:p>
          <a:p>
            <a:r>
              <a:rPr lang="en-UA" dirty="0"/>
              <a:t>ika — 3</a:t>
            </a:r>
          </a:p>
          <a:p>
            <a:r>
              <a:rPr lang="en-UA" dirty="0"/>
              <a:t>āya</a:t>
            </a:r>
            <a:r>
              <a:rPr lang="en-GB" dirty="0" err="1"/>
              <a:t>ṇ</a:t>
            </a:r>
            <a:r>
              <a:rPr lang="en-UA" dirty="0"/>
              <a:t>a — 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09620C-6F25-E144-869B-AFCCEE316F92}"/>
              </a:ext>
            </a:extLst>
          </p:cNvPr>
          <p:cNvSpPr txBox="1"/>
          <p:nvPr/>
        </p:nvSpPr>
        <p:spPr>
          <a:xfrm>
            <a:off x="8386354" y="4145365"/>
            <a:ext cx="2050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dirty="0"/>
              <a:t>Наголоси:</a:t>
            </a:r>
          </a:p>
          <a:p>
            <a:r>
              <a:rPr lang="en-UA" dirty="0"/>
              <a:t>перший — 4</a:t>
            </a:r>
          </a:p>
          <a:p>
            <a:r>
              <a:rPr lang="en-UA" dirty="0"/>
              <a:t>останній — 4</a:t>
            </a:r>
          </a:p>
          <a:p>
            <a:r>
              <a:rPr lang="en-UA" dirty="0"/>
              <a:t>передостанній — 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C808B-D7BC-D049-B7AD-7911DDCDD9BE}"/>
              </a:ext>
            </a:extLst>
          </p:cNvPr>
          <p:cNvSpPr txBox="1"/>
          <p:nvPr/>
        </p:nvSpPr>
        <p:spPr>
          <a:xfrm>
            <a:off x="8386354" y="5530359"/>
            <a:ext cx="244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dirty="0"/>
              <a:t>Подовження — 5 або 6</a:t>
            </a:r>
          </a:p>
        </p:txBody>
      </p:sp>
    </p:spTree>
    <p:extLst>
      <p:ext uri="{BB962C8B-B14F-4D97-AF65-F5344CB8AC3E}">
        <p14:creationId xmlns:p14="http://schemas.microsoft.com/office/powerpoint/2010/main" val="3980400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E6E707-DC89-B54E-9757-C6EBF1E50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372625"/>
              </p:ext>
            </p:extLst>
          </p:nvPr>
        </p:nvGraphicFramePr>
        <p:xfrm>
          <a:off x="782315" y="1305374"/>
          <a:ext cx="4129319" cy="48301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48355">
                  <a:extLst>
                    <a:ext uri="{9D8B030D-6E8A-4147-A177-3AD203B41FA5}">
                      <a16:colId xmlns:a16="http://schemas.microsoft.com/office/drawing/2014/main" val="3786207852"/>
                    </a:ext>
                  </a:extLst>
                </a:gridCol>
                <a:gridCol w="1509364">
                  <a:extLst>
                    <a:ext uri="{9D8B030D-6E8A-4147-A177-3AD203B41FA5}">
                      <a16:colId xmlns:a16="http://schemas.microsoft.com/office/drawing/2014/main" val="81044343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8595333"/>
                    </a:ext>
                  </a:extLst>
                </a:gridCol>
              </a:tblGrid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agra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agr</a:t>
                      </a:r>
                      <a:r>
                        <a:rPr lang="en-UA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iy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á</a:t>
                      </a:r>
                      <a:endParaRPr lang="en-UA" sz="2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g</a:t>
                      </a:r>
                      <a:r>
                        <a:rPr lang="uk-UA" sz="2400" baseline="300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h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ac</a:t>
                      </a:r>
                      <a:endParaRPr lang="en-UA" sz="2400" dirty="0">
                        <a:solidFill>
                          <a:schemeClr val="tx1"/>
                        </a:solidFill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1694216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atit</a:t>
                      </a:r>
                      <a:r>
                        <a:rPr lang="uk-UA" sz="2400" b="0" baseline="30000" dirty="0" err="1">
                          <a:effectLst/>
                        </a:rPr>
                        <a:t>h</a:t>
                      </a:r>
                      <a:r>
                        <a:rPr lang="uk-UA" sz="2400" b="0" dirty="0" err="1">
                          <a:effectLst/>
                        </a:rPr>
                        <a:t>i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ā́</a:t>
                      </a:r>
                      <a:r>
                        <a:rPr lang="uk-UA" sz="2400" b="0" dirty="0" err="1">
                          <a:effectLst/>
                        </a:rPr>
                        <a:t>tit</a:t>
                      </a:r>
                      <a:r>
                        <a:rPr lang="uk-UA" sz="2400" b="0" baseline="30000" dirty="0" err="1">
                          <a:effectLst/>
                        </a:rPr>
                        <a:t>h</a:t>
                      </a:r>
                      <a:r>
                        <a:rPr lang="en-UA" sz="2400" b="0" dirty="0">
                          <a:effectLst/>
                        </a:rPr>
                        <a:t>-e</a:t>
                      </a:r>
                      <a:r>
                        <a:rPr lang="uk-UA" sz="2400" b="0" dirty="0" err="1">
                          <a:effectLst/>
                        </a:rPr>
                        <a:t>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ḍ</a:t>
                      </a:r>
                      <a:r>
                        <a:rPr lang="uk-UA" sz="2400" baseline="300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h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añ</a:t>
                      </a:r>
                      <a:endParaRPr lang="en-UA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4621773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daṇḍa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d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á</a:t>
                      </a:r>
                      <a:r>
                        <a:rPr lang="uk-UA" sz="2400" b="0" dirty="0" err="1">
                          <a:effectLst/>
                        </a:rPr>
                        <a:t>ṇḍ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ika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ṭ</a:t>
                      </a:r>
                      <a:r>
                        <a:rPr lang="uk-UA" sz="2400" baseline="300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h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an</a:t>
                      </a:r>
                      <a:endParaRPr lang="en-UA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7604092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nadī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n</a:t>
                      </a:r>
                      <a:r>
                        <a:rPr lang="uk-UA" sz="2400" b="0" dirty="0" err="1">
                          <a:effectLst/>
                          <a:highlight>
                            <a:srgbClr val="FFFF00"/>
                          </a:highlight>
                        </a:rPr>
                        <a:t>ā</a:t>
                      </a:r>
                      <a:r>
                        <a:rPr lang="uk-UA" sz="2400" b="0" dirty="0" err="1">
                          <a:effectLst/>
                        </a:rPr>
                        <a:t>d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ey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á</a:t>
                      </a:r>
                      <a:endParaRPr lang="en-UA" sz="2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ḍ</a:t>
                      </a:r>
                      <a:r>
                        <a:rPr lang="uk-UA" sz="2400" baseline="300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h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ak</a:t>
                      </a:r>
                      <a:endParaRPr lang="en-UA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0745176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nara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n</a:t>
                      </a:r>
                      <a:r>
                        <a:rPr lang="uk-UA" sz="2400" b="0" dirty="0" err="1">
                          <a:effectLst/>
                          <a:highlight>
                            <a:srgbClr val="FFFF00"/>
                          </a:highlight>
                        </a:rPr>
                        <a:t>ā</a:t>
                      </a:r>
                      <a:r>
                        <a:rPr lang="uk-UA" sz="2400" b="0" dirty="0" err="1">
                          <a:effectLst/>
                        </a:rPr>
                        <a:t>r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āyaṇ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á</a:t>
                      </a:r>
                      <a:endParaRPr lang="en-UA" sz="2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p</a:t>
                      </a:r>
                      <a:r>
                        <a:rPr lang="uk-UA" sz="2400" baseline="300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h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ak</a:t>
                      </a:r>
                      <a:endParaRPr lang="en-UA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7071816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parvata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parvat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ī́</a:t>
                      </a:r>
                      <a:r>
                        <a:rPr lang="uk-UA" sz="2400" b="0" dirty="0" err="1">
                          <a:effectLst/>
                        </a:rPr>
                        <a:t>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c</a:t>
                      </a:r>
                      <a:r>
                        <a:rPr lang="uk-UA" sz="2400" baseline="300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h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</a:t>
                      </a:r>
                      <a:endParaRPr lang="en-UA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7046466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pātra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p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ā́</a:t>
                      </a:r>
                      <a:r>
                        <a:rPr lang="uk-UA" sz="2400" b="0" dirty="0" err="1">
                          <a:effectLst/>
                        </a:rPr>
                        <a:t>tr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iya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g</a:t>
                      </a:r>
                      <a:r>
                        <a:rPr lang="uk-UA" sz="2400" baseline="300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h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an</a:t>
                      </a:r>
                      <a:endParaRPr lang="en-UA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1900440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yajña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y</a:t>
                      </a:r>
                      <a:r>
                        <a:rPr lang="uk-UA" sz="2400" b="0" dirty="0" err="1">
                          <a:effectLst/>
                          <a:highlight>
                            <a:srgbClr val="FFFF00"/>
                          </a:highlight>
                        </a:rPr>
                        <a:t>ā</a:t>
                      </a:r>
                      <a:r>
                        <a:rPr lang="uk-UA" sz="2400" b="0" dirty="0" err="1">
                          <a:effectLst/>
                        </a:rPr>
                        <a:t>jñ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ik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á</a:t>
                      </a:r>
                      <a:endParaRPr lang="en-UA" sz="2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ṭ</a:t>
                      </a:r>
                      <a:r>
                        <a:rPr lang="uk-UA" sz="2400" baseline="300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h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ak</a:t>
                      </a:r>
                      <a:endParaRPr lang="en-UA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5262052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vasanta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v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ā́</a:t>
                      </a:r>
                      <a:r>
                        <a:rPr lang="uk-UA" sz="2400" b="0" dirty="0" err="1">
                          <a:effectLst/>
                        </a:rPr>
                        <a:t>sant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ika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ṭ</a:t>
                      </a:r>
                      <a:r>
                        <a:rPr lang="uk-UA" sz="2400" baseline="300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h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añ</a:t>
                      </a:r>
                      <a:endParaRPr lang="en-UA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7352849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sab</a:t>
                      </a:r>
                      <a:r>
                        <a:rPr lang="uk-UA" sz="2400" b="0" baseline="30000" dirty="0" err="1">
                          <a:effectLst/>
                        </a:rPr>
                        <a:t>h</a:t>
                      </a:r>
                      <a:r>
                        <a:rPr lang="uk-UA" sz="2400" b="0" dirty="0" err="1">
                          <a:effectLst/>
                        </a:rPr>
                        <a:t>ā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sab</a:t>
                      </a:r>
                      <a:r>
                        <a:rPr lang="uk-UA" sz="2400" b="0" baseline="30000" dirty="0" err="1">
                          <a:effectLst/>
                        </a:rPr>
                        <a:t>h</a:t>
                      </a:r>
                      <a:r>
                        <a:rPr lang="en-US" sz="2400" b="0" baseline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é</a:t>
                      </a:r>
                      <a:r>
                        <a:rPr lang="uk-UA" sz="2400" b="0" dirty="0" err="1">
                          <a:effectLst/>
                        </a:rPr>
                        <a:t>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ḍ</a:t>
                      </a:r>
                      <a:r>
                        <a:rPr lang="uk-UA" sz="2400" baseline="300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h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</a:t>
                      </a:r>
                      <a:endParaRPr lang="en-UA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0374394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samudra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samudr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í</a:t>
                      </a:r>
                      <a:r>
                        <a:rPr lang="uk-UA" sz="2400" b="0" dirty="0" err="1">
                          <a:effectLst/>
                        </a:rPr>
                        <a:t>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g</a:t>
                      </a:r>
                      <a:r>
                        <a:rPr lang="uk-UA" sz="2400" baseline="300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h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</a:t>
                      </a:r>
                      <a:endParaRPr lang="en-UA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7141445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13659C0-D30F-344D-BC11-0E5662562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027190"/>
              </p:ext>
            </p:extLst>
          </p:nvPr>
        </p:nvGraphicFramePr>
        <p:xfrm>
          <a:off x="5460275" y="1495400"/>
          <a:ext cx="643708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2847">
                  <a:extLst>
                    <a:ext uri="{9D8B030D-6E8A-4147-A177-3AD203B41FA5}">
                      <a16:colId xmlns:a16="http://schemas.microsoft.com/office/drawing/2014/main" val="1077403505"/>
                    </a:ext>
                  </a:extLst>
                </a:gridCol>
                <a:gridCol w="1072847">
                  <a:extLst>
                    <a:ext uri="{9D8B030D-6E8A-4147-A177-3AD203B41FA5}">
                      <a16:colId xmlns:a16="http://schemas.microsoft.com/office/drawing/2014/main" val="953770796"/>
                    </a:ext>
                  </a:extLst>
                </a:gridCol>
                <a:gridCol w="1072847">
                  <a:extLst>
                    <a:ext uri="{9D8B030D-6E8A-4147-A177-3AD203B41FA5}">
                      <a16:colId xmlns:a16="http://schemas.microsoft.com/office/drawing/2014/main" val="2788749587"/>
                    </a:ext>
                  </a:extLst>
                </a:gridCol>
                <a:gridCol w="1072847">
                  <a:extLst>
                    <a:ext uri="{9D8B030D-6E8A-4147-A177-3AD203B41FA5}">
                      <a16:colId xmlns:a16="http://schemas.microsoft.com/office/drawing/2014/main" val="3517622093"/>
                    </a:ext>
                  </a:extLst>
                </a:gridCol>
                <a:gridCol w="1072847">
                  <a:extLst>
                    <a:ext uri="{9D8B030D-6E8A-4147-A177-3AD203B41FA5}">
                      <a16:colId xmlns:a16="http://schemas.microsoft.com/office/drawing/2014/main" val="2872456371"/>
                    </a:ext>
                  </a:extLst>
                </a:gridCol>
                <a:gridCol w="1072847">
                  <a:extLst>
                    <a:ext uri="{9D8B030D-6E8A-4147-A177-3AD203B41FA5}">
                      <a16:colId xmlns:a16="http://schemas.microsoft.com/office/drawing/2014/main" val="336637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c</a:t>
                      </a:r>
                      <a:r>
                        <a:rPr lang="en-UA" sz="1800" dirty="0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— īya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err="1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ḍ</a:t>
                      </a:r>
                      <a:r>
                        <a:rPr lang="en-UA" sz="1800" dirty="0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— eya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err="1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g</a:t>
                      </a:r>
                      <a:r>
                        <a:rPr lang="en-US" sz="1800" dirty="0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— </a:t>
                      </a:r>
                      <a:r>
                        <a:rPr lang="en-US" sz="1800" dirty="0" err="1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iya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err="1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p</a:t>
                      </a:r>
                      <a:r>
                        <a:rPr lang="en-US" sz="1800" dirty="0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– </a:t>
                      </a:r>
                      <a:r>
                        <a:rPr lang="en-US" sz="1800" dirty="0" err="1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āyaṇa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err="1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ṭ</a:t>
                      </a:r>
                      <a:r>
                        <a:rPr lang="en-UA" sz="1800" dirty="0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— ika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52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</a:t>
                      </a:r>
                      <a:r>
                        <a:rPr lang="en-UA" dirty="0">
                          <a:effectLst/>
                          <a:latin typeface="+mn-lt"/>
                        </a:rPr>
                        <a:t> — пер-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225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— 1-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72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ñ</a:t>
                      </a:r>
                      <a:r>
                        <a:rPr lang="en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— 1+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459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c – ост-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844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k — ост+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0647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4F8BE0-2019-2B4A-B778-81456F5F7175}"/>
              </a:ext>
            </a:extLst>
          </p:cNvPr>
          <p:cNvSpPr txBox="1"/>
          <p:nvPr/>
        </p:nvSpPr>
        <p:spPr>
          <a:xfrm>
            <a:off x="6494418" y="4145365"/>
            <a:ext cx="15718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dirty="0"/>
              <a:t>Суфікси:</a:t>
            </a:r>
          </a:p>
          <a:p>
            <a:r>
              <a:rPr lang="en-UA" dirty="0"/>
              <a:t>iya — 3</a:t>
            </a:r>
          </a:p>
          <a:p>
            <a:r>
              <a:rPr lang="en-UA" dirty="0"/>
              <a:t>īya— 1</a:t>
            </a:r>
          </a:p>
          <a:p>
            <a:r>
              <a:rPr lang="en-UA" dirty="0"/>
              <a:t>eya — 3</a:t>
            </a:r>
          </a:p>
          <a:p>
            <a:r>
              <a:rPr lang="en-UA" dirty="0"/>
              <a:t>ika — 3</a:t>
            </a:r>
          </a:p>
          <a:p>
            <a:r>
              <a:rPr lang="en-UA" dirty="0"/>
              <a:t>āya</a:t>
            </a:r>
            <a:r>
              <a:rPr lang="en-GB" dirty="0" err="1"/>
              <a:t>ṇ</a:t>
            </a:r>
            <a:r>
              <a:rPr lang="en-UA" dirty="0"/>
              <a:t>a — 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09620C-6F25-E144-869B-AFCCEE316F92}"/>
              </a:ext>
            </a:extLst>
          </p:cNvPr>
          <p:cNvSpPr txBox="1"/>
          <p:nvPr/>
        </p:nvSpPr>
        <p:spPr>
          <a:xfrm>
            <a:off x="8386354" y="4145365"/>
            <a:ext cx="2050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dirty="0"/>
              <a:t>Наголоси:</a:t>
            </a:r>
          </a:p>
          <a:p>
            <a:r>
              <a:rPr lang="en-UA" dirty="0"/>
              <a:t>перший — 4</a:t>
            </a:r>
          </a:p>
          <a:p>
            <a:r>
              <a:rPr lang="en-UA" dirty="0"/>
              <a:t>останній — 4</a:t>
            </a:r>
          </a:p>
          <a:p>
            <a:r>
              <a:rPr lang="en-UA" dirty="0"/>
              <a:t>передостанній — 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C808B-D7BC-D049-B7AD-7911DDCDD9BE}"/>
              </a:ext>
            </a:extLst>
          </p:cNvPr>
          <p:cNvSpPr txBox="1"/>
          <p:nvPr/>
        </p:nvSpPr>
        <p:spPr>
          <a:xfrm>
            <a:off x="8386354" y="5530359"/>
            <a:ext cx="244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dirty="0"/>
              <a:t>Подовження — 5 або 6</a:t>
            </a:r>
          </a:p>
        </p:txBody>
      </p:sp>
    </p:spTree>
    <p:extLst>
      <p:ext uri="{BB962C8B-B14F-4D97-AF65-F5344CB8AC3E}">
        <p14:creationId xmlns:p14="http://schemas.microsoft.com/office/powerpoint/2010/main" val="3531007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E6E707-DC89-B54E-9757-C6EBF1E50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444420"/>
              </p:ext>
            </p:extLst>
          </p:nvPr>
        </p:nvGraphicFramePr>
        <p:xfrm>
          <a:off x="782315" y="1305374"/>
          <a:ext cx="4129319" cy="48301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48355">
                  <a:extLst>
                    <a:ext uri="{9D8B030D-6E8A-4147-A177-3AD203B41FA5}">
                      <a16:colId xmlns:a16="http://schemas.microsoft.com/office/drawing/2014/main" val="3786207852"/>
                    </a:ext>
                  </a:extLst>
                </a:gridCol>
                <a:gridCol w="1509364">
                  <a:extLst>
                    <a:ext uri="{9D8B030D-6E8A-4147-A177-3AD203B41FA5}">
                      <a16:colId xmlns:a16="http://schemas.microsoft.com/office/drawing/2014/main" val="81044343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8595333"/>
                    </a:ext>
                  </a:extLst>
                </a:gridCol>
              </a:tblGrid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agra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agr</a:t>
                      </a:r>
                      <a:r>
                        <a:rPr lang="en-UA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iy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á</a:t>
                      </a:r>
                      <a:endParaRPr lang="en-UA" sz="2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g</a:t>
                      </a:r>
                      <a:r>
                        <a:rPr lang="uk-UA" sz="2400" baseline="300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h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ac</a:t>
                      </a:r>
                      <a:endParaRPr lang="en-UA" sz="2400" dirty="0">
                        <a:solidFill>
                          <a:schemeClr val="tx1"/>
                        </a:solidFill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1694216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atit</a:t>
                      </a:r>
                      <a:r>
                        <a:rPr lang="uk-UA" sz="2400" b="0" baseline="30000" dirty="0" err="1">
                          <a:effectLst/>
                        </a:rPr>
                        <a:t>h</a:t>
                      </a:r>
                      <a:r>
                        <a:rPr lang="uk-UA" sz="2400" b="0" dirty="0" err="1">
                          <a:effectLst/>
                        </a:rPr>
                        <a:t>i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ā́</a:t>
                      </a:r>
                      <a:r>
                        <a:rPr lang="uk-UA" sz="2400" b="0" dirty="0" err="1">
                          <a:effectLst/>
                        </a:rPr>
                        <a:t>tit</a:t>
                      </a:r>
                      <a:r>
                        <a:rPr lang="uk-UA" sz="2400" b="0" baseline="30000" dirty="0" err="1">
                          <a:effectLst/>
                        </a:rPr>
                        <a:t>h</a:t>
                      </a:r>
                      <a:r>
                        <a:rPr lang="en-UA" sz="2400" b="0" dirty="0">
                          <a:effectLst/>
                        </a:rPr>
                        <a:t>-e</a:t>
                      </a:r>
                      <a:r>
                        <a:rPr lang="uk-UA" sz="2400" b="0" dirty="0" err="1">
                          <a:effectLst/>
                        </a:rPr>
                        <a:t>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ḍ</a:t>
                      </a:r>
                      <a:r>
                        <a:rPr lang="uk-UA" sz="2400" baseline="300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h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añ</a:t>
                      </a:r>
                      <a:endParaRPr lang="en-UA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4621773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daṇḍa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d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á</a:t>
                      </a:r>
                      <a:r>
                        <a:rPr lang="uk-UA" sz="2400" b="0" dirty="0" err="1">
                          <a:effectLst/>
                        </a:rPr>
                        <a:t>ṇḍ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ika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ṭ</a:t>
                      </a:r>
                      <a:r>
                        <a:rPr lang="uk-UA" sz="2400" baseline="300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h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an</a:t>
                      </a:r>
                      <a:endParaRPr lang="en-UA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7604092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nadī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n</a:t>
                      </a:r>
                      <a:r>
                        <a:rPr lang="uk-UA" sz="2400" b="0" dirty="0" err="1">
                          <a:effectLst/>
                          <a:highlight>
                            <a:srgbClr val="FFFF00"/>
                          </a:highlight>
                        </a:rPr>
                        <a:t>ā</a:t>
                      </a:r>
                      <a:r>
                        <a:rPr lang="uk-UA" sz="2400" b="0" dirty="0" err="1">
                          <a:effectLst/>
                        </a:rPr>
                        <a:t>d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ey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á</a:t>
                      </a:r>
                      <a:endParaRPr lang="en-UA" sz="2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ḍ</a:t>
                      </a:r>
                      <a:r>
                        <a:rPr lang="uk-UA" sz="2400" baseline="300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h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ak</a:t>
                      </a:r>
                      <a:endParaRPr lang="en-UA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0745176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nara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n</a:t>
                      </a:r>
                      <a:r>
                        <a:rPr lang="uk-UA" sz="2400" b="0" dirty="0" err="1">
                          <a:effectLst/>
                          <a:highlight>
                            <a:srgbClr val="FFFF00"/>
                          </a:highlight>
                        </a:rPr>
                        <a:t>ā</a:t>
                      </a:r>
                      <a:r>
                        <a:rPr lang="uk-UA" sz="2400" b="0" dirty="0" err="1">
                          <a:effectLst/>
                        </a:rPr>
                        <a:t>r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āyaṇ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á</a:t>
                      </a:r>
                      <a:endParaRPr lang="en-UA" sz="2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p</a:t>
                      </a:r>
                      <a:r>
                        <a:rPr lang="uk-UA" sz="2400" baseline="300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h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ak</a:t>
                      </a:r>
                      <a:endParaRPr lang="en-UA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7071816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parvata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parvat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ī́</a:t>
                      </a:r>
                      <a:r>
                        <a:rPr lang="uk-UA" sz="2400" b="0" dirty="0" err="1">
                          <a:effectLst/>
                        </a:rPr>
                        <a:t>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c</a:t>
                      </a:r>
                      <a:r>
                        <a:rPr lang="uk-UA" sz="2400" baseline="300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h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</a:t>
                      </a:r>
                      <a:endParaRPr lang="en-UA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7046466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pātra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p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ā́</a:t>
                      </a:r>
                      <a:r>
                        <a:rPr lang="uk-UA" sz="2400" b="0" dirty="0" err="1">
                          <a:effectLst/>
                        </a:rPr>
                        <a:t>tr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iya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g</a:t>
                      </a:r>
                      <a:r>
                        <a:rPr lang="uk-UA" sz="2400" baseline="300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h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an</a:t>
                      </a:r>
                      <a:endParaRPr lang="en-UA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1900440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yajña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y</a:t>
                      </a:r>
                      <a:r>
                        <a:rPr lang="uk-UA" sz="2400" b="0" dirty="0" err="1">
                          <a:effectLst/>
                          <a:highlight>
                            <a:srgbClr val="FFFF00"/>
                          </a:highlight>
                        </a:rPr>
                        <a:t>ā</a:t>
                      </a:r>
                      <a:r>
                        <a:rPr lang="uk-UA" sz="2400" b="0" dirty="0" err="1">
                          <a:effectLst/>
                        </a:rPr>
                        <a:t>jñ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ik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á</a:t>
                      </a:r>
                      <a:endParaRPr lang="en-UA" sz="2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ṭ</a:t>
                      </a:r>
                      <a:r>
                        <a:rPr lang="uk-UA" sz="2400" baseline="300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h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ak</a:t>
                      </a:r>
                      <a:endParaRPr lang="en-UA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5262052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vasanta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v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ā́</a:t>
                      </a:r>
                      <a:r>
                        <a:rPr lang="uk-UA" sz="2400" b="0" dirty="0" err="1">
                          <a:effectLst/>
                        </a:rPr>
                        <a:t>sant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effectLst/>
                        </a:rPr>
                        <a:t>ika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ṭ</a:t>
                      </a:r>
                      <a:r>
                        <a:rPr lang="uk-UA" sz="2400" baseline="300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h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añ</a:t>
                      </a:r>
                      <a:endParaRPr lang="en-UA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7352849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sab</a:t>
                      </a:r>
                      <a:r>
                        <a:rPr lang="uk-UA" sz="2400" b="0" baseline="30000" dirty="0" err="1">
                          <a:effectLst/>
                        </a:rPr>
                        <a:t>h</a:t>
                      </a:r>
                      <a:r>
                        <a:rPr lang="uk-UA" sz="2400" b="0" dirty="0" err="1">
                          <a:effectLst/>
                        </a:rPr>
                        <a:t>ā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sab</a:t>
                      </a:r>
                      <a:r>
                        <a:rPr lang="uk-UA" sz="2400" b="0" baseline="30000" dirty="0" err="1">
                          <a:effectLst/>
                        </a:rPr>
                        <a:t>h</a:t>
                      </a:r>
                      <a:r>
                        <a:rPr lang="en-US" sz="2400" b="0" baseline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é</a:t>
                      </a:r>
                      <a:r>
                        <a:rPr lang="uk-UA" sz="2400" b="0" dirty="0" err="1">
                          <a:effectLst/>
                        </a:rPr>
                        <a:t>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ḍ</a:t>
                      </a:r>
                      <a:r>
                        <a:rPr lang="uk-UA" sz="2400" baseline="300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h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</a:t>
                      </a:r>
                      <a:endParaRPr lang="en-UA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0374394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samudra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dirty="0" err="1">
                          <a:effectLst/>
                        </a:rPr>
                        <a:t>samudr</a:t>
                      </a:r>
                      <a:r>
                        <a:rPr lang="en-US" sz="2400" b="0" dirty="0">
                          <a:effectLst/>
                        </a:rPr>
                        <a:t>-</a:t>
                      </a:r>
                      <a:r>
                        <a:rPr lang="uk-UA" sz="2400" b="0" dirty="0" err="1">
                          <a:solidFill>
                            <a:srgbClr val="FF0000"/>
                          </a:solidFill>
                          <a:effectLst/>
                        </a:rPr>
                        <a:t>í</a:t>
                      </a:r>
                      <a:r>
                        <a:rPr lang="uk-UA" sz="2400" b="0" dirty="0" err="1">
                          <a:effectLst/>
                        </a:rPr>
                        <a:t>ya</a:t>
                      </a:r>
                      <a:endParaRPr lang="en-UA" sz="24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g</a:t>
                      </a:r>
                      <a:r>
                        <a:rPr lang="uk-UA" sz="2400" baseline="300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h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</a:t>
                      </a:r>
                      <a:endParaRPr lang="en-UA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7141445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13659C0-D30F-344D-BC11-0E56625623E9}"/>
              </a:ext>
            </a:extLst>
          </p:cNvPr>
          <p:cNvGraphicFramePr>
            <a:graphicFrameLocks noGrp="1"/>
          </p:cNvGraphicFramePr>
          <p:nvPr/>
        </p:nvGraphicFramePr>
        <p:xfrm>
          <a:off x="5460275" y="1495400"/>
          <a:ext cx="643708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2847">
                  <a:extLst>
                    <a:ext uri="{9D8B030D-6E8A-4147-A177-3AD203B41FA5}">
                      <a16:colId xmlns:a16="http://schemas.microsoft.com/office/drawing/2014/main" val="1077403505"/>
                    </a:ext>
                  </a:extLst>
                </a:gridCol>
                <a:gridCol w="1072847">
                  <a:extLst>
                    <a:ext uri="{9D8B030D-6E8A-4147-A177-3AD203B41FA5}">
                      <a16:colId xmlns:a16="http://schemas.microsoft.com/office/drawing/2014/main" val="953770796"/>
                    </a:ext>
                  </a:extLst>
                </a:gridCol>
                <a:gridCol w="1072847">
                  <a:extLst>
                    <a:ext uri="{9D8B030D-6E8A-4147-A177-3AD203B41FA5}">
                      <a16:colId xmlns:a16="http://schemas.microsoft.com/office/drawing/2014/main" val="2788749587"/>
                    </a:ext>
                  </a:extLst>
                </a:gridCol>
                <a:gridCol w="1072847">
                  <a:extLst>
                    <a:ext uri="{9D8B030D-6E8A-4147-A177-3AD203B41FA5}">
                      <a16:colId xmlns:a16="http://schemas.microsoft.com/office/drawing/2014/main" val="3517622093"/>
                    </a:ext>
                  </a:extLst>
                </a:gridCol>
                <a:gridCol w="1072847">
                  <a:extLst>
                    <a:ext uri="{9D8B030D-6E8A-4147-A177-3AD203B41FA5}">
                      <a16:colId xmlns:a16="http://schemas.microsoft.com/office/drawing/2014/main" val="2872456371"/>
                    </a:ext>
                  </a:extLst>
                </a:gridCol>
                <a:gridCol w="1072847">
                  <a:extLst>
                    <a:ext uri="{9D8B030D-6E8A-4147-A177-3AD203B41FA5}">
                      <a16:colId xmlns:a16="http://schemas.microsoft.com/office/drawing/2014/main" val="336637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c</a:t>
                      </a:r>
                      <a:r>
                        <a:rPr lang="en-UA" sz="1800" dirty="0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— īya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err="1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ḍ</a:t>
                      </a:r>
                      <a:r>
                        <a:rPr lang="en-UA" sz="1800" dirty="0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— eya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err="1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g</a:t>
                      </a:r>
                      <a:r>
                        <a:rPr lang="en-US" sz="1800" dirty="0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— </a:t>
                      </a:r>
                      <a:r>
                        <a:rPr lang="en-US" sz="1800" dirty="0" err="1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iya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err="1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p</a:t>
                      </a:r>
                      <a:r>
                        <a:rPr lang="en-US" sz="1800" dirty="0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– </a:t>
                      </a:r>
                      <a:r>
                        <a:rPr lang="en-US" sz="1800" dirty="0" err="1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āyaṇa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err="1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ṭ</a:t>
                      </a:r>
                      <a:r>
                        <a:rPr lang="en-UA" sz="1800" dirty="0"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— ika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52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</a:t>
                      </a:r>
                      <a:r>
                        <a:rPr lang="en-UA" dirty="0">
                          <a:effectLst/>
                          <a:latin typeface="+mn-lt"/>
                        </a:rPr>
                        <a:t> — пер-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225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— 1-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72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ñ</a:t>
                      </a:r>
                      <a:r>
                        <a:rPr lang="en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— 1+</a:t>
                      </a:r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459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c – ост-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844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k — ост+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A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06472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FF907B-C156-FA4B-816E-261E1B379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093664"/>
              </p:ext>
            </p:extLst>
          </p:nvPr>
        </p:nvGraphicFramePr>
        <p:xfrm>
          <a:off x="5828936" y="4379095"/>
          <a:ext cx="5699760" cy="17564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51518">
                  <a:extLst>
                    <a:ext uri="{9D8B030D-6E8A-4147-A177-3AD203B41FA5}">
                      <a16:colId xmlns:a16="http://schemas.microsoft.com/office/drawing/2014/main" val="898301510"/>
                    </a:ext>
                  </a:extLst>
                </a:gridCol>
                <a:gridCol w="2306541">
                  <a:extLst>
                    <a:ext uri="{9D8B030D-6E8A-4147-A177-3AD203B41FA5}">
                      <a16:colId xmlns:a16="http://schemas.microsoft.com/office/drawing/2014/main" val="1501021650"/>
                    </a:ext>
                  </a:extLst>
                </a:gridCol>
                <a:gridCol w="1041701">
                  <a:extLst>
                    <a:ext uri="{9D8B030D-6E8A-4147-A177-3AD203B41FA5}">
                      <a16:colId xmlns:a16="http://schemas.microsoft.com/office/drawing/2014/main" val="763033246"/>
                    </a:ext>
                  </a:extLst>
                </a:gridCol>
              </a:tblGrid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yajñapātra</a:t>
                      </a:r>
                      <a:r>
                        <a:rPr lang="en-UA" sz="2400" b="0" dirty="0">
                          <a:effectLst/>
                          <a:latin typeface="+mn-lt"/>
                        </a:rPr>
                        <a:t> </a:t>
                      </a:r>
                      <a:endParaRPr lang="en-UA" sz="2400" b="0" dirty="0"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yajñapātr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uk-UA" sz="2400" b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ī́</a:t>
                      </a:r>
                      <a:r>
                        <a:rPr lang="uk-UA" sz="2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</a:t>
                      </a:r>
                      <a:r>
                        <a:rPr lang="en-UA" sz="2400" b="0" dirty="0">
                          <a:effectLst/>
                          <a:latin typeface="+mn-lt"/>
                        </a:rPr>
                        <a:t> </a:t>
                      </a:r>
                      <a:endParaRPr lang="en-UA" sz="24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uk-UA" sz="2400" b="1" kern="1200" baseline="30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uk-UA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UA" sz="2400" b="1" dirty="0">
                        <a:solidFill>
                          <a:schemeClr val="tx1"/>
                        </a:solidFill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8138593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cakra</a:t>
                      </a:r>
                      <a:r>
                        <a:rPr lang="en-UA" sz="2400" b="0" dirty="0">
                          <a:effectLst/>
                          <a:latin typeface="+mn-lt"/>
                        </a:rPr>
                        <a:t> </a:t>
                      </a:r>
                      <a:endParaRPr lang="en-UA" sz="2400" b="0" dirty="0"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uk-UA" sz="2400" b="0" kern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ā́</a:t>
                      </a:r>
                      <a:r>
                        <a:rPr lang="uk-UA" sz="2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uk-UA" sz="2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āyaṇa</a:t>
                      </a:r>
                      <a:r>
                        <a:rPr lang="en-UA" sz="2400" b="0" dirty="0">
                          <a:effectLst/>
                          <a:latin typeface="+mn-lt"/>
                        </a:rPr>
                        <a:t> </a:t>
                      </a:r>
                      <a:endParaRPr lang="en-UA" sz="24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uk-UA" sz="2400" b="1" kern="1200" baseline="30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uk-UA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ñ</a:t>
                      </a:r>
                      <a:endParaRPr lang="en-UA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0669059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vasati</a:t>
                      </a:r>
                      <a:r>
                        <a:rPr lang="en-UA" sz="2400" b="0" dirty="0">
                          <a:effectLst/>
                          <a:latin typeface="+mn-lt"/>
                        </a:rPr>
                        <a:t> </a:t>
                      </a:r>
                      <a:endParaRPr lang="en-UA" sz="2400" b="0" dirty="0"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ā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uk-UA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eya</a:t>
                      </a:r>
                      <a:endParaRPr lang="en-UA" sz="2400" b="1" dirty="0"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ḍ</a:t>
                      </a:r>
                      <a:r>
                        <a:rPr lang="uk-UA" sz="2400" b="0" kern="1200" baseline="30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uk-UA" sz="2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</a:t>
                      </a:r>
                      <a:r>
                        <a:rPr lang="uk-UA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A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8255528"/>
                  </a:ext>
                </a:extLst>
              </a:tr>
              <a:tr h="36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trayodaśānya</a:t>
                      </a:r>
                      <a:r>
                        <a:rPr lang="en-UA" sz="2400" b="0" dirty="0">
                          <a:effectLst/>
                          <a:latin typeface="+mn-lt"/>
                        </a:rPr>
                        <a:t> </a:t>
                      </a:r>
                      <a:endParaRPr lang="en-UA" sz="2400" b="0" dirty="0"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trayodaśāny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  <a:endParaRPr lang="en-UA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ṭ</a:t>
                      </a:r>
                      <a:r>
                        <a:rPr lang="uk-UA" sz="2400" b="0" kern="1200" baseline="30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uk-UA" sz="2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  <a:r>
                        <a:rPr lang="uk-UA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A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3529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57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5D58-3588-3846-B2A1-4F3BB8CCD4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/>
              <a:t>Тадакса́хак</a:t>
            </a:r>
            <a:r>
              <a:rPr lang="en-UA" dirty="0">
                <a:effectLst/>
              </a:rPr>
              <a:t> 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21E78-DEF7-B044-BF5E-AAEA3E06CD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566659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7C6573CB-5953-BF4C-B9FA-9381DD82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175" y="378823"/>
            <a:ext cx="7509649" cy="610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5BE968-334B-F149-8163-1E43471E4EC5}"/>
              </a:ext>
            </a:extLst>
          </p:cNvPr>
          <p:cNvSpPr txBox="1"/>
          <p:nvPr/>
        </p:nvSpPr>
        <p:spPr>
          <a:xfrm>
            <a:off x="400678" y="3470636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sz="2400" dirty="0"/>
              <a:t>Малі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66DC883-B725-2B47-8D8E-BAE6E833C57C}"/>
                  </a:ext>
                </a:extLst>
              </p14:cNvPr>
              <p14:cNvContentPartPr/>
              <p14:nvPr/>
            </p14:nvContentPartPr>
            <p14:xfrm>
              <a:off x="7484554" y="1095429"/>
              <a:ext cx="490320" cy="3677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66DC883-B725-2B47-8D8E-BAE6E833C5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75554" y="1086429"/>
                <a:ext cx="507960" cy="36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4E696C5-1EF1-974F-A522-7A4909ED44C2}"/>
                  </a:ext>
                </a:extLst>
              </p14:cNvPr>
              <p14:cNvContentPartPr/>
              <p14:nvPr/>
            </p14:nvContentPartPr>
            <p14:xfrm>
              <a:off x="7764994" y="1442109"/>
              <a:ext cx="1329840" cy="162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4E696C5-1EF1-974F-A522-7A4909ED44C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56354" y="1433109"/>
                <a:ext cx="1347480" cy="180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EA6D0F0-6D26-A443-893F-8E496D1A2846}"/>
              </a:ext>
            </a:extLst>
          </p:cNvPr>
          <p:cNvSpPr txBox="1"/>
          <p:nvPr/>
        </p:nvSpPr>
        <p:spPr>
          <a:xfrm>
            <a:off x="9112362" y="1211276"/>
            <a:ext cx="1018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sz="2400" dirty="0"/>
              <a:t>Ніл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5F3EA4-DE2A-5E41-856B-CC612D2FCE86}"/>
              </a:ext>
            </a:extLst>
          </p:cNvPr>
          <p:cNvSpPr txBox="1"/>
          <p:nvPr/>
        </p:nvSpPr>
        <p:spPr>
          <a:xfrm>
            <a:off x="486248" y="378823"/>
            <a:ext cx="18549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sz="2800" b="1" dirty="0"/>
              <a:t>Ніло-</a:t>
            </a:r>
          </a:p>
          <a:p>
            <a:r>
              <a:rPr lang="en-UA" sz="2800" b="1" dirty="0"/>
              <a:t>сахарські</a:t>
            </a:r>
          </a:p>
          <a:p>
            <a:r>
              <a:rPr lang="en-UA" sz="2800" b="1" dirty="0"/>
              <a:t>мови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73A1D5-04F1-3748-AEA9-4BE4672D9F19}"/>
              </a:ext>
            </a:extLst>
          </p:cNvPr>
          <p:cNvGrpSpPr/>
          <p:nvPr/>
        </p:nvGrpSpPr>
        <p:grpSpPr>
          <a:xfrm>
            <a:off x="1200394" y="3142029"/>
            <a:ext cx="2463480" cy="559440"/>
            <a:chOff x="1200394" y="3142029"/>
            <a:chExt cx="246348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A906C8E-2EC7-AB4F-B4CC-F0E2183E0097}"/>
                    </a:ext>
                  </a:extLst>
                </p14:cNvPr>
                <p14:cNvContentPartPr/>
                <p14:nvPr/>
              </p14:nvContentPartPr>
              <p14:xfrm>
                <a:off x="1200394" y="3157149"/>
                <a:ext cx="2433240" cy="544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A906C8E-2EC7-AB4F-B4CC-F0E2183E009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1754" y="3148509"/>
                  <a:ext cx="245088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931FDF9-64D8-9244-8485-D17A79960AD2}"/>
                    </a:ext>
                  </a:extLst>
                </p14:cNvPr>
                <p14:cNvContentPartPr/>
                <p14:nvPr/>
              </p14:nvContentPartPr>
              <p14:xfrm>
                <a:off x="3497914" y="3142029"/>
                <a:ext cx="12960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931FDF9-64D8-9244-8485-D17A79960AD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89274" y="3133389"/>
                  <a:ext cx="147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1B1FB0A-B139-B44F-A7F2-640B49FF091A}"/>
                    </a:ext>
                  </a:extLst>
                </p14:cNvPr>
                <p14:cNvContentPartPr/>
                <p14:nvPr/>
              </p14:nvContentPartPr>
              <p14:xfrm>
                <a:off x="3539314" y="3145989"/>
                <a:ext cx="124560" cy="120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1B1FB0A-B139-B44F-A7F2-640B49FF091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30674" y="3136989"/>
                  <a:ext cx="142200" cy="13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58909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601C2B-D8B4-A046-96E6-31547038F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530188"/>
              </p:ext>
            </p:extLst>
          </p:nvPr>
        </p:nvGraphicFramePr>
        <p:xfrm>
          <a:off x="1547382" y="313688"/>
          <a:ext cx="9097236" cy="62306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76834">
                  <a:extLst>
                    <a:ext uri="{9D8B030D-6E8A-4147-A177-3AD203B41FA5}">
                      <a16:colId xmlns:a16="http://schemas.microsoft.com/office/drawing/2014/main" val="3117985383"/>
                    </a:ext>
                  </a:extLst>
                </a:gridCol>
                <a:gridCol w="5820402">
                  <a:extLst>
                    <a:ext uri="{9D8B030D-6E8A-4147-A177-3AD203B41FA5}">
                      <a16:colId xmlns:a16="http://schemas.microsoft.com/office/drawing/2014/main" val="2641789805"/>
                    </a:ext>
                  </a:extLst>
                </a:gridCol>
              </a:tblGrid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effectLst/>
                        </a:rPr>
                        <a:t>amanokal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anešukuš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cidi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Вождь не змушував нікого виносити сіль.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4327208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effectLst/>
                        </a:rPr>
                        <a:t>hamu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anetubuz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М’ясо не брали.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097308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idumbu feji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Вони різали вівцю.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7062473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effectLst/>
                        </a:rPr>
                        <a:t>itegzem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Їх різали.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8200364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effectLst/>
                        </a:rPr>
                        <a:t>cidi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аsetefred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Сіль не збирають.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4725249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effectLst/>
                        </a:rPr>
                        <a:t>cidi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atetegmi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Сіль шукатимуть.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6949629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atezelmez hamu 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Він змусить когось ковтати м’ясо.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3321275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anešišu aryen 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Він не змушував нікого пити воду.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9713282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effectLst/>
                        </a:rPr>
                        <a:t>jifa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atetukuš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Труп виноситимуть.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4535952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amanokal abtuswud 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За вождем спостерігають.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892946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aɣasezegzem a 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Я не змушую нікого його різати.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7977430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aɣakaw hamu 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Я виніс м’ясо.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8621254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atedini a 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Він братиме його.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9104000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feji abnin aryen 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Вівця п’є воду.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1008483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amanokal asegmi i 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Вождь змушував когось їх шукати.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0449475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aɣagon cidi 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Я ковтав сіль.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725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059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601C2B-D8B4-A046-96E6-31547038F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740242"/>
              </p:ext>
            </p:extLst>
          </p:nvPr>
        </p:nvGraphicFramePr>
        <p:xfrm>
          <a:off x="1547382" y="313688"/>
          <a:ext cx="9097236" cy="62306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76834">
                  <a:extLst>
                    <a:ext uri="{9D8B030D-6E8A-4147-A177-3AD203B41FA5}">
                      <a16:colId xmlns:a16="http://schemas.microsoft.com/office/drawing/2014/main" val="3117985383"/>
                    </a:ext>
                  </a:extLst>
                </a:gridCol>
                <a:gridCol w="5820402">
                  <a:extLst>
                    <a:ext uri="{9D8B030D-6E8A-4147-A177-3AD203B41FA5}">
                      <a16:colId xmlns:a16="http://schemas.microsoft.com/office/drawing/2014/main" val="2641789805"/>
                    </a:ext>
                  </a:extLst>
                </a:gridCol>
              </a:tblGrid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amanokal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anešukuš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cidi</a:t>
                      </a:r>
                      <a:endParaRPr lang="en-UA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Вождь</a:t>
                      </a:r>
                      <a:r>
                        <a:rPr lang="uk-UA" sz="2000" dirty="0">
                          <a:effectLst/>
                        </a:rPr>
                        <a:t> не змушував нікого виносити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сіль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4327208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hamu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anetubuz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М’ясо</a:t>
                      </a:r>
                      <a:r>
                        <a:rPr lang="uk-UA" sz="2000" dirty="0">
                          <a:effectLst/>
                        </a:rPr>
                        <a:t> не брали.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097308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effectLst/>
                        </a:rPr>
                        <a:t>idumbu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feji</a:t>
                      </a:r>
                      <a:endParaRPr lang="en-UA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Вони різали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вівцю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7062473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effectLst/>
                        </a:rPr>
                        <a:t>itegzem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Їх різали.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8200364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cidi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аsetefred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Сіль</a:t>
                      </a:r>
                      <a:r>
                        <a:rPr lang="uk-UA" sz="2000" dirty="0">
                          <a:effectLst/>
                        </a:rPr>
                        <a:t> не збирають.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4725249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cidi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atetegmi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Сіль</a:t>
                      </a:r>
                      <a:r>
                        <a:rPr lang="uk-UA" sz="2000" dirty="0">
                          <a:effectLst/>
                        </a:rPr>
                        <a:t> шукатимуть.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6949629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effectLst/>
                        </a:rPr>
                        <a:t>atezelmez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hamu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Він змусить когось ковтати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м’ясо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3321275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effectLst/>
                        </a:rPr>
                        <a:t>anešišu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aryen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Він не змушував нікого пити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воду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9713282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jifa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atetukuš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Труп</a:t>
                      </a:r>
                      <a:r>
                        <a:rPr lang="uk-UA" sz="2000" dirty="0">
                          <a:effectLst/>
                        </a:rPr>
                        <a:t> виноситимуть.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4535952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amanokal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abtuswud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За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вождем</a:t>
                      </a:r>
                      <a:r>
                        <a:rPr lang="uk-UA" sz="2000" dirty="0">
                          <a:effectLst/>
                        </a:rPr>
                        <a:t> спостерігають.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892946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aɣasezegzem a 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Я не змушую нікого його різати.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7977430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effectLst/>
                        </a:rPr>
                        <a:t>aɣakaw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hamu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Я виніс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м’ясо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8621254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atedini a 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Він братиме його.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9104000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feji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abnin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aryen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Вівця</a:t>
                      </a:r>
                      <a:r>
                        <a:rPr lang="uk-UA" sz="2000" dirty="0">
                          <a:effectLst/>
                        </a:rPr>
                        <a:t> п’є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воду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1008483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amanokal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asegmi</a:t>
                      </a:r>
                      <a:r>
                        <a:rPr lang="uk-UA" sz="2000" dirty="0">
                          <a:effectLst/>
                        </a:rPr>
                        <a:t> i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Вождь</a:t>
                      </a:r>
                      <a:r>
                        <a:rPr lang="uk-UA" sz="2000" dirty="0">
                          <a:effectLst/>
                        </a:rPr>
                        <a:t> змушував когось їх шукати.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0449475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effectLst/>
                        </a:rPr>
                        <a:t>aɣagon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cidi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Я ковтав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сіль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725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572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AFCD8B-1490-CA4D-8614-6653CF9A9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17" y="334245"/>
            <a:ext cx="10194453" cy="4825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DBEBC9-20A7-1049-B681-57851C7E8B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23"/>
          <a:stretch/>
        </p:blipFill>
        <p:spPr>
          <a:xfrm>
            <a:off x="999317" y="4545874"/>
            <a:ext cx="3869511" cy="218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4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7FFF-366D-C942-80B7-2EFDAE10F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831"/>
            <a:ext cx="10515600" cy="1278917"/>
          </a:xfrm>
        </p:spPr>
        <p:txBody>
          <a:bodyPr>
            <a:noAutofit/>
          </a:bodyPr>
          <a:lstStyle/>
          <a:p>
            <a:r>
              <a:rPr lang="uk-UA" sz="2800" i="1" dirty="0" err="1"/>
              <a:t>ɲ</a:t>
            </a:r>
            <a:r>
              <a:rPr lang="uk-UA" sz="2800" dirty="0"/>
              <a:t> вимовляється як українське </a:t>
            </a:r>
            <a:r>
              <a:rPr lang="uk-UA" sz="2800" i="1" dirty="0" err="1"/>
              <a:t>нь</a:t>
            </a:r>
            <a:r>
              <a:rPr lang="uk-UA" sz="2800" dirty="0"/>
              <a:t> у сло­ві </a:t>
            </a:r>
            <a:r>
              <a:rPr lang="uk-UA" sz="2800" i="1" dirty="0"/>
              <a:t>лань</a:t>
            </a:r>
            <a:br>
              <a:rPr lang="en-UA" sz="2800" dirty="0"/>
            </a:br>
            <a:r>
              <a:rPr lang="uk-UA" sz="2800" i="1" dirty="0" err="1"/>
              <a:t>ʃ</a:t>
            </a:r>
            <a:r>
              <a:rPr lang="uk-UA" sz="2800" i="1" dirty="0"/>
              <a:t>’</a:t>
            </a:r>
            <a:r>
              <a:rPr lang="uk-UA" sz="2800" dirty="0"/>
              <a:t> і </a:t>
            </a:r>
            <a:r>
              <a:rPr lang="uk-UA" sz="2800" i="1" dirty="0" err="1"/>
              <a:t>k</a:t>
            </a:r>
            <a:r>
              <a:rPr lang="uk-UA" sz="2800" i="1" dirty="0"/>
              <a:t>’</a:t>
            </a:r>
            <a:r>
              <a:rPr lang="uk-UA" sz="2800" dirty="0"/>
              <a:t> — як </a:t>
            </a:r>
            <a:r>
              <a:rPr lang="uk-UA" sz="2800" i="1" dirty="0" err="1"/>
              <a:t>ш</a:t>
            </a:r>
            <a:r>
              <a:rPr lang="uk-UA" sz="2800" dirty="0"/>
              <a:t> і </a:t>
            </a:r>
            <a:r>
              <a:rPr lang="uk-UA" sz="2800" i="1" dirty="0" err="1"/>
              <a:t>к</a:t>
            </a:r>
            <a:r>
              <a:rPr lang="uk-UA" sz="2800" dirty="0"/>
              <a:t> відповідно, але з різкішим виходом повітря</a:t>
            </a:r>
            <a:br>
              <a:rPr lang="en-UA" sz="2800" dirty="0"/>
            </a:br>
            <a:r>
              <a:rPr lang="uk-UA" sz="2800" i="1" dirty="0" err="1"/>
              <a:t>ʔ</a:t>
            </a:r>
            <a:r>
              <a:rPr lang="uk-UA" sz="2800" dirty="0"/>
              <a:t> позначає гортанне зімкнення — звук між двома </a:t>
            </a:r>
            <a:r>
              <a:rPr lang="uk-UA" sz="2800" i="1" dirty="0"/>
              <a:t>о</a:t>
            </a:r>
            <a:r>
              <a:rPr lang="uk-UA" sz="2800" dirty="0"/>
              <a:t> в </a:t>
            </a:r>
            <a:r>
              <a:rPr lang="uk-UA" sz="2800" i="1" dirty="0"/>
              <a:t>о-</a:t>
            </a:r>
            <a:r>
              <a:rPr lang="uk-UA" sz="2800" i="1" dirty="0" err="1"/>
              <a:t>оу</a:t>
            </a:r>
            <a:endParaRPr lang="en-UA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8C86D-44EA-5B4F-9C55-D6E1B24C1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56" y="1934206"/>
            <a:ext cx="10340887" cy="4554277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E8925FF-0F27-4F4C-83FC-EAA6A4B1CBC1}"/>
              </a:ext>
            </a:extLst>
          </p:cNvPr>
          <p:cNvSpPr/>
          <p:nvPr/>
        </p:nvSpPr>
        <p:spPr>
          <a:xfrm rot="-4500000">
            <a:off x="5434310" y="4648661"/>
            <a:ext cx="365760" cy="365760"/>
          </a:xfrm>
          <a:prstGeom prst="ellips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de-DE">
              <a:solidFill>
                <a:srgbClr val="E71224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946B1C5-20B3-4997-9FB3-85D3B215282C}"/>
              </a:ext>
            </a:extLst>
          </p:cNvPr>
          <p:cNvSpPr/>
          <p:nvPr/>
        </p:nvSpPr>
        <p:spPr>
          <a:xfrm>
            <a:off x="7423237" y="3552021"/>
            <a:ext cx="365760" cy="365760"/>
          </a:xfrm>
          <a:prstGeom prst="ellips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de-DE">
              <a:solidFill>
                <a:srgbClr val="E71224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3D17AF4-9314-4543-AFD0-3467ADC06CC7}"/>
              </a:ext>
            </a:extLst>
          </p:cNvPr>
          <p:cNvSpPr/>
          <p:nvPr/>
        </p:nvSpPr>
        <p:spPr>
          <a:xfrm>
            <a:off x="10365120" y="3108600"/>
            <a:ext cx="365760" cy="365760"/>
          </a:xfrm>
          <a:prstGeom prst="ellips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36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19C2F7-597B-F441-9518-763F110ED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17" y="337931"/>
            <a:ext cx="10184674" cy="4815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DBEBC9-20A7-1049-B681-57851C7E8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23"/>
          <a:stretch/>
        </p:blipFill>
        <p:spPr>
          <a:xfrm>
            <a:off x="999317" y="4545874"/>
            <a:ext cx="3869511" cy="218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63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601C2B-D8B4-A046-96E6-31547038F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451781"/>
              </p:ext>
            </p:extLst>
          </p:nvPr>
        </p:nvGraphicFramePr>
        <p:xfrm>
          <a:off x="1547382" y="313688"/>
          <a:ext cx="9097236" cy="62306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76834">
                  <a:extLst>
                    <a:ext uri="{9D8B030D-6E8A-4147-A177-3AD203B41FA5}">
                      <a16:colId xmlns:a16="http://schemas.microsoft.com/office/drawing/2014/main" val="3117985383"/>
                    </a:ext>
                  </a:extLst>
                </a:gridCol>
                <a:gridCol w="5820402">
                  <a:extLst>
                    <a:ext uri="{9D8B030D-6E8A-4147-A177-3AD203B41FA5}">
                      <a16:colId xmlns:a16="http://schemas.microsoft.com/office/drawing/2014/main" val="2641789805"/>
                    </a:ext>
                  </a:extLst>
                </a:gridCol>
              </a:tblGrid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amanokal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effectLst/>
                        </a:rPr>
                        <a:t>nešukuš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cidi</a:t>
                      </a:r>
                      <a:endParaRPr lang="en-UA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Вождь</a:t>
                      </a:r>
                      <a:r>
                        <a:rPr lang="uk-UA" sz="2000" dirty="0">
                          <a:effectLst/>
                        </a:rPr>
                        <a:t> не змушував нікого виносити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сіль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4327208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hamu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effectLst/>
                        </a:rPr>
                        <a:t>netubuz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М’ясо</a:t>
                      </a:r>
                      <a:r>
                        <a:rPr lang="uk-UA" sz="2000" dirty="0">
                          <a:effectLst/>
                        </a:rPr>
                        <a:t> не брали.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097308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uk-UA" sz="2000" dirty="0" err="1">
                          <a:effectLst/>
                        </a:rPr>
                        <a:t>dumbu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feji</a:t>
                      </a:r>
                      <a:endParaRPr lang="en-UA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Вони</a:t>
                      </a:r>
                      <a:r>
                        <a:rPr lang="uk-UA" sz="2000" dirty="0">
                          <a:effectLst/>
                        </a:rPr>
                        <a:t> різали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вівцю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7062473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uk-UA" sz="2000" dirty="0" err="1">
                          <a:effectLst/>
                        </a:rPr>
                        <a:t>tegzem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Їх</a:t>
                      </a:r>
                      <a:r>
                        <a:rPr lang="uk-UA" sz="2000" dirty="0">
                          <a:effectLst/>
                        </a:rPr>
                        <a:t> різали.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8200364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cidi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а</a:t>
                      </a:r>
                      <a:r>
                        <a:rPr lang="uk-UA" sz="2000" dirty="0" err="1">
                          <a:effectLst/>
                        </a:rPr>
                        <a:t>setefred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Сіль</a:t>
                      </a:r>
                      <a:r>
                        <a:rPr lang="uk-UA" sz="2000" dirty="0">
                          <a:effectLst/>
                        </a:rPr>
                        <a:t> не збирають.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4725249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cidi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effectLst/>
                        </a:rPr>
                        <a:t>tetegmi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Сіль</a:t>
                      </a:r>
                      <a:r>
                        <a:rPr lang="uk-UA" sz="2000" dirty="0">
                          <a:effectLst/>
                        </a:rPr>
                        <a:t> шукатимуть.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6949629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effectLst/>
                        </a:rPr>
                        <a:t>tezelmez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hamu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Він</a:t>
                      </a:r>
                      <a:r>
                        <a:rPr lang="uk-UA" sz="2000" dirty="0">
                          <a:effectLst/>
                        </a:rPr>
                        <a:t> змусить когось ковтати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м’ясо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3321275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effectLst/>
                        </a:rPr>
                        <a:t>nešišu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aryen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Він</a:t>
                      </a:r>
                      <a:r>
                        <a:rPr lang="uk-UA" sz="2000" dirty="0">
                          <a:effectLst/>
                        </a:rPr>
                        <a:t> не змушував нікого пити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воду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9713282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jifa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effectLst/>
                        </a:rPr>
                        <a:t>tetukuš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Труп</a:t>
                      </a:r>
                      <a:r>
                        <a:rPr lang="uk-UA" sz="2000" dirty="0">
                          <a:effectLst/>
                        </a:rPr>
                        <a:t> виноситимуть.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4535952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amanokal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effectLst/>
                        </a:rPr>
                        <a:t>btuswud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За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вождем</a:t>
                      </a:r>
                      <a:r>
                        <a:rPr lang="uk-UA" sz="2000" dirty="0">
                          <a:effectLst/>
                        </a:rPr>
                        <a:t> спостерігають.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892946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aɣa</a:t>
                      </a:r>
                      <a:r>
                        <a:rPr lang="uk-UA" sz="2000" dirty="0" err="1">
                          <a:effectLst/>
                        </a:rPr>
                        <a:t>sezegzem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Я</a:t>
                      </a:r>
                      <a:r>
                        <a:rPr lang="uk-UA" sz="2000" dirty="0">
                          <a:effectLst/>
                        </a:rPr>
                        <a:t> не змушую нікого </a:t>
                      </a: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його</a:t>
                      </a:r>
                      <a:r>
                        <a:rPr lang="uk-UA" sz="2000" dirty="0">
                          <a:effectLst/>
                        </a:rPr>
                        <a:t> різати.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7977430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aɣa</a:t>
                      </a:r>
                      <a:r>
                        <a:rPr lang="uk-UA" sz="2000" dirty="0" err="1">
                          <a:effectLst/>
                        </a:rPr>
                        <a:t>kaw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hamu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Я</a:t>
                      </a:r>
                      <a:r>
                        <a:rPr lang="uk-UA" sz="2000" dirty="0">
                          <a:effectLst/>
                        </a:rPr>
                        <a:t> виніс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м’ясо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8621254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effectLst/>
                        </a:rPr>
                        <a:t>tedini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en-UA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Він</a:t>
                      </a:r>
                      <a:r>
                        <a:rPr lang="uk-UA" sz="2000" dirty="0">
                          <a:effectLst/>
                        </a:rPr>
                        <a:t> братиме </a:t>
                      </a: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його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9104000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feji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effectLst/>
                        </a:rPr>
                        <a:t>bnin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aryen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Вівця</a:t>
                      </a:r>
                      <a:r>
                        <a:rPr lang="uk-UA" sz="2000" dirty="0">
                          <a:effectLst/>
                        </a:rPr>
                        <a:t> п’є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воду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1008483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amanokal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effectLst/>
                        </a:rPr>
                        <a:t>segmi</a:t>
                      </a: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i </a:t>
                      </a:r>
                      <a:endParaRPr lang="en-UA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Вождь</a:t>
                      </a:r>
                      <a:r>
                        <a:rPr lang="uk-UA" sz="2000" dirty="0">
                          <a:effectLst/>
                        </a:rPr>
                        <a:t> змушував когось </a:t>
                      </a: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їх</a:t>
                      </a:r>
                      <a:r>
                        <a:rPr lang="uk-UA" sz="2000" dirty="0">
                          <a:effectLst/>
                        </a:rPr>
                        <a:t> шукати.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0449475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aɣa</a:t>
                      </a:r>
                      <a:r>
                        <a:rPr lang="uk-UA" sz="2000" dirty="0" err="1">
                          <a:effectLst/>
                        </a:rPr>
                        <a:t>gon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cidi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Я</a:t>
                      </a:r>
                      <a:r>
                        <a:rPr lang="uk-UA" sz="2000" dirty="0">
                          <a:effectLst/>
                        </a:rPr>
                        <a:t> ковтав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сіль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725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916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DDB8EC-6A6B-674C-8480-29F87C3DD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492" y="393292"/>
            <a:ext cx="9865016" cy="4701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46C148-677F-2949-959B-DE16E0517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492" y="5094515"/>
            <a:ext cx="3768621" cy="153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30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601C2B-D8B4-A046-96E6-31547038F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875791"/>
              </p:ext>
            </p:extLst>
          </p:nvPr>
        </p:nvGraphicFramePr>
        <p:xfrm>
          <a:off x="1547382" y="313688"/>
          <a:ext cx="9097236" cy="62306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76834">
                  <a:extLst>
                    <a:ext uri="{9D8B030D-6E8A-4147-A177-3AD203B41FA5}">
                      <a16:colId xmlns:a16="http://schemas.microsoft.com/office/drawing/2014/main" val="3117985383"/>
                    </a:ext>
                  </a:extLst>
                </a:gridCol>
                <a:gridCol w="5820402">
                  <a:extLst>
                    <a:ext uri="{9D8B030D-6E8A-4147-A177-3AD203B41FA5}">
                      <a16:colId xmlns:a16="http://schemas.microsoft.com/office/drawing/2014/main" val="2641789805"/>
                    </a:ext>
                  </a:extLst>
                </a:gridCol>
              </a:tblGrid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amanokal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solidFill>
                            <a:srgbClr val="FF0000"/>
                          </a:solidFill>
                          <a:effectLst/>
                        </a:rPr>
                        <a:t>ne</a:t>
                      </a:r>
                      <a:r>
                        <a:rPr lang="uk-UA" sz="2000" dirty="0" err="1">
                          <a:effectLst/>
                        </a:rPr>
                        <a:t>šukuš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cidi</a:t>
                      </a:r>
                      <a:endParaRPr lang="en-UA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Вождь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не</a:t>
                      </a:r>
                      <a:r>
                        <a:rPr lang="uk-UA" sz="2000" dirty="0">
                          <a:effectLst/>
                        </a:rPr>
                        <a:t> змушував нікого виносити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сіль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4327208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hamu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solidFill>
                            <a:srgbClr val="FF0000"/>
                          </a:solidFill>
                          <a:effectLst/>
                        </a:rPr>
                        <a:t>ne</a:t>
                      </a:r>
                      <a:r>
                        <a:rPr lang="uk-UA" sz="2000" dirty="0" err="1">
                          <a:effectLst/>
                        </a:rPr>
                        <a:t>tubuz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М’ясо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не</a:t>
                      </a:r>
                      <a:r>
                        <a:rPr lang="uk-UA" sz="2000" dirty="0">
                          <a:effectLst/>
                        </a:rPr>
                        <a:t> брали.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097308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uk-UA" sz="2000" dirty="0" err="1">
                          <a:effectLst/>
                        </a:rPr>
                        <a:t>dumbu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feji</a:t>
                      </a:r>
                      <a:endParaRPr lang="en-UA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Вони</a:t>
                      </a:r>
                      <a:r>
                        <a:rPr lang="uk-UA" sz="2000" dirty="0">
                          <a:effectLst/>
                        </a:rPr>
                        <a:t> різали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вівцю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7062473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</a:rPr>
                        <a:t>te</a:t>
                      </a:r>
                      <a:r>
                        <a:rPr lang="uk-UA" sz="2000" dirty="0" err="1">
                          <a:effectLst/>
                        </a:rPr>
                        <a:t>gzem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Їх</a:t>
                      </a:r>
                      <a:r>
                        <a:rPr lang="uk-UA" sz="2000" dirty="0">
                          <a:effectLst/>
                        </a:rPr>
                        <a:t> різали.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8200364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cidi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а</a:t>
                      </a:r>
                      <a:r>
                        <a:rPr lang="uk-UA" sz="2000" dirty="0" err="1">
                          <a:solidFill>
                            <a:srgbClr val="FF0000"/>
                          </a:solidFill>
                          <a:effectLst/>
                        </a:rPr>
                        <a:t>se</a:t>
                      </a:r>
                      <a:r>
                        <a:rPr lang="uk-UA" sz="2000" dirty="0" err="1">
                          <a:effectLst/>
                        </a:rPr>
                        <a:t>tefred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Сіль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не</a:t>
                      </a:r>
                      <a:r>
                        <a:rPr lang="uk-UA" sz="2000" dirty="0">
                          <a:effectLst/>
                        </a:rPr>
                        <a:t> збирають.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725249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cidi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te</a:t>
                      </a: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uk-UA" sz="2000" dirty="0" err="1">
                          <a:effectLst/>
                        </a:rPr>
                        <a:t>egmi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Сіль</a:t>
                      </a:r>
                      <a:r>
                        <a:rPr lang="uk-UA" sz="2000" dirty="0">
                          <a:effectLst/>
                        </a:rPr>
                        <a:t> шукатимуть.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49629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te</a:t>
                      </a: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r>
                        <a:rPr lang="uk-UA" sz="2000" dirty="0" err="1">
                          <a:effectLst/>
                        </a:rPr>
                        <a:t>elmez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hamu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Він</a:t>
                      </a:r>
                      <a:r>
                        <a:rPr lang="uk-UA" sz="2000" dirty="0">
                          <a:effectLst/>
                        </a:rPr>
                        <a:t> змусить когось ковтати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м’ясо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321275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solidFill>
                            <a:srgbClr val="FF0000"/>
                          </a:solidFill>
                          <a:effectLst/>
                        </a:rPr>
                        <a:t>ne</a:t>
                      </a: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</a:rPr>
                        <a:t>š</a:t>
                      </a:r>
                      <a:r>
                        <a:rPr lang="uk-UA" sz="2000" dirty="0" err="1">
                          <a:effectLst/>
                        </a:rPr>
                        <a:t>išu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aryen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Він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не</a:t>
                      </a:r>
                      <a:r>
                        <a:rPr lang="uk-UA" sz="2000" dirty="0">
                          <a:effectLst/>
                        </a:rPr>
                        <a:t> змушував нікого пити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воду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9713282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jifa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te</a:t>
                      </a: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uk-UA" sz="2000" dirty="0" err="1">
                          <a:effectLst/>
                        </a:rPr>
                        <a:t>ukuš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Труп</a:t>
                      </a:r>
                      <a:r>
                        <a:rPr lang="uk-UA" sz="2000" dirty="0">
                          <a:effectLst/>
                        </a:rPr>
                        <a:t> виноситимуть.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535952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amanokal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solidFill>
                            <a:srgbClr val="BB8E00"/>
                          </a:solidFill>
                          <a:effectLst/>
                        </a:rPr>
                        <a:t>b</a:t>
                      </a:r>
                      <a:r>
                        <a:rPr lang="uk-UA" sz="2000" dirty="0" err="1">
                          <a:effectLst/>
                        </a:rPr>
                        <a:t>tuswud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За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вождем</a:t>
                      </a:r>
                      <a:r>
                        <a:rPr lang="uk-UA" sz="2000" dirty="0">
                          <a:effectLst/>
                        </a:rPr>
                        <a:t> спостерігають.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92946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aɣa</a:t>
                      </a:r>
                      <a:r>
                        <a:rPr lang="uk-UA" sz="2000" dirty="0" err="1">
                          <a:solidFill>
                            <a:srgbClr val="FF0000"/>
                          </a:solidFill>
                          <a:effectLst/>
                        </a:rPr>
                        <a:t>se</a:t>
                      </a: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r>
                        <a:rPr lang="uk-UA" sz="2000" dirty="0" err="1">
                          <a:effectLst/>
                        </a:rPr>
                        <a:t>egzem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Я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не</a:t>
                      </a:r>
                      <a:r>
                        <a:rPr lang="uk-UA" sz="2000" dirty="0">
                          <a:effectLst/>
                        </a:rPr>
                        <a:t> змушую нікого </a:t>
                      </a: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його</a:t>
                      </a:r>
                      <a:r>
                        <a:rPr lang="uk-UA" sz="2000" dirty="0">
                          <a:effectLst/>
                        </a:rPr>
                        <a:t> різати.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977430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aɣa</a:t>
                      </a:r>
                      <a:r>
                        <a:rPr lang="uk-UA" sz="2000" dirty="0" err="1">
                          <a:effectLst/>
                        </a:rPr>
                        <a:t>kaw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hamu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Я</a:t>
                      </a:r>
                      <a:r>
                        <a:rPr lang="uk-UA" sz="2000" dirty="0">
                          <a:effectLst/>
                        </a:rPr>
                        <a:t> виніс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м’ясо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8621254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te</a:t>
                      </a: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uk-UA" sz="2000" dirty="0" err="1">
                          <a:effectLst/>
                        </a:rPr>
                        <a:t>ini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en-UA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Він</a:t>
                      </a:r>
                      <a:r>
                        <a:rPr lang="uk-UA" sz="2000" dirty="0">
                          <a:effectLst/>
                        </a:rPr>
                        <a:t> братиме </a:t>
                      </a: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його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104000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feji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solidFill>
                            <a:srgbClr val="BB8E00"/>
                          </a:solidFill>
                          <a:effectLst/>
                        </a:rPr>
                        <a:t>b</a:t>
                      </a:r>
                      <a:r>
                        <a:rPr lang="uk-UA" sz="2000" dirty="0" err="1">
                          <a:effectLst/>
                        </a:rPr>
                        <a:t>nin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aryen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Вівця</a:t>
                      </a:r>
                      <a:r>
                        <a:rPr lang="uk-UA" sz="2000" dirty="0">
                          <a:effectLst/>
                        </a:rPr>
                        <a:t> п’є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воду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008483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amanokal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r>
                        <a:rPr lang="uk-UA" sz="2000" dirty="0" err="1">
                          <a:effectLst/>
                        </a:rPr>
                        <a:t>gmi</a:t>
                      </a: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i </a:t>
                      </a:r>
                      <a:endParaRPr lang="en-UA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Вождь</a:t>
                      </a:r>
                      <a:r>
                        <a:rPr lang="uk-UA" sz="2000" dirty="0">
                          <a:effectLst/>
                        </a:rPr>
                        <a:t> змушував когось </a:t>
                      </a: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їх</a:t>
                      </a:r>
                      <a:r>
                        <a:rPr lang="uk-UA" sz="2000" dirty="0">
                          <a:effectLst/>
                        </a:rPr>
                        <a:t> шукати.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0449475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aɣa</a:t>
                      </a:r>
                      <a:r>
                        <a:rPr lang="uk-UA" sz="2000" dirty="0" err="1">
                          <a:effectLst/>
                        </a:rPr>
                        <a:t>gon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cidi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Я</a:t>
                      </a:r>
                      <a:r>
                        <a:rPr lang="uk-UA" sz="2000" dirty="0">
                          <a:effectLst/>
                        </a:rPr>
                        <a:t> ковтав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сіль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725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175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601C2B-D8B4-A046-96E6-31547038F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999353"/>
              </p:ext>
            </p:extLst>
          </p:nvPr>
        </p:nvGraphicFramePr>
        <p:xfrm>
          <a:off x="1547382" y="313688"/>
          <a:ext cx="9097236" cy="62306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76834">
                  <a:extLst>
                    <a:ext uri="{9D8B030D-6E8A-4147-A177-3AD203B41FA5}">
                      <a16:colId xmlns:a16="http://schemas.microsoft.com/office/drawing/2014/main" val="3117985383"/>
                    </a:ext>
                  </a:extLst>
                </a:gridCol>
                <a:gridCol w="5820402">
                  <a:extLst>
                    <a:ext uri="{9D8B030D-6E8A-4147-A177-3AD203B41FA5}">
                      <a16:colId xmlns:a16="http://schemas.microsoft.com/office/drawing/2014/main" val="2641789805"/>
                    </a:ext>
                  </a:extLst>
                </a:gridCol>
              </a:tblGrid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amanokal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solidFill>
                            <a:srgbClr val="FF0000"/>
                          </a:solidFill>
                          <a:effectLst/>
                        </a:rPr>
                        <a:t>ne</a:t>
                      </a:r>
                      <a:r>
                        <a:rPr lang="uk-UA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š</a:t>
                      </a:r>
                      <a:r>
                        <a:rPr lang="uk-UA" sz="2000" dirty="0" err="1">
                          <a:effectLst/>
                        </a:rPr>
                        <a:t>ukuš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cidi</a:t>
                      </a:r>
                      <a:endParaRPr lang="en-UA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Вождь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не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змушував</a:t>
                      </a:r>
                      <a:r>
                        <a:rPr lang="uk-UA" sz="2000" dirty="0">
                          <a:effectLst/>
                        </a:rPr>
                        <a:t> нікого виносити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сіль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4327208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hamu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solidFill>
                            <a:srgbClr val="FF0000"/>
                          </a:solidFill>
                          <a:effectLst/>
                        </a:rPr>
                        <a:t>ne</a:t>
                      </a:r>
                      <a:r>
                        <a:rPr lang="uk-UA" sz="2000" dirty="0" err="1">
                          <a:effectLst/>
                        </a:rPr>
                        <a:t>tubuz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М’ясо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не</a:t>
                      </a:r>
                      <a:r>
                        <a:rPr lang="uk-UA" sz="2000" dirty="0">
                          <a:effectLst/>
                        </a:rPr>
                        <a:t> брали.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097308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uk-UA" sz="2000" dirty="0" err="1">
                          <a:effectLst/>
                        </a:rPr>
                        <a:t>dumbu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feji</a:t>
                      </a:r>
                      <a:endParaRPr lang="en-UA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Вони</a:t>
                      </a:r>
                      <a:r>
                        <a:rPr lang="uk-UA" sz="2000" dirty="0">
                          <a:effectLst/>
                        </a:rPr>
                        <a:t> різали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вівцю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7062473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</a:rPr>
                        <a:t>te</a:t>
                      </a:r>
                      <a:r>
                        <a:rPr lang="uk-UA" sz="2000" dirty="0" err="1">
                          <a:effectLst/>
                        </a:rPr>
                        <a:t>gzem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Їх</a:t>
                      </a:r>
                      <a:r>
                        <a:rPr lang="uk-UA" sz="2000" dirty="0">
                          <a:effectLst/>
                        </a:rPr>
                        <a:t> різали.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8200364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cidi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а</a:t>
                      </a:r>
                      <a:r>
                        <a:rPr lang="uk-UA" sz="2000" dirty="0" err="1">
                          <a:solidFill>
                            <a:srgbClr val="FF0000"/>
                          </a:solidFill>
                          <a:effectLst/>
                        </a:rPr>
                        <a:t>se</a:t>
                      </a:r>
                      <a:r>
                        <a:rPr lang="uk-UA" sz="2000" dirty="0" err="1">
                          <a:effectLst/>
                        </a:rPr>
                        <a:t>tefred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Сіль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не</a:t>
                      </a:r>
                      <a:r>
                        <a:rPr lang="uk-UA" sz="2000" dirty="0">
                          <a:effectLst/>
                        </a:rPr>
                        <a:t> збирають.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725249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cidi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te</a:t>
                      </a: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uk-UA" sz="2000" dirty="0" err="1">
                          <a:effectLst/>
                        </a:rPr>
                        <a:t>egmi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Сіль</a:t>
                      </a:r>
                      <a:r>
                        <a:rPr lang="uk-UA" sz="2000" dirty="0">
                          <a:effectLst/>
                        </a:rPr>
                        <a:t> шукатимуть.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49629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te</a:t>
                      </a:r>
                      <a:r>
                        <a:rPr lang="uk-UA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z</a:t>
                      </a:r>
                      <a:r>
                        <a:rPr lang="uk-UA" sz="2000" dirty="0" err="1">
                          <a:effectLst/>
                        </a:rPr>
                        <a:t>elmez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hamu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Він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змусить</a:t>
                      </a:r>
                      <a:r>
                        <a:rPr lang="uk-UA" sz="2000" dirty="0">
                          <a:effectLst/>
                        </a:rPr>
                        <a:t> когось ковтати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м’ясо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321275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solidFill>
                            <a:srgbClr val="FF0000"/>
                          </a:solidFill>
                          <a:effectLst/>
                        </a:rPr>
                        <a:t>ne</a:t>
                      </a:r>
                      <a:r>
                        <a:rPr lang="uk-UA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š</a:t>
                      </a:r>
                      <a:r>
                        <a:rPr lang="uk-UA" sz="2000" dirty="0" err="1">
                          <a:effectLst/>
                        </a:rPr>
                        <a:t>išu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aryen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Він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не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змушував</a:t>
                      </a:r>
                      <a:r>
                        <a:rPr lang="uk-UA" sz="2000" dirty="0">
                          <a:effectLst/>
                        </a:rPr>
                        <a:t> нікого пити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воду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9713282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jifa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te</a:t>
                      </a: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uk-UA" sz="2000" dirty="0" err="1">
                          <a:effectLst/>
                        </a:rPr>
                        <a:t>ukuš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Труп</a:t>
                      </a:r>
                      <a:r>
                        <a:rPr lang="uk-UA" sz="2000" dirty="0">
                          <a:effectLst/>
                        </a:rPr>
                        <a:t> виноситимуть.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535952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amanokal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solidFill>
                            <a:srgbClr val="BB8E00"/>
                          </a:solidFill>
                          <a:effectLst/>
                        </a:rPr>
                        <a:t>b</a:t>
                      </a:r>
                      <a:r>
                        <a:rPr lang="uk-UA" sz="2000" dirty="0" err="1">
                          <a:effectLst/>
                        </a:rPr>
                        <a:t>tuswud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За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вождем</a:t>
                      </a:r>
                      <a:r>
                        <a:rPr lang="uk-UA" sz="2000" dirty="0">
                          <a:effectLst/>
                        </a:rPr>
                        <a:t> спостерігають.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92946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aɣa</a:t>
                      </a:r>
                      <a:r>
                        <a:rPr lang="uk-UA" sz="2000" dirty="0" err="1">
                          <a:solidFill>
                            <a:srgbClr val="FF0000"/>
                          </a:solidFill>
                          <a:effectLst/>
                        </a:rPr>
                        <a:t>se</a:t>
                      </a:r>
                      <a:r>
                        <a:rPr lang="uk-UA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z</a:t>
                      </a:r>
                      <a:r>
                        <a:rPr lang="uk-UA" sz="2000" dirty="0" err="1">
                          <a:effectLst/>
                        </a:rPr>
                        <a:t>egzem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Я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не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змушую</a:t>
                      </a:r>
                      <a:r>
                        <a:rPr lang="uk-UA" sz="2000" dirty="0">
                          <a:effectLst/>
                        </a:rPr>
                        <a:t> нікого </a:t>
                      </a: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його</a:t>
                      </a:r>
                      <a:r>
                        <a:rPr lang="uk-UA" sz="2000" dirty="0">
                          <a:effectLst/>
                        </a:rPr>
                        <a:t> різати.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977430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aɣa</a:t>
                      </a:r>
                      <a:r>
                        <a:rPr lang="uk-UA" sz="2000" dirty="0" err="1">
                          <a:effectLst/>
                        </a:rPr>
                        <a:t>kaw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hamu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Я</a:t>
                      </a:r>
                      <a:r>
                        <a:rPr lang="uk-UA" sz="2000" dirty="0">
                          <a:effectLst/>
                        </a:rPr>
                        <a:t> виніс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м’ясо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8621254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te</a:t>
                      </a: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uk-UA" sz="2000" dirty="0" err="1">
                          <a:effectLst/>
                        </a:rPr>
                        <a:t>ini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en-UA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Він</a:t>
                      </a:r>
                      <a:r>
                        <a:rPr lang="uk-UA" sz="2000" dirty="0">
                          <a:effectLst/>
                        </a:rPr>
                        <a:t> братиме </a:t>
                      </a: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його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104000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feji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solidFill>
                            <a:srgbClr val="BB8E00"/>
                          </a:solidFill>
                          <a:effectLst/>
                        </a:rPr>
                        <a:t>b</a:t>
                      </a:r>
                      <a:r>
                        <a:rPr lang="uk-UA" sz="2000" dirty="0" err="1">
                          <a:effectLst/>
                        </a:rPr>
                        <a:t>nin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aryen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Вівця</a:t>
                      </a:r>
                      <a:r>
                        <a:rPr lang="uk-UA" sz="2000" dirty="0">
                          <a:effectLst/>
                        </a:rPr>
                        <a:t> п’є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воду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008483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amanokal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</a:t>
                      </a: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uk-UA" sz="2000" dirty="0" err="1">
                          <a:effectLst/>
                        </a:rPr>
                        <a:t>gmi</a:t>
                      </a: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i </a:t>
                      </a:r>
                      <a:endParaRPr lang="en-UA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Вождь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змушував</a:t>
                      </a:r>
                      <a:r>
                        <a:rPr lang="uk-UA" sz="2000" dirty="0">
                          <a:effectLst/>
                        </a:rPr>
                        <a:t> когось </a:t>
                      </a: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їх</a:t>
                      </a:r>
                      <a:r>
                        <a:rPr lang="uk-UA" sz="2000" dirty="0">
                          <a:effectLst/>
                        </a:rPr>
                        <a:t> шукати.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0449475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aɣa</a:t>
                      </a:r>
                      <a:r>
                        <a:rPr lang="uk-UA" sz="2000" dirty="0" err="1">
                          <a:effectLst/>
                        </a:rPr>
                        <a:t>gon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cidi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Я</a:t>
                      </a:r>
                      <a:r>
                        <a:rPr lang="uk-UA" sz="2000" dirty="0">
                          <a:effectLst/>
                        </a:rPr>
                        <a:t> ковтав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сіль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725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738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601C2B-D8B4-A046-96E6-31547038F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983003"/>
              </p:ext>
            </p:extLst>
          </p:nvPr>
        </p:nvGraphicFramePr>
        <p:xfrm>
          <a:off x="1547382" y="313688"/>
          <a:ext cx="9097236" cy="62306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76834">
                  <a:extLst>
                    <a:ext uri="{9D8B030D-6E8A-4147-A177-3AD203B41FA5}">
                      <a16:colId xmlns:a16="http://schemas.microsoft.com/office/drawing/2014/main" val="3117985383"/>
                    </a:ext>
                  </a:extLst>
                </a:gridCol>
                <a:gridCol w="5820402">
                  <a:extLst>
                    <a:ext uri="{9D8B030D-6E8A-4147-A177-3AD203B41FA5}">
                      <a16:colId xmlns:a16="http://schemas.microsoft.com/office/drawing/2014/main" val="2641789805"/>
                    </a:ext>
                  </a:extLst>
                </a:gridCol>
              </a:tblGrid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amanokal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solidFill>
                            <a:srgbClr val="FF0000"/>
                          </a:solidFill>
                          <a:effectLst/>
                        </a:rPr>
                        <a:t>ne</a:t>
                      </a:r>
                      <a:r>
                        <a:rPr lang="uk-UA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š</a:t>
                      </a:r>
                      <a:r>
                        <a:rPr lang="uk-UA" sz="2000" dirty="0" err="1">
                          <a:effectLst/>
                        </a:rPr>
                        <a:t>ukuš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cidi</a:t>
                      </a:r>
                      <a:endParaRPr lang="en-UA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Вождь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не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змушував</a:t>
                      </a:r>
                      <a:r>
                        <a:rPr lang="uk-UA" sz="2000" dirty="0">
                          <a:effectLst/>
                        </a:rPr>
                        <a:t> нікого виносити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сіль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4327208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 dirty="0" err="1">
                          <a:solidFill>
                            <a:srgbClr val="7030A0"/>
                          </a:solidFill>
                          <a:effectLst/>
                        </a:rPr>
                        <a:t>hamu</a:t>
                      </a:r>
                      <a:r>
                        <a:rPr lang="uk-UA" sz="2000" b="1" dirty="0">
                          <a:effectLst/>
                        </a:rPr>
                        <a:t> </a:t>
                      </a:r>
                      <a:r>
                        <a:rPr lang="uk-UA" sz="20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b="1" dirty="0" err="1">
                          <a:solidFill>
                            <a:srgbClr val="FF0000"/>
                          </a:solidFill>
                          <a:effectLst/>
                        </a:rPr>
                        <a:t>ne</a:t>
                      </a:r>
                      <a:r>
                        <a:rPr lang="uk-UA" sz="2000" b="1" dirty="0" err="1">
                          <a:solidFill>
                            <a:srgbClr val="C3699F"/>
                          </a:solidFill>
                          <a:effectLst/>
                        </a:rPr>
                        <a:t>t</a:t>
                      </a:r>
                      <a:r>
                        <a:rPr lang="uk-UA" sz="2000" b="1" dirty="0" err="1">
                          <a:effectLst/>
                        </a:rPr>
                        <a:t>ubuz</a:t>
                      </a:r>
                      <a:r>
                        <a:rPr lang="uk-UA" sz="2000" b="1" dirty="0">
                          <a:effectLst/>
                        </a:rPr>
                        <a:t> 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 dirty="0">
                          <a:solidFill>
                            <a:srgbClr val="7030A0"/>
                          </a:solidFill>
                          <a:effectLst/>
                        </a:rPr>
                        <a:t>М’ясо</a:t>
                      </a:r>
                      <a:r>
                        <a:rPr lang="uk-UA" sz="2000" b="1" dirty="0">
                          <a:effectLst/>
                        </a:rPr>
                        <a:t> </a:t>
                      </a:r>
                      <a:r>
                        <a:rPr lang="uk-UA" sz="2000" b="1" dirty="0">
                          <a:solidFill>
                            <a:srgbClr val="FF0000"/>
                          </a:solidFill>
                          <a:effectLst/>
                        </a:rPr>
                        <a:t>не</a:t>
                      </a:r>
                      <a:r>
                        <a:rPr lang="uk-UA" sz="2000" b="1" dirty="0">
                          <a:effectLst/>
                        </a:rPr>
                        <a:t> брали.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097308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uk-UA" sz="2000" dirty="0" err="1">
                          <a:effectLst/>
                        </a:rPr>
                        <a:t>dumbu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feji</a:t>
                      </a:r>
                      <a:endParaRPr lang="en-UA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Вони</a:t>
                      </a:r>
                      <a:r>
                        <a:rPr lang="uk-UA" sz="2000" dirty="0">
                          <a:effectLst/>
                        </a:rPr>
                        <a:t> різали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вівцю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7062473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uk-UA" sz="2000" b="1" dirty="0" err="1">
                          <a:solidFill>
                            <a:srgbClr val="C3699F"/>
                          </a:solidFill>
                          <a:effectLst/>
                        </a:rPr>
                        <a:t>t</a:t>
                      </a:r>
                      <a:r>
                        <a:rPr lang="uk-UA" sz="2000" b="1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uk-UA" sz="2000" b="1" dirty="0" err="1">
                          <a:effectLst/>
                        </a:rPr>
                        <a:t>gzem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Їх</a:t>
                      </a:r>
                      <a:r>
                        <a:rPr lang="uk-UA" sz="2000" b="1" dirty="0">
                          <a:effectLst/>
                        </a:rPr>
                        <a:t> різали.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8200364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 dirty="0" err="1">
                          <a:solidFill>
                            <a:srgbClr val="7030A0"/>
                          </a:solidFill>
                          <a:effectLst/>
                        </a:rPr>
                        <a:t>cidi</a:t>
                      </a:r>
                      <a:r>
                        <a:rPr lang="uk-UA" sz="2000" b="1" dirty="0">
                          <a:effectLst/>
                        </a:rPr>
                        <a:t> </a:t>
                      </a:r>
                      <a:r>
                        <a:rPr lang="uk-UA" sz="20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а</a:t>
                      </a:r>
                      <a:r>
                        <a:rPr lang="uk-UA" sz="2000" b="1" dirty="0" err="1">
                          <a:solidFill>
                            <a:srgbClr val="FF0000"/>
                          </a:solidFill>
                          <a:effectLst/>
                        </a:rPr>
                        <a:t>se</a:t>
                      </a:r>
                      <a:r>
                        <a:rPr lang="uk-UA" sz="2000" b="1" dirty="0" err="1">
                          <a:solidFill>
                            <a:srgbClr val="C3699F"/>
                          </a:solidFill>
                          <a:effectLst/>
                        </a:rPr>
                        <a:t>t</a:t>
                      </a:r>
                      <a:r>
                        <a:rPr lang="uk-UA" sz="2000" b="1" dirty="0" err="1">
                          <a:effectLst/>
                        </a:rPr>
                        <a:t>efred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 dirty="0">
                          <a:solidFill>
                            <a:srgbClr val="7030A0"/>
                          </a:solidFill>
                          <a:effectLst/>
                        </a:rPr>
                        <a:t>Сіль</a:t>
                      </a:r>
                      <a:r>
                        <a:rPr lang="uk-UA" sz="2000" b="1" dirty="0">
                          <a:effectLst/>
                        </a:rPr>
                        <a:t> </a:t>
                      </a:r>
                      <a:r>
                        <a:rPr lang="uk-UA" sz="2000" b="1" dirty="0">
                          <a:solidFill>
                            <a:srgbClr val="FF0000"/>
                          </a:solidFill>
                          <a:effectLst/>
                        </a:rPr>
                        <a:t>не</a:t>
                      </a:r>
                      <a:r>
                        <a:rPr lang="uk-UA" sz="2000" b="1" dirty="0">
                          <a:effectLst/>
                        </a:rPr>
                        <a:t> збирають.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725249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 dirty="0" err="1">
                          <a:solidFill>
                            <a:srgbClr val="7030A0"/>
                          </a:solidFill>
                          <a:effectLst/>
                        </a:rPr>
                        <a:t>cidi</a:t>
                      </a:r>
                      <a:r>
                        <a:rPr lang="uk-UA" sz="2000" b="1" dirty="0">
                          <a:effectLst/>
                        </a:rPr>
                        <a:t> </a:t>
                      </a:r>
                      <a:r>
                        <a:rPr lang="uk-UA" sz="20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te</a:t>
                      </a:r>
                      <a:r>
                        <a:rPr lang="uk-UA" sz="2000" b="1" dirty="0" err="1">
                          <a:solidFill>
                            <a:srgbClr val="C3699F"/>
                          </a:solidFill>
                          <a:effectLst/>
                        </a:rPr>
                        <a:t>t</a:t>
                      </a:r>
                      <a:r>
                        <a:rPr lang="uk-UA" sz="2000" b="1" dirty="0" err="1">
                          <a:effectLst/>
                        </a:rPr>
                        <a:t>egmi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 dirty="0">
                          <a:solidFill>
                            <a:srgbClr val="7030A0"/>
                          </a:solidFill>
                          <a:effectLst/>
                        </a:rPr>
                        <a:t>Сіль</a:t>
                      </a:r>
                      <a:r>
                        <a:rPr lang="uk-UA" sz="2000" b="1" dirty="0">
                          <a:effectLst/>
                        </a:rPr>
                        <a:t> шукатимуть.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49629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te</a:t>
                      </a:r>
                      <a:r>
                        <a:rPr lang="uk-UA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z</a:t>
                      </a:r>
                      <a:r>
                        <a:rPr lang="uk-UA" sz="2000" dirty="0" err="1">
                          <a:effectLst/>
                        </a:rPr>
                        <a:t>elmez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hamu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Він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змусить</a:t>
                      </a:r>
                      <a:r>
                        <a:rPr lang="uk-UA" sz="2000" dirty="0">
                          <a:effectLst/>
                        </a:rPr>
                        <a:t> когось ковтати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м’ясо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321275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solidFill>
                            <a:srgbClr val="FF0000"/>
                          </a:solidFill>
                          <a:effectLst/>
                        </a:rPr>
                        <a:t>ne</a:t>
                      </a:r>
                      <a:r>
                        <a:rPr lang="uk-UA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š</a:t>
                      </a:r>
                      <a:r>
                        <a:rPr lang="uk-UA" sz="2000" dirty="0" err="1">
                          <a:effectLst/>
                        </a:rPr>
                        <a:t>išu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aryen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Він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не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змушував</a:t>
                      </a:r>
                      <a:r>
                        <a:rPr lang="uk-UA" sz="2000" dirty="0">
                          <a:effectLst/>
                        </a:rPr>
                        <a:t> нікого пити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воду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9713282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 dirty="0" err="1">
                          <a:solidFill>
                            <a:srgbClr val="7030A0"/>
                          </a:solidFill>
                          <a:effectLst/>
                        </a:rPr>
                        <a:t>jifa</a:t>
                      </a:r>
                      <a:r>
                        <a:rPr lang="uk-UA" sz="2000" b="1" dirty="0">
                          <a:effectLst/>
                        </a:rPr>
                        <a:t> </a:t>
                      </a:r>
                      <a:r>
                        <a:rPr lang="uk-UA" sz="20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te</a:t>
                      </a:r>
                      <a:r>
                        <a:rPr lang="uk-UA" sz="2000" b="1" dirty="0" err="1">
                          <a:solidFill>
                            <a:srgbClr val="C3699F"/>
                          </a:solidFill>
                          <a:effectLst/>
                        </a:rPr>
                        <a:t>t</a:t>
                      </a:r>
                      <a:r>
                        <a:rPr lang="uk-UA" sz="2000" b="1" dirty="0" err="1">
                          <a:effectLst/>
                        </a:rPr>
                        <a:t>ukuš</a:t>
                      </a:r>
                      <a:r>
                        <a:rPr lang="uk-UA" sz="2000" b="1" dirty="0">
                          <a:effectLst/>
                        </a:rPr>
                        <a:t> 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 dirty="0">
                          <a:solidFill>
                            <a:srgbClr val="7030A0"/>
                          </a:solidFill>
                          <a:effectLst/>
                        </a:rPr>
                        <a:t>Труп</a:t>
                      </a:r>
                      <a:r>
                        <a:rPr lang="uk-UA" sz="2000" b="1" dirty="0">
                          <a:effectLst/>
                        </a:rPr>
                        <a:t> виноситимуть.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535952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 dirty="0" err="1">
                          <a:solidFill>
                            <a:srgbClr val="7030A0"/>
                          </a:solidFill>
                          <a:effectLst/>
                        </a:rPr>
                        <a:t>amanokal</a:t>
                      </a:r>
                      <a:r>
                        <a:rPr lang="uk-UA" sz="2000" b="1" dirty="0">
                          <a:effectLst/>
                        </a:rPr>
                        <a:t> </a:t>
                      </a:r>
                      <a:r>
                        <a:rPr lang="uk-UA" sz="20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b="1" dirty="0" err="1">
                          <a:solidFill>
                            <a:srgbClr val="BB8E00"/>
                          </a:solidFill>
                          <a:effectLst/>
                        </a:rPr>
                        <a:t>b</a:t>
                      </a:r>
                      <a:r>
                        <a:rPr lang="uk-UA" sz="2000" b="1" dirty="0" err="1">
                          <a:solidFill>
                            <a:srgbClr val="C3699F"/>
                          </a:solidFill>
                          <a:effectLst/>
                        </a:rPr>
                        <a:t>t</a:t>
                      </a:r>
                      <a:r>
                        <a:rPr lang="uk-UA" sz="2000" b="1" dirty="0" err="1">
                          <a:effectLst/>
                        </a:rPr>
                        <a:t>uswud</a:t>
                      </a:r>
                      <a:r>
                        <a:rPr lang="uk-UA" sz="2000" b="1" dirty="0">
                          <a:effectLst/>
                        </a:rPr>
                        <a:t> 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 dirty="0">
                          <a:effectLst/>
                        </a:rPr>
                        <a:t>За </a:t>
                      </a:r>
                      <a:r>
                        <a:rPr lang="uk-UA" sz="2000" b="1" dirty="0">
                          <a:solidFill>
                            <a:srgbClr val="7030A0"/>
                          </a:solidFill>
                          <a:effectLst/>
                        </a:rPr>
                        <a:t>вождем</a:t>
                      </a:r>
                      <a:r>
                        <a:rPr lang="uk-UA" sz="2000" b="1" dirty="0">
                          <a:effectLst/>
                        </a:rPr>
                        <a:t> спостерігають.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92946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aɣa</a:t>
                      </a:r>
                      <a:r>
                        <a:rPr lang="uk-UA" sz="2000" dirty="0" err="1">
                          <a:solidFill>
                            <a:srgbClr val="FF0000"/>
                          </a:solidFill>
                          <a:effectLst/>
                        </a:rPr>
                        <a:t>se</a:t>
                      </a:r>
                      <a:r>
                        <a:rPr lang="uk-UA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z</a:t>
                      </a:r>
                      <a:r>
                        <a:rPr lang="uk-UA" sz="2000" dirty="0" err="1">
                          <a:effectLst/>
                        </a:rPr>
                        <a:t>egzem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Я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не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змушую</a:t>
                      </a:r>
                      <a:r>
                        <a:rPr lang="uk-UA" sz="2000" dirty="0">
                          <a:effectLst/>
                        </a:rPr>
                        <a:t> нікого </a:t>
                      </a: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його</a:t>
                      </a:r>
                      <a:r>
                        <a:rPr lang="uk-UA" sz="2000" dirty="0">
                          <a:effectLst/>
                        </a:rPr>
                        <a:t> різати.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977430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aɣa</a:t>
                      </a:r>
                      <a:r>
                        <a:rPr lang="uk-UA" sz="2000" dirty="0" err="1">
                          <a:effectLst/>
                        </a:rPr>
                        <a:t>kaw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hamu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Я</a:t>
                      </a:r>
                      <a:r>
                        <a:rPr lang="uk-UA" sz="2000" dirty="0">
                          <a:effectLst/>
                        </a:rPr>
                        <a:t> виніс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м’ясо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8621254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te</a:t>
                      </a: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uk-UA" sz="2000" dirty="0" err="1">
                          <a:effectLst/>
                        </a:rPr>
                        <a:t>ini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en-UA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Він</a:t>
                      </a:r>
                      <a:r>
                        <a:rPr lang="uk-UA" sz="2000" dirty="0">
                          <a:effectLst/>
                        </a:rPr>
                        <a:t> братиме </a:t>
                      </a: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його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104000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feji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solidFill>
                            <a:srgbClr val="BB8E00"/>
                          </a:solidFill>
                          <a:effectLst/>
                        </a:rPr>
                        <a:t>b</a:t>
                      </a:r>
                      <a:r>
                        <a:rPr lang="uk-UA" sz="2000" dirty="0" err="1">
                          <a:effectLst/>
                        </a:rPr>
                        <a:t>nin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aryen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Вівця</a:t>
                      </a:r>
                      <a:r>
                        <a:rPr lang="uk-UA" sz="2000" dirty="0">
                          <a:effectLst/>
                        </a:rPr>
                        <a:t> п’є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воду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008483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amanokal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</a:t>
                      </a: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uk-UA" sz="2000" dirty="0" err="1">
                          <a:effectLst/>
                        </a:rPr>
                        <a:t>gmi</a:t>
                      </a: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i </a:t>
                      </a:r>
                      <a:endParaRPr lang="en-UA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Вождь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змушував</a:t>
                      </a:r>
                      <a:r>
                        <a:rPr lang="uk-UA" sz="2000" dirty="0">
                          <a:effectLst/>
                        </a:rPr>
                        <a:t> когось </a:t>
                      </a: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їх</a:t>
                      </a:r>
                      <a:r>
                        <a:rPr lang="uk-UA" sz="2000" dirty="0">
                          <a:effectLst/>
                        </a:rPr>
                        <a:t> шукати.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0449475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aɣa</a:t>
                      </a:r>
                      <a:r>
                        <a:rPr lang="uk-UA" sz="2000" dirty="0" err="1">
                          <a:effectLst/>
                        </a:rPr>
                        <a:t>gon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cidi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Я</a:t>
                      </a:r>
                      <a:r>
                        <a:rPr lang="uk-UA" sz="2000" dirty="0">
                          <a:effectLst/>
                        </a:rPr>
                        <a:t> ковтав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сіль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725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278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601C2B-D8B4-A046-96E6-31547038F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420131"/>
              </p:ext>
            </p:extLst>
          </p:nvPr>
        </p:nvGraphicFramePr>
        <p:xfrm>
          <a:off x="1547382" y="313688"/>
          <a:ext cx="9097236" cy="62306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76834">
                  <a:extLst>
                    <a:ext uri="{9D8B030D-6E8A-4147-A177-3AD203B41FA5}">
                      <a16:colId xmlns:a16="http://schemas.microsoft.com/office/drawing/2014/main" val="3117985383"/>
                    </a:ext>
                  </a:extLst>
                </a:gridCol>
                <a:gridCol w="5820402">
                  <a:extLst>
                    <a:ext uri="{9D8B030D-6E8A-4147-A177-3AD203B41FA5}">
                      <a16:colId xmlns:a16="http://schemas.microsoft.com/office/drawing/2014/main" val="2641789805"/>
                    </a:ext>
                  </a:extLst>
                </a:gridCol>
              </a:tblGrid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>
                          <a:solidFill>
                            <a:srgbClr val="7030A0"/>
                          </a:solidFill>
                          <a:effectLst/>
                        </a:rPr>
                        <a:t>amanokal</a:t>
                      </a:r>
                      <a:r>
                        <a:rPr lang="uk-UA" sz="2000" b="1">
                          <a:effectLst/>
                        </a:rPr>
                        <a:t> </a:t>
                      </a:r>
                      <a:r>
                        <a:rPr lang="uk-UA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b="1">
                          <a:solidFill>
                            <a:srgbClr val="FF0000"/>
                          </a:solidFill>
                          <a:effectLst/>
                        </a:rPr>
                        <a:t>ne</a:t>
                      </a:r>
                      <a:r>
                        <a:rPr lang="uk-UA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š</a:t>
                      </a:r>
                      <a:r>
                        <a:rPr lang="uk-UA" sz="2000" b="1">
                          <a:effectLst/>
                        </a:rPr>
                        <a:t>ukuš </a:t>
                      </a:r>
                      <a:r>
                        <a:rPr lang="uk-UA" sz="2000" b="1">
                          <a:solidFill>
                            <a:srgbClr val="7030A0"/>
                          </a:solidFill>
                          <a:effectLst/>
                        </a:rPr>
                        <a:t>cidi</a:t>
                      </a:r>
                      <a:endParaRPr lang="en-UA" sz="2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 dirty="0">
                          <a:solidFill>
                            <a:srgbClr val="7030A0"/>
                          </a:solidFill>
                          <a:effectLst/>
                        </a:rPr>
                        <a:t>Вождь</a:t>
                      </a:r>
                      <a:r>
                        <a:rPr lang="uk-UA" sz="2000" b="1" dirty="0">
                          <a:effectLst/>
                        </a:rPr>
                        <a:t> </a:t>
                      </a:r>
                      <a:r>
                        <a:rPr lang="uk-UA" sz="2000" b="1" dirty="0">
                          <a:solidFill>
                            <a:srgbClr val="FF0000"/>
                          </a:solidFill>
                          <a:effectLst/>
                        </a:rPr>
                        <a:t>не</a:t>
                      </a:r>
                      <a:r>
                        <a:rPr lang="uk-UA" sz="2000" b="1" dirty="0">
                          <a:effectLst/>
                        </a:rPr>
                        <a:t> </a:t>
                      </a:r>
                      <a:r>
                        <a:rPr lang="uk-UA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змушував</a:t>
                      </a:r>
                      <a:r>
                        <a:rPr lang="uk-UA" sz="2000" b="1" dirty="0">
                          <a:effectLst/>
                        </a:rPr>
                        <a:t> нікого виносити </a:t>
                      </a:r>
                      <a:r>
                        <a:rPr lang="uk-UA" sz="2000" b="1" dirty="0">
                          <a:solidFill>
                            <a:srgbClr val="7030A0"/>
                          </a:solidFill>
                          <a:effectLst/>
                        </a:rPr>
                        <a:t>сіль</a:t>
                      </a:r>
                      <a:r>
                        <a:rPr lang="uk-UA" sz="2000" b="1" dirty="0">
                          <a:effectLst/>
                        </a:rPr>
                        <a:t>.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4327208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>
                          <a:solidFill>
                            <a:srgbClr val="7030A0"/>
                          </a:solidFill>
                          <a:effectLst/>
                        </a:rPr>
                        <a:t>hamu</a:t>
                      </a:r>
                      <a:r>
                        <a:rPr lang="uk-UA" sz="2000" b="1">
                          <a:effectLst/>
                        </a:rPr>
                        <a:t> </a:t>
                      </a:r>
                      <a:r>
                        <a:rPr lang="uk-UA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b="1">
                          <a:solidFill>
                            <a:srgbClr val="FF0000"/>
                          </a:solidFill>
                          <a:effectLst/>
                        </a:rPr>
                        <a:t>ne</a:t>
                      </a:r>
                      <a:r>
                        <a:rPr lang="uk-UA" sz="2000" b="1">
                          <a:solidFill>
                            <a:srgbClr val="C3699F"/>
                          </a:solidFill>
                          <a:effectLst/>
                        </a:rPr>
                        <a:t>t</a:t>
                      </a:r>
                      <a:r>
                        <a:rPr lang="uk-UA" sz="2000" b="1">
                          <a:effectLst/>
                        </a:rPr>
                        <a:t>ubuz 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>
                          <a:solidFill>
                            <a:srgbClr val="7030A0"/>
                          </a:solidFill>
                          <a:effectLst/>
                        </a:rPr>
                        <a:t>М’ясо</a:t>
                      </a:r>
                      <a:r>
                        <a:rPr lang="uk-UA" sz="2000" b="1">
                          <a:effectLst/>
                        </a:rPr>
                        <a:t> </a:t>
                      </a:r>
                      <a:r>
                        <a:rPr lang="uk-UA" sz="2000" b="1">
                          <a:solidFill>
                            <a:srgbClr val="FF0000"/>
                          </a:solidFill>
                          <a:effectLst/>
                        </a:rPr>
                        <a:t>не</a:t>
                      </a:r>
                      <a:r>
                        <a:rPr lang="uk-UA" sz="2000" b="1">
                          <a:effectLst/>
                        </a:rPr>
                        <a:t> брали.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097308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uk-UA" sz="2000">
                          <a:effectLst/>
                        </a:rPr>
                        <a:t>dumbu </a:t>
                      </a:r>
                      <a:r>
                        <a:rPr lang="uk-UA" sz="2000">
                          <a:solidFill>
                            <a:srgbClr val="7030A0"/>
                          </a:solidFill>
                          <a:effectLst/>
                        </a:rPr>
                        <a:t>feji</a:t>
                      </a:r>
                      <a:endParaRPr lang="en-UA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Вони</a:t>
                      </a:r>
                      <a:r>
                        <a:rPr lang="uk-UA" sz="2000">
                          <a:effectLst/>
                        </a:rPr>
                        <a:t> різали </a:t>
                      </a:r>
                      <a:r>
                        <a:rPr lang="uk-UA" sz="2000">
                          <a:solidFill>
                            <a:srgbClr val="7030A0"/>
                          </a:solidFill>
                          <a:effectLst/>
                        </a:rPr>
                        <a:t>вівцю</a:t>
                      </a:r>
                      <a:r>
                        <a:rPr lang="uk-UA" sz="200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7062473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uk-UA" sz="2000" b="1">
                          <a:solidFill>
                            <a:srgbClr val="C3699F"/>
                          </a:solidFill>
                          <a:effectLst/>
                        </a:rPr>
                        <a:t>t</a:t>
                      </a:r>
                      <a:r>
                        <a:rPr lang="uk-UA" sz="2000" b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uk-UA" sz="2000" b="1">
                          <a:effectLst/>
                        </a:rPr>
                        <a:t>gzem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Їх</a:t>
                      </a:r>
                      <a:r>
                        <a:rPr lang="uk-UA" sz="2000" b="1">
                          <a:effectLst/>
                        </a:rPr>
                        <a:t> різали.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8200364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>
                          <a:solidFill>
                            <a:srgbClr val="7030A0"/>
                          </a:solidFill>
                          <a:effectLst/>
                        </a:rPr>
                        <a:t>cidi</a:t>
                      </a:r>
                      <a:r>
                        <a:rPr lang="uk-UA" sz="2000" b="1">
                          <a:effectLst/>
                        </a:rPr>
                        <a:t> </a:t>
                      </a:r>
                      <a:r>
                        <a:rPr lang="uk-UA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а</a:t>
                      </a:r>
                      <a:r>
                        <a:rPr lang="uk-UA" sz="2000" b="1">
                          <a:solidFill>
                            <a:srgbClr val="FF0000"/>
                          </a:solidFill>
                          <a:effectLst/>
                        </a:rPr>
                        <a:t>se</a:t>
                      </a:r>
                      <a:r>
                        <a:rPr lang="uk-UA" sz="2000" b="1">
                          <a:solidFill>
                            <a:srgbClr val="C3699F"/>
                          </a:solidFill>
                          <a:effectLst/>
                        </a:rPr>
                        <a:t>t</a:t>
                      </a:r>
                      <a:r>
                        <a:rPr lang="uk-UA" sz="2000" b="1">
                          <a:effectLst/>
                        </a:rPr>
                        <a:t>efred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>
                          <a:solidFill>
                            <a:srgbClr val="7030A0"/>
                          </a:solidFill>
                          <a:effectLst/>
                        </a:rPr>
                        <a:t>Сіль</a:t>
                      </a:r>
                      <a:r>
                        <a:rPr lang="uk-UA" sz="2000" b="1">
                          <a:effectLst/>
                        </a:rPr>
                        <a:t> </a:t>
                      </a:r>
                      <a:r>
                        <a:rPr lang="uk-UA" sz="2000" b="1">
                          <a:solidFill>
                            <a:srgbClr val="FF0000"/>
                          </a:solidFill>
                          <a:effectLst/>
                        </a:rPr>
                        <a:t>не</a:t>
                      </a:r>
                      <a:r>
                        <a:rPr lang="uk-UA" sz="2000" b="1">
                          <a:effectLst/>
                        </a:rPr>
                        <a:t> збирають.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725249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>
                          <a:solidFill>
                            <a:srgbClr val="7030A0"/>
                          </a:solidFill>
                          <a:effectLst/>
                        </a:rPr>
                        <a:t>cidi</a:t>
                      </a:r>
                      <a:r>
                        <a:rPr lang="uk-UA" sz="2000" b="1">
                          <a:effectLst/>
                        </a:rPr>
                        <a:t> </a:t>
                      </a:r>
                      <a:r>
                        <a:rPr lang="uk-UA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te</a:t>
                      </a:r>
                      <a:r>
                        <a:rPr lang="uk-UA" sz="2000" b="1">
                          <a:solidFill>
                            <a:srgbClr val="C3699F"/>
                          </a:solidFill>
                          <a:effectLst/>
                        </a:rPr>
                        <a:t>t</a:t>
                      </a:r>
                      <a:r>
                        <a:rPr lang="uk-UA" sz="2000" b="1">
                          <a:effectLst/>
                        </a:rPr>
                        <a:t>egmi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>
                          <a:solidFill>
                            <a:srgbClr val="7030A0"/>
                          </a:solidFill>
                          <a:effectLst/>
                        </a:rPr>
                        <a:t>Сіль</a:t>
                      </a:r>
                      <a:r>
                        <a:rPr lang="uk-UA" sz="2000" b="1">
                          <a:effectLst/>
                        </a:rPr>
                        <a:t> шукатимуть.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49629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te</a:t>
                      </a:r>
                      <a:r>
                        <a:rPr lang="uk-UA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z</a:t>
                      </a:r>
                      <a:r>
                        <a:rPr lang="uk-UA" sz="2000" b="1">
                          <a:effectLst/>
                        </a:rPr>
                        <a:t>elmez </a:t>
                      </a:r>
                      <a:r>
                        <a:rPr lang="uk-UA" sz="2000" b="1">
                          <a:solidFill>
                            <a:srgbClr val="7030A0"/>
                          </a:solidFill>
                          <a:effectLst/>
                        </a:rPr>
                        <a:t>hamu</a:t>
                      </a:r>
                      <a:r>
                        <a:rPr lang="uk-UA" sz="2000" b="1">
                          <a:effectLst/>
                        </a:rPr>
                        <a:t> 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Він</a:t>
                      </a:r>
                      <a:r>
                        <a:rPr lang="uk-UA" sz="2000" b="1">
                          <a:effectLst/>
                        </a:rPr>
                        <a:t> </a:t>
                      </a:r>
                      <a:r>
                        <a:rPr lang="uk-UA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змусить</a:t>
                      </a:r>
                      <a:r>
                        <a:rPr lang="uk-UA" sz="2000" b="1">
                          <a:effectLst/>
                        </a:rPr>
                        <a:t> когось ковтати </a:t>
                      </a:r>
                      <a:r>
                        <a:rPr lang="uk-UA" sz="2000" b="1">
                          <a:solidFill>
                            <a:srgbClr val="7030A0"/>
                          </a:solidFill>
                          <a:effectLst/>
                        </a:rPr>
                        <a:t>м’ясо</a:t>
                      </a:r>
                      <a:r>
                        <a:rPr lang="uk-UA" sz="2000" b="1">
                          <a:effectLst/>
                        </a:rPr>
                        <a:t>.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321275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b="1">
                          <a:solidFill>
                            <a:srgbClr val="FF0000"/>
                          </a:solidFill>
                          <a:effectLst/>
                        </a:rPr>
                        <a:t>ne</a:t>
                      </a:r>
                      <a:r>
                        <a:rPr lang="uk-UA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š</a:t>
                      </a:r>
                      <a:r>
                        <a:rPr lang="uk-UA" sz="2000" b="1">
                          <a:effectLst/>
                        </a:rPr>
                        <a:t>išu </a:t>
                      </a:r>
                      <a:r>
                        <a:rPr lang="uk-UA" sz="2000" b="1">
                          <a:solidFill>
                            <a:srgbClr val="7030A0"/>
                          </a:solidFill>
                          <a:effectLst/>
                        </a:rPr>
                        <a:t>aryen</a:t>
                      </a:r>
                      <a:r>
                        <a:rPr lang="uk-UA" sz="2000" b="1">
                          <a:effectLst/>
                        </a:rPr>
                        <a:t> 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Він</a:t>
                      </a:r>
                      <a:r>
                        <a:rPr lang="uk-UA" sz="2000" b="1">
                          <a:effectLst/>
                        </a:rPr>
                        <a:t> </a:t>
                      </a:r>
                      <a:r>
                        <a:rPr lang="uk-UA" sz="2000" b="1">
                          <a:solidFill>
                            <a:srgbClr val="FF0000"/>
                          </a:solidFill>
                          <a:effectLst/>
                        </a:rPr>
                        <a:t>не</a:t>
                      </a:r>
                      <a:r>
                        <a:rPr lang="uk-UA" sz="2000" b="1">
                          <a:effectLst/>
                        </a:rPr>
                        <a:t> </a:t>
                      </a:r>
                      <a:r>
                        <a:rPr lang="uk-UA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змушував</a:t>
                      </a:r>
                      <a:r>
                        <a:rPr lang="uk-UA" sz="2000" b="1">
                          <a:effectLst/>
                        </a:rPr>
                        <a:t> нікого пити </a:t>
                      </a:r>
                      <a:r>
                        <a:rPr lang="uk-UA" sz="2000" b="1">
                          <a:solidFill>
                            <a:srgbClr val="7030A0"/>
                          </a:solidFill>
                          <a:effectLst/>
                        </a:rPr>
                        <a:t>воду</a:t>
                      </a:r>
                      <a:r>
                        <a:rPr lang="uk-UA" sz="2000" b="1">
                          <a:effectLst/>
                        </a:rPr>
                        <a:t>.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9713282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>
                          <a:solidFill>
                            <a:srgbClr val="7030A0"/>
                          </a:solidFill>
                          <a:effectLst/>
                        </a:rPr>
                        <a:t>jifa</a:t>
                      </a:r>
                      <a:r>
                        <a:rPr lang="uk-UA" sz="2000" b="1">
                          <a:effectLst/>
                        </a:rPr>
                        <a:t> </a:t>
                      </a:r>
                      <a:r>
                        <a:rPr lang="uk-UA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te</a:t>
                      </a:r>
                      <a:r>
                        <a:rPr lang="uk-UA" sz="2000" b="1">
                          <a:solidFill>
                            <a:srgbClr val="C3699F"/>
                          </a:solidFill>
                          <a:effectLst/>
                        </a:rPr>
                        <a:t>t</a:t>
                      </a:r>
                      <a:r>
                        <a:rPr lang="uk-UA" sz="2000" b="1">
                          <a:effectLst/>
                        </a:rPr>
                        <a:t>ukuš 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>
                          <a:solidFill>
                            <a:srgbClr val="7030A0"/>
                          </a:solidFill>
                          <a:effectLst/>
                        </a:rPr>
                        <a:t>Труп</a:t>
                      </a:r>
                      <a:r>
                        <a:rPr lang="uk-UA" sz="2000" b="1">
                          <a:effectLst/>
                        </a:rPr>
                        <a:t> виноситимуть.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535952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>
                          <a:solidFill>
                            <a:srgbClr val="7030A0"/>
                          </a:solidFill>
                          <a:effectLst/>
                        </a:rPr>
                        <a:t>amanokal</a:t>
                      </a:r>
                      <a:r>
                        <a:rPr lang="uk-UA" sz="2000" b="1">
                          <a:effectLst/>
                        </a:rPr>
                        <a:t> </a:t>
                      </a:r>
                      <a:r>
                        <a:rPr lang="uk-UA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b="1">
                          <a:solidFill>
                            <a:srgbClr val="BB8E00"/>
                          </a:solidFill>
                          <a:effectLst/>
                        </a:rPr>
                        <a:t>b</a:t>
                      </a:r>
                      <a:r>
                        <a:rPr lang="uk-UA" sz="2000" b="1">
                          <a:solidFill>
                            <a:srgbClr val="C3699F"/>
                          </a:solidFill>
                          <a:effectLst/>
                        </a:rPr>
                        <a:t>t</a:t>
                      </a:r>
                      <a:r>
                        <a:rPr lang="uk-UA" sz="2000" b="1">
                          <a:effectLst/>
                        </a:rPr>
                        <a:t>uswud 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>
                          <a:effectLst/>
                        </a:rPr>
                        <a:t>За </a:t>
                      </a:r>
                      <a:r>
                        <a:rPr lang="uk-UA" sz="2000" b="1">
                          <a:solidFill>
                            <a:srgbClr val="7030A0"/>
                          </a:solidFill>
                          <a:effectLst/>
                        </a:rPr>
                        <a:t>вождем</a:t>
                      </a:r>
                      <a:r>
                        <a:rPr lang="uk-UA" sz="2000" b="1">
                          <a:effectLst/>
                        </a:rPr>
                        <a:t> спостерігають.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92946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aɣa</a:t>
                      </a:r>
                      <a:r>
                        <a:rPr lang="uk-UA" sz="2000" b="1">
                          <a:solidFill>
                            <a:srgbClr val="FF0000"/>
                          </a:solidFill>
                          <a:effectLst/>
                        </a:rPr>
                        <a:t>se</a:t>
                      </a:r>
                      <a:r>
                        <a:rPr lang="uk-UA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z</a:t>
                      </a:r>
                      <a:r>
                        <a:rPr lang="uk-UA" sz="2000" b="1">
                          <a:effectLst/>
                        </a:rPr>
                        <a:t>egzem </a:t>
                      </a:r>
                      <a:r>
                        <a:rPr lang="uk-UA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b="1">
                          <a:effectLst/>
                        </a:rPr>
                        <a:t> 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Я</a:t>
                      </a:r>
                      <a:r>
                        <a:rPr lang="uk-UA" sz="2000" b="1">
                          <a:effectLst/>
                        </a:rPr>
                        <a:t> </a:t>
                      </a:r>
                      <a:r>
                        <a:rPr lang="uk-UA" sz="2000" b="1">
                          <a:solidFill>
                            <a:srgbClr val="FF0000"/>
                          </a:solidFill>
                          <a:effectLst/>
                        </a:rPr>
                        <a:t>не</a:t>
                      </a:r>
                      <a:r>
                        <a:rPr lang="uk-UA" sz="2000" b="1">
                          <a:effectLst/>
                        </a:rPr>
                        <a:t> </a:t>
                      </a:r>
                      <a:r>
                        <a:rPr lang="uk-UA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змушую</a:t>
                      </a:r>
                      <a:r>
                        <a:rPr lang="uk-UA" sz="2000" b="1">
                          <a:effectLst/>
                        </a:rPr>
                        <a:t> нікого </a:t>
                      </a:r>
                      <a:r>
                        <a:rPr lang="uk-UA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його</a:t>
                      </a:r>
                      <a:r>
                        <a:rPr lang="uk-UA" sz="2000" b="1">
                          <a:effectLst/>
                        </a:rPr>
                        <a:t> різати.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977430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aɣa</a:t>
                      </a:r>
                      <a:r>
                        <a:rPr lang="uk-UA" sz="2000">
                          <a:effectLst/>
                        </a:rPr>
                        <a:t>kaw </a:t>
                      </a:r>
                      <a:r>
                        <a:rPr lang="uk-UA" sz="2000">
                          <a:solidFill>
                            <a:srgbClr val="7030A0"/>
                          </a:solidFill>
                          <a:effectLst/>
                        </a:rPr>
                        <a:t>hamu</a:t>
                      </a:r>
                      <a:r>
                        <a:rPr lang="uk-UA" sz="200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Я</a:t>
                      </a:r>
                      <a:r>
                        <a:rPr lang="uk-UA" sz="2000">
                          <a:effectLst/>
                        </a:rPr>
                        <a:t> виніс </a:t>
                      </a:r>
                      <a:r>
                        <a:rPr lang="uk-UA" sz="2000">
                          <a:solidFill>
                            <a:srgbClr val="7030A0"/>
                          </a:solidFill>
                          <a:effectLst/>
                        </a:rPr>
                        <a:t>м’ясо</a:t>
                      </a:r>
                      <a:r>
                        <a:rPr lang="uk-UA" sz="200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8621254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te</a:t>
                      </a: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uk-UA" sz="2000">
                          <a:effectLst/>
                        </a:rPr>
                        <a:t>ini </a:t>
                      </a:r>
                      <a:r>
                        <a:rPr lang="uk-UA" sz="20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 </a:t>
                      </a:r>
                      <a:endParaRPr lang="en-UA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Він</a:t>
                      </a:r>
                      <a:r>
                        <a:rPr lang="uk-UA" sz="2000">
                          <a:effectLst/>
                        </a:rPr>
                        <a:t> братиме </a:t>
                      </a:r>
                      <a:r>
                        <a:rPr lang="uk-UA" sz="20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його</a:t>
                      </a:r>
                      <a:r>
                        <a:rPr lang="uk-UA" sz="200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104000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solidFill>
                            <a:srgbClr val="7030A0"/>
                          </a:solidFill>
                          <a:effectLst/>
                        </a:rPr>
                        <a:t>feji</a:t>
                      </a:r>
                      <a:r>
                        <a:rPr lang="uk-UA" sz="2000">
                          <a:effectLst/>
                        </a:rPr>
                        <a:t> </a:t>
                      </a:r>
                      <a:r>
                        <a:rPr lang="uk-UA" sz="20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>
                          <a:solidFill>
                            <a:srgbClr val="BB8E00"/>
                          </a:solidFill>
                          <a:effectLst/>
                        </a:rPr>
                        <a:t>b</a:t>
                      </a:r>
                      <a:r>
                        <a:rPr lang="uk-UA" sz="2000">
                          <a:effectLst/>
                        </a:rPr>
                        <a:t>nin </a:t>
                      </a:r>
                      <a:r>
                        <a:rPr lang="uk-UA" sz="2000">
                          <a:solidFill>
                            <a:srgbClr val="7030A0"/>
                          </a:solidFill>
                          <a:effectLst/>
                        </a:rPr>
                        <a:t>aryen</a:t>
                      </a:r>
                      <a:r>
                        <a:rPr lang="uk-UA" sz="200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solidFill>
                            <a:srgbClr val="7030A0"/>
                          </a:solidFill>
                          <a:effectLst/>
                        </a:rPr>
                        <a:t>Вівця</a:t>
                      </a:r>
                      <a:r>
                        <a:rPr lang="uk-UA" sz="2000">
                          <a:effectLst/>
                        </a:rPr>
                        <a:t> п’є </a:t>
                      </a:r>
                      <a:r>
                        <a:rPr lang="uk-UA" sz="2000">
                          <a:solidFill>
                            <a:srgbClr val="7030A0"/>
                          </a:solidFill>
                          <a:effectLst/>
                        </a:rPr>
                        <a:t>воду</a:t>
                      </a:r>
                      <a:r>
                        <a:rPr lang="uk-UA" sz="200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008483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>
                          <a:solidFill>
                            <a:srgbClr val="7030A0"/>
                          </a:solidFill>
                          <a:effectLst/>
                        </a:rPr>
                        <a:t>amanokal</a:t>
                      </a:r>
                      <a:r>
                        <a:rPr lang="uk-UA" sz="2000" b="1">
                          <a:effectLst/>
                        </a:rPr>
                        <a:t> </a:t>
                      </a:r>
                      <a:r>
                        <a:rPr lang="uk-UA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uk-UA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</a:t>
                      </a:r>
                      <a:r>
                        <a:rPr lang="uk-UA" sz="2000" b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uk-UA" sz="2000" b="1">
                          <a:effectLst/>
                        </a:rPr>
                        <a:t>gmi</a:t>
                      </a:r>
                      <a:r>
                        <a:rPr lang="uk-UA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i </a:t>
                      </a:r>
                      <a:endParaRPr lang="en-UA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>
                          <a:solidFill>
                            <a:srgbClr val="7030A0"/>
                          </a:solidFill>
                          <a:effectLst/>
                        </a:rPr>
                        <a:t>Вождь</a:t>
                      </a:r>
                      <a:r>
                        <a:rPr lang="uk-UA" sz="2000" b="1">
                          <a:effectLst/>
                        </a:rPr>
                        <a:t> </a:t>
                      </a:r>
                      <a:r>
                        <a:rPr lang="uk-UA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змушував</a:t>
                      </a:r>
                      <a:r>
                        <a:rPr lang="uk-UA" sz="2000" b="1">
                          <a:effectLst/>
                        </a:rPr>
                        <a:t> когось </a:t>
                      </a:r>
                      <a:r>
                        <a:rPr lang="uk-UA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їх</a:t>
                      </a:r>
                      <a:r>
                        <a:rPr lang="uk-UA" sz="2000" b="1">
                          <a:effectLst/>
                        </a:rPr>
                        <a:t> шукати.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0449475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aɣa</a:t>
                      </a:r>
                      <a:r>
                        <a:rPr lang="uk-UA" sz="2000">
                          <a:effectLst/>
                        </a:rPr>
                        <a:t>gon </a:t>
                      </a:r>
                      <a:r>
                        <a:rPr lang="uk-UA" sz="2000">
                          <a:solidFill>
                            <a:srgbClr val="7030A0"/>
                          </a:solidFill>
                          <a:effectLst/>
                        </a:rPr>
                        <a:t>cidi</a:t>
                      </a:r>
                      <a:r>
                        <a:rPr lang="uk-UA" sz="2000">
                          <a:effectLst/>
                        </a:rPr>
                        <a:t> 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Я</a:t>
                      </a:r>
                      <a:r>
                        <a:rPr lang="uk-UA" sz="2000" dirty="0">
                          <a:effectLst/>
                        </a:rPr>
                        <a:t> ковтав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сіль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725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8910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D3B6E-868D-6C4A-8AB9-1165B0031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0086"/>
          </a:xfrm>
        </p:spPr>
        <p:txBody>
          <a:bodyPr>
            <a:normAutofit/>
          </a:bodyPr>
          <a:lstStyle/>
          <a:p>
            <a:r>
              <a:rPr lang="uk-UA" sz="2800" dirty="0"/>
              <a:t>Структура дієслова: </a:t>
            </a:r>
            <a:r>
              <a:rPr lang="uk-UA" sz="2800" i="1" dirty="0"/>
              <a:t>підмет</a:t>
            </a:r>
            <a:r>
              <a:rPr lang="uk-UA" sz="2800" dirty="0"/>
              <a:t> — </a:t>
            </a:r>
            <a:r>
              <a:rPr lang="uk-UA" sz="2800" i="1" dirty="0"/>
              <a:t>час і заперечення</a:t>
            </a:r>
            <a:r>
              <a:rPr lang="uk-UA" sz="2800" dirty="0"/>
              <a:t> — </a:t>
            </a:r>
            <a:r>
              <a:rPr lang="uk-UA" sz="2800" i="1" dirty="0"/>
              <a:t>стан</a:t>
            </a:r>
            <a:r>
              <a:rPr lang="uk-UA" sz="2800" dirty="0"/>
              <a:t> — </a:t>
            </a:r>
            <a:r>
              <a:rPr lang="uk-UA" sz="2800" i="1" dirty="0"/>
              <a:t>корінь</a:t>
            </a:r>
            <a:endParaRPr lang="en-UA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C34E49-3E52-8348-9B41-4F2C51D23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344769"/>
              </p:ext>
            </p:extLst>
          </p:nvPr>
        </p:nvGraphicFramePr>
        <p:xfrm>
          <a:off x="1714944" y="1282932"/>
          <a:ext cx="2056512" cy="13197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22464">
                  <a:extLst>
                    <a:ext uri="{9D8B030D-6E8A-4147-A177-3AD203B41FA5}">
                      <a16:colId xmlns:a16="http://schemas.microsoft.com/office/drawing/2014/main" val="1235089869"/>
                    </a:ext>
                  </a:extLst>
                </a:gridCol>
                <a:gridCol w="634048">
                  <a:extLst>
                    <a:ext uri="{9D8B030D-6E8A-4147-A177-3AD203B41FA5}">
                      <a16:colId xmlns:a16="http://schemas.microsoft.com/office/drawing/2014/main" val="40209781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Займенники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007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1 ос. </a:t>
                      </a:r>
                      <a:r>
                        <a:rPr lang="uk-UA" sz="2000" dirty="0" err="1">
                          <a:effectLst/>
                        </a:rPr>
                        <a:t>одн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effectLst/>
                        </a:rPr>
                        <a:t>aγa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4861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3 ос. </a:t>
                      </a:r>
                      <a:r>
                        <a:rPr lang="uk-UA" sz="2000" dirty="0" err="1">
                          <a:effectLst/>
                        </a:rPr>
                        <a:t>одн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effectLst/>
                        </a:rPr>
                        <a:t>a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2797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3 ос. мн.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i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650163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ACB2D0-1310-EC48-AA81-D70470FA2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553807"/>
              </p:ext>
            </p:extLst>
          </p:nvPr>
        </p:nvGraphicFramePr>
        <p:xfrm>
          <a:off x="4712652" y="1270116"/>
          <a:ext cx="6907848" cy="9898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81885">
                  <a:extLst>
                    <a:ext uri="{9D8B030D-6E8A-4147-A177-3AD203B41FA5}">
                      <a16:colId xmlns:a16="http://schemas.microsoft.com/office/drawing/2014/main" val="1581867675"/>
                    </a:ext>
                  </a:extLst>
                </a:gridCol>
                <a:gridCol w="1354455">
                  <a:extLst>
                    <a:ext uri="{9D8B030D-6E8A-4147-A177-3AD203B41FA5}">
                      <a16:colId xmlns:a16="http://schemas.microsoft.com/office/drawing/2014/main" val="2650210184"/>
                    </a:ext>
                  </a:extLst>
                </a:gridCol>
                <a:gridCol w="1634681">
                  <a:extLst>
                    <a:ext uri="{9D8B030D-6E8A-4147-A177-3AD203B41FA5}">
                      <a16:colId xmlns:a16="http://schemas.microsoft.com/office/drawing/2014/main" val="3518189492"/>
                    </a:ext>
                  </a:extLst>
                </a:gridCol>
                <a:gridCol w="1536827">
                  <a:extLst>
                    <a:ext uri="{9D8B030D-6E8A-4147-A177-3AD203B41FA5}">
                      <a16:colId xmlns:a16="http://schemas.microsoft.com/office/drawing/2014/main" val="4715320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минулий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теперішній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майбутній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4209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без заперечення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effectLst/>
                        </a:rPr>
                        <a:t>Ø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-</a:t>
                      </a:r>
                      <a:r>
                        <a:rPr lang="uk-UA" sz="2000" dirty="0" err="1">
                          <a:effectLst/>
                        </a:rPr>
                        <a:t>b</a:t>
                      </a:r>
                      <a:r>
                        <a:rPr lang="uk-UA" sz="2000" dirty="0">
                          <a:effectLst/>
                        </a:rPr>
                        <a:t>-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-te-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0422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з запереченням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-ne-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-</a:t>
                      </a:r>
                      <a:r>
                        <a:rPr lang="uk-UA" sz="2000" dirty="0" err="1">
                          <a:effectLst/>
                        </a:rPr>
                        <a:t>se</a:t>
                      </a:r>
                      <a:r>
                        <a:rPr lang="uk-UA" sz="2000" dirty="0">
                          <a:effectLst/>
                        </a:rPr>
                        <a:t>-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—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1897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B827E4-F70F-5F40-B87D-FEF12F4E3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898924"/>
              </p:ext>
            </p:extLst>
          </p:nvPr>
        </p:nvGraphicFramePr>
        <p:xfrm>
          <a:off x="5432679" y="2833876"/>
          <a:ext cx="6187821" cy="29695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69147">
                  <a:extLst>
                    <a:ext uri="{9D8B030D-6E8A-4147-A177-3AD203B41FA5}">
                      <a16:colId xmlns:a16="http://schemas.microsoft.com/office/drawing/2014/main" val="740270748"/>
                    </a:ext>
                  </a:extLst>
                </a:gridCol>
                <a:gridCol w="2308098">
                  <a:extLst>
                    <a:ext uri="{9D8B030D-6E8A-4147-A177-3AD203B41FA5}">
                      <a16:colId xmlns:a16="http://schemas.microsoft.com/office/drawing/2014/main" val="3184020947"/>
                    </a:ext>
                  </a:extLst>
                </a:gridCol>
                <a:gridCol w="1810576">
                  <a:extLst>
                    <a:ext uri="{9D8B030D-6E8A-4147-A177-3AD203B41FA5}">
                      <a16:colId xmlns:a16="http://schemas.microsoft.com/office/drawing/2014/main" val="26252120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Активний стан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Пасив і </a:t>
                      </a:r>
                      <a:r>
                        <a:rPr lang="uk-UA" sz="2000" dirty="0" err="1">
                          <a:effectLst/>
                        </a:rPr>
                        <a:t>каузатив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Переклад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3791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effectLst/>
                        </a:rPr>
                        <a:t>gon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effectLst/>
                        </a:rPr>
                        <a:t>elmez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ковтати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8461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dini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effectLst/>
                        </a:rPr>
                        <a:t>ubuz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брати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0559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kaw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effectLst/>
                        </a:rPr>
                        <a:t>ukuš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виносити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7956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dumbu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effectLst/>
                        </a:rPr>
                        <a:t>egzem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різати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6398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nin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err="1">
                          <a:effectLst/>
                        </a:rPr>
                        <a:t>išu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пити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6034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—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egmi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шукати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7173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—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uswud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спостерігати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155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—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>
                          <a:effectLst/>
                        </a:rPr>
                        <a:t>efred</a:t>
                      </a:r>
                      <a:endParaRPr lang="en-UA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</a:rPr>
                        <a:t>збирати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714459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F1F8EA7-1299-EF40-BD2B-81CD45CC18F6}"/>
              </a:ext>
            </a:extLst>
          </p:cNvPr>
          <p:cNvSpPr/>
          <p:nvPr/>
        </p:nvSpPr>
        <p:spPr>
          <a:xfrm>
            <a:off x="838200" y="3223196"/>
            <a:ext cx="3810000" cy="258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spcAft>
                <a:spcPts val="600"/>
              </a:spcAft>
            </a:pPr>
            <a:r>
              <a:rPr lang="uk-UA" sz="2000" dirty="0">
                <a:solidFill>
                  <a:srgbClr val="000000"/>
                </a:solidFill>
                <a:ea typeface="Helvetica" pitchFamily="2" charset="0"/>
                <a:cs typeface="Calibri" panose="020F0502020204030204" pitchFamily="34" charset="0"/>
              </a:rPr>
              <a:t>Афікс стану:</a:t>
            </a:r>
            <a:endParaRPr lang="en-UA" sz="2000" dirty="0">
              <a:ea typeface="MS Mincho" panose="02020609040205080304" pitchFamily="49" charset="-128"/>
              <a:cs typeface="Kartika" panose="02020503030404060203" pitchFamily="18" charset="0"/>
            </a:endParaRPr>
          </a:p>
          <a:p>
            <a:pPr marL="342900" lvl="0" indent="-342900" algn="just">
              <a:buFont typeface="Symbol" pitchFamily="2" charset="2"/>
              <a:buChar char=""/>
            </a:pPr>
            <a:r>
              <a:rPr lang="uk-UA" sz="2000" dirty="0">
                <a:solidFill>
                  <a:srgbClr val="000000"/>
                </a:solidFill>
                <a:ea typeface="Helvetica" pitchFamily="2" charset="0"/>
                <a:cs typeface="Calibri" panose="020F0502020204030204" pitchFamily="34" charset="0"/>
              </a:rPr>
              <a:t>активний стан: </a:t>
            </a:r>
            <a:r>
              <a:rPr lang="uk-UA" sz="2000" b="1" dirty="0" err="1">
                <a:solidFill>
                  <a:srgbClr val="000000"/>
                </a:solidFill>
                <a:ea typeface="Helvetica" pitchFamily="2" charset="0"/>
                <a:cs typeface="Calibri" panose="020F0502020204030204" pitchFamily="34" charset="0"/>
              </a:rPr>
              <a:t>Ø</a:t>
            </a:r>
            <a:r>
              <a:rPr lang="uk-UA" sz="2000" dirty="0">
                <a:solidFill>
                  <a:srgbClr val="000000"/>
                </a:solidFill>
                <a:ea typeface="Helvetica" pitchFamily="2" charset="0"/>
                <a:cs typeface="Calibri" panose="020F0502020204030204" pitchFamily="34" charset="0"/>
              </a:rPr>
              <a:t>;</a:t>
            </a:r>
            <a:endParaRPr lang="en-UA" sz="2000" dirty="0">
              <a:ea typeface="MS Mincho" panose="02020609040205080304" pitchFamily="49" charset="-128"/>
              <a:cs typeface="Kartika" panose="02020503030404060203" pitchFamily="18" charset="0"/>
            </a:endParaRPr>
          </a:p>
          <a:p>
            <a:pPr marL="342900" lvl="0" indent="-342900" algn="just">
              <a:spcBef>
                <a:spcPts val="1000"/>
              </a:spcBef>
              <a:buFont typeface="Symbol" pitchFamily="2" charset="2"/>
              <a:buChar char=""/>
            </a:pPr>
            <a:r>
              <a:rPr lang="uk-UA" sz="2000" dirty="0">
                <a:solidFill>
                  <a:srgbClr val="000000"/>
                </a:solidFill>
                <a:ea typeface="Helvetica" pitchFamily="2" charset="0"/>
                <a:cs typeface="Calibri" panose="020F0502020204030204" pitchFamily="34" charset="0"/>
              </a:rPr>
              <a:t>пасив: </a:t>
            </a:r>
            <a:r>
              <a:rPr lang="uk-UA" sz="2000" b="1" dirty="0">
                <a:solidFill>
                  <a:srgbClr val="000000"/>
                </a:solidFill>
                <a:ea typeface="Helvetica" pitchFamily="2" charset="0"/>
                <a:cs typeface="Calibri" panose="020F0502020204030204" pitchFamily="34" charset="0"/>
              </a:rPr>
              <a:t>-</a:t>
            </a:r>
            <a:r>
              <a:rPr lang="uk-UA" sz="2000" b="1" dirty="0" err="1">
                <a:solidFill>
                  <a:srgbClr val="000000"/>
                </a:solidFill>
                <a:ea typeface="Helvetica" pitchFamily="2" charset="0"/>
                <a:cs typeface="Calibri" panose="020F0502020204030204" pitchFamily="34" charset="0"/>
              </a:rPr>
              <a:t>t</a:t>
            </a:r>
            <a:r>
              <a:rPr lang="uk-UA" sz="2000" b="1" dirty="0">
                <a:solidFill>
                  <a:srgbClr val="000000"/>
                </a:solidFill>
                <a:ea typeface="Helvetica" pitchFamily="2" charset="0"/>
                <a:cs typeface="Calibri" panose="020F0502020204030204" pitchFamily="34" charset="0"/>
              </a:rPr>
              <a:t>-</a:t>
            </a:r>
            <a:r>
              <a:rPr lang="uk-UA" sz="2000" dirty="0">
                <a:solidFill>
                  <a:srgbClr val="000000"/>
                </a:solidFill>
                <a:ea typeface="Helvetica" pitchFamily="2" charset="0"/>
                <a:cs typeface="Calibri" panose="020F0502020204030204" pitchFamily="34" charset="0"/>
              </a:rPr>
              <a:t>;</a:t>
            </a:r>
            <a:endParaRPr lang="en-UA" sz="2000" dirty="0">
              <a:ea typeface="MS Mincho" panose="02020609040205080304" pitchFamily="49" charset="-128"/>
              <a:cs typeface="Kartika" panose="02020503030404060203" pitchFamily="18" charset="0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1000"/>
              </a:spcAft>
              <a:buFont typeface="Symbol" pitchFamily="2" charset="2"/>
              <a:buChar char=""/>
            </a:pPr>
            <a:r>
              <a:rPr lang="uk-UA" sz="2000" dirty="0" err="1">
                <a:solidFill>
                  <a:srgbClr val="000000"/>
                </a:solidFill>
                <a:ea typeface="Helvetica" pitchFamily="2" charset="0"/>
                <a:cs typeface="Calibri" panose="020F0502020204030204" pitchFamily="34" charset="0"/>
              </a:rPr>
              <a:t>каузатив</a:t>
            </a:r>
            <a:r>
              <a:rPr lang="uk-UA" sz="2000" dirty="0">
                <a:solidFill>
                  <a:srgbClr val="000000"/>
                </a:solidFill>
                <a:ea typeface="Helvetica" pitchFamily="2" charset="0"/>
                <a:cs typeface="Calibri" panose="020F0502020204030204" pitchFamily="34" charset="0"/>
              </a:rPr>
              <a:t>: шипляча або </a:t>
            </a:r>
            <a:r>
              <a:rPr lang="uk-UA" sz="2000" dirty="0" err="1">
                <a:solidFill>
                  <a:srgbClr val="000000"/>
                </a:solidFill>
                <a:ea typeface="Helvetica" pitchFamily="2" charset="0"/>
                <a:cs typeface="Calibri" panose="020F0502020204030204" pitchFamily="34" charset="0"/>
              </a:rPr>
              <a:t>свис</a:t>
            </a:r>
            <a:r>
              <a:rPr lang="en-UA" sz="2000" dirty="0">
                <a:solidFill>
                  <a:srgbClr val="000000"/>
                </a:solidFill>
                <a:ea typeface="Helvetica" pitchFamily="2" charset="0"/>
                <a:cs typeface="Calibri" panose="020F0502020204030204" pitchFamily="34" charset="0"/>
              </a:rPr>
              <a:t>-</a:t>
            </a:r>
            <a:r>
              <a:rPr lang="uk-UA" sz="2000" dirty="0" err="1">
                <a:solidFill>
                  <a:srgbClr val="000000"/>
                </a:solidFill>
                <a:ea typeface="Helvetica" pitchFamily="2" charset="0"/>
                <a:cs typeface="Calibri" panose="020F0502020204030204" pitchFamily="34" charset="0"/>
              </a:rPr>
              <a:t>тяча</a:t>
            </a:r>
            <a:r>
              <a:rPr lang="uk-UA" sz="2000" dirty="0">
                <a:solidFill>
                  <a:srgbClr val="000000"/>
                </a:solidFill>
                <a:ea typeface="Helvetica" pitchFamily="2" charset="0"/>
                <a:cs typeface="Calibri" panose="020F0502020204030204" pitchFamily="34" charset="0"/>
              </a:rPr>
              <a:t>, присутня в корені, чи </a:t>
            </a:r>
            <a:r>
              <a:rPr lang="uk-UA" sz="2000" b="1" dirty="0">
                <a:solidFill>
                  <a:srgbClr val="000000"/>
                </a:solidFill>
                <a:ea typeface="Helvetica" pitchFamily="2" charset="0"/>
                <a:cs typeface="Calibri" panose="020F0502020204030204" pitchFamily="34" charset="0"/>
              </a:rPr>
              <a:t>-</a:t>
            </a:r>
            <a:r>
              <a:rPr lang="uk-UA" sz="2000" b="1" dirty="0" err="1">
                <a:solidFill>
                  <a:srgbClr val="000000"/>
                </a:solidFill>
                <a:ea typeface="Helvetica" pitchFamily="2" charset="0"/>
                <a:cs typeface="Calibri" panose="020F0502020204030204" pitchFamily="34" charset="0"/>
              </a:rPr>
              <a:t>s</a:t>
            </a:r>
            <a:r>
              <a:rPr lang="uk-UA" sz="2000" b="1" dirty="0">
                <a:solidFill>
                  <a:srgbClr val="000000"/>
                </a:solidFill>
                <a:ea typeface="Helvetica" pitchFamily="2" charset="0"/>
                <a:cs typeface="Calibri" panose="020F0502020204030204" pitchFamily="34" charset="0"/>
              </a:rPr>
              <a:t>-</a:t>
            </a:r>
            <a:r>
              <a:rPr lang="uk-UA" sz="2000" dirty="0">
                <a:solidFill>
                  <a:srgbClr val="000000"/>
                </a:solidFill>
                <a:ea typeface="Helvetica" pitchFamily="2" charset="0"/>
                <a:cs typeface="Calibri" panose="020F0502020204030204" pitchFamily="34" charset="0"/>
              </a:rPr>
              <a:t>, якщо в корені немає </a:t>
            </a:r>
            <a:r>
              <a:rPr lang="uk-UA" sz="2000" dirty="0" err="1">
                <a:solidFill>
                  <a:srgbClr val="000000"/>
                </a:solidFill>
                <a:ea typeface="Helvetica" pitchFamily="2" charset="0"/>
                <a:cs typeface="Calibri" panose="020F0502020204030204" pitchFamily="34" charset="0"/>
              </a:rPr>
              <a:t>шипля</a:t>
            </a:r>
            <a:r>
              <a:rPr lang="en-UA" sz="2000" dirty="0">
                <a:solidFill>
                  <a:srgbClr val="000000"/>
                </a:solidFill>
                <a:ea typeface="Helvetica" pitchFamily="2" charset="0"/>
                <a:cs typeface="Calibri" panose="020F0502020204030204" pitchFamily="34" charset="0"/>
              </a:rPr>
              <a:t>-</a:t>
            </a:r>
            <a:r>
              <a:rPr lang="uk-UA" sz="2000" dirty="0" err="1">
                <a:solidFill>
                  <a:srgbClr val="000000"/>
                </a:solidFill>
                <a:ea typeface="Helvetica" pitchFamily="2" charset="0"/>
                <a:cs typeface="Calibri" panose="020F0502020204030204" pitchFamily="34" charset="0"/>
              </a:rPr>
              <a:t>чих</a:t>
            </a:r>
            <a:r>
              <a:rPr lang="uk-UA" sz="2000" dirty="0">
                <a:solidFill>
                  <a:srgbClr val="000000"/>
                </a:solidFill>
                <a:ea typeface="Helvetica" pitchFamily="2" charset="0"/>
                <a:cs typeface="Calibri" panose="020F0502020204030204" pitchFamily="34" charset="0"/>
              </a:rPr>
              <a:t> та свистячих.</a:t>
            </a:r>
            <a:endParaRPr lang="en-UA" sz="2000" dirty="0">
              <a:ea typeface="MS Mincho" panose="02020609040205080304" pitchFamily="49" charset="-128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42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565EDD-EBDC-4E4D-A8E0-36B405ECE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295867"/>
              </p:ext>
            </p:extLst>
          </p:nvPr>
        </p:nvGraphicFramePr>
        <p:xfrm>
          <a:off x="1230891" y="847088"/>
          <a:ext cx="9730218" cy="42835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89864">
                  <a:extLst>
                    <a:ext uri="{9D8B030D-6E8A-4147-A177-3AD203B41FA5}">
                      <a16:colId xmlns:a16="http://schemas.microsoft.com/office/drawing/2014/main" val="3117985383"/>
                    </a:ext>
                  </a:extLst>
                </a:gridCol>
                <a:gridCol w="6240354">
                  <a:extLst>
                    <a:ext uri="{9D8B030D-6E8A-4147-A177-3AD203B41FA5}">
                      <a16:colId xmlns:a16="http://schemas.microsoft.com/office/drawing/2014/main" val="2641789805"/>
                    </a:ext>
                  </a:extLst>
                </a:gridCol>
              </a:tblGrid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 dirty="0" err="1">
                          <a:solidFill>
                            <a:srgbClr val="7030A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aryen</a:t>
                      </a:r>
                      <a:r>
                        <a:rPr lang="uk-UA" sz="2000" b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20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</a:t>
                      </a:r>
                      <a:r>
                        <a:rPr lang="uk-UA" sz="2000" b="1" dirty="0" err="1">
                          <a:solidFill>
                            <a:srgbClr val="FF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ne</a:t>
                      </a:r>
                      <a:r>
                        <a:rPr lang="uk-UA" sz="2000" b="1" dirty="0" err="1">
                          <a:solidFill>
                            <a:srgbClr val="C3699F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t</a:t>
                      </a:r>
                      <a:r>
                        <a:rPr lang="uk-UA" sz="2000" b="1" dirty="0" err="1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išu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 i="1" dirty="0">
                          <a:solidFill>
                            <a:srgbClr val="7030A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Воду</a:t>
                      </a: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2000" b="1" i="1" dirty="0">
                          <a:solidFill>
                            <a:srgbClr val="FF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не</a:t>
                      </a: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пили.</a:t>
                      </a:r>
                      <a:endParaRPr lang="en-UA" sz="2000" b="1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327208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aɣa</a:t>
                      </a:r>
                      <a:r>
                        <a:rPr lang="uk-UA" sz="20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s</a:t>
                      </a:r>
                      <a:r>
                        <a:rPr lang="uk-UA" sz="2000" b="1" dirty="0" err="1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uswud</a:t>
                      </a:r>
                      <a:r>
                        <a:rPr lang="uk-UA" sz="2000" b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2000" b="1" dirty="0" err="1">
                          <a:solidFill>
                            <a:srgbClr val="7030A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feji</a:t>
                      </a:r>
                      <a:endParaRPr lang="en-UA" sz="2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Я</a:t>
                      </a: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20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змушував</a:t>
                      </a: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когось спостерігати за </a:t>
                      </a:r>
                      <a:r>
                        <a:rPr lang="uk-UA" sz="2000" b="1" i="1" dirty="0">
                          <a:solidFill>
                            <a:srgbClr val="7030A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вівцею</a:t>
                      </a: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.</a:t>
                      </a:r>
                      <a:endParaRPr lang="en-UA" sz="2000" b="1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97308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 dirty="0" err="1">
                          <a:solidFill>
                            <a:srgbClr val="7030A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cidi</a:t>
                      </a:r>
                      <a:r>
                        <a:rPr lang="uk-UA" sz="2000" b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20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</a:t>
                      </a:r>
                      <a:r>
                        <a:rPr lang="uk-UA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te</a:t>
                      </a:r>
                      <a:r>
                        <a:rPr lang="uk-UA" sz="2000" b="1" dirty="0" err="1">
                          <a:solidFill>
                            <a:srgbClr val="C3699F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t</a:t>
                      </a:r>
                      <a:r>
                        <a:rPr lang="uk-UA" sz="2000" b="1" dirty="0" err="1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elmez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 i="1" dirty="0">
                          <a:solidFill>
                            <a:srgbClr val="7030A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Сіль</a:t>
                      </a: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ковтатимуть.</a:t>
                      </a:r>
                      <a:endParaRPr lang="en-UA" sz="2000" b="1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62473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</a:t>
                      </a:r>
                      <a:r>
                        <a:rPr lang="uk-UA" sz="2000" b="0" dirty="0" err="1">
                          <a:solidFill>
                            <a:srgbClr val="FF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se</a:t>
                      </a: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dini</a:t>
                      </a: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7030A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jifa</a:t>
                      </a:r>
                      <a:endParaRPr lang="en-UA" sz="2000" b="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Він</a:t>
                      </a:r>
                      <a:r>
                        <a:rPr lang="uk-UA" sz="2000" b="0" i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2000" b="0" i="1" dirty="0">
                          <a:solidFill>
                            <a:srgbClr val="FF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не</a:t>
                      </a:r>
                      <a:r>
                        <a:rPr lang="uk-UA" sz="2000" b="0" i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бере </a:t>
                      </a:r>
                      <a:r>
                        <a:rPr lang="uk-UA" sz="2000" b="0" i="1" dirty="0">
                          <a:solidFill>
                            <a:srgbClr val="7030A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труп</a:t>
                      </a:r>
                      <a:r>
                        <a:rPr lang="uk-UA" sz="2000" b="0" i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.</a:t>
                      </a:r>
                      <a:endParaRPr lang="en-UA" sz="2000" b="0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200364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725249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</a:t>
                      </a:r>
                      <a:r>
                        <a:rPr lang="uk-UA" sz="2000" b="1" i="1" dirty="0" err="1">
                          <a:solidFill>
                            <a:srgbClr val="BB8E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b</a:t>
                      </a:r>
                      <a:r>
                        <a:rPr lang="uk-UA" sz="2000" b="1" i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z</a:t>
                      </a:r>
                      <a:r>
                        <a:rPr lang="uk-UA" sz="2000" b="1" i="1" dirty="0" err="1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ubuz</a:t>
                      </a: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2000" b="1" i="1" dirty="0" err="1">
                          <a:solidFill>
                            <a:srgbClr val="7030A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aryen</a:t>
                      </a:r>
                      <a:endParaRPr lang="en-UA" sz="2000" b="1" i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Він</a:t>
                      </a:r>
                      <a:r>
                        <a:rPr lang="uk-UA" sz="2000" b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змушує</a:t>
                      </a:r>
                      <a:r>
                        <a:rPr lang="uk-UA" sz="2000" b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когось брати </a:t>
                      </a:r>
                      <a:r>
                        <a:rPr lang="uk-UA" sz="2000" b="1" dirty="0">
                          <a:solidFill>
                            <a:srgbClr val="7030A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воду</a:t>
                      </a:r>
                      <a:r>
                        <a:rPr lang="uk-UA" sz="2000" b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.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49629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aɣa</a:t>
                      </a:r>
                      <a:r>
                        <a:rPr lang="uk-UA" sz="2000" b="1" i="1" dirty="0" err="1">
                          <a:solidFill>
                            <a:srgbClr val="BB8E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b</a:t>
                      </a:r>
                      <a:r>
                        <a:rPr lang="uk-UA" sz="2000" b="1" i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ʒ</a:t>
                      </a:r>
                      <a:r>
                        <a:rPr lang="uk-UA" sz="2000" b="1" i="1" dirty="0" err="1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iʒuwenket</a:t>
                      </a: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20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i</a:t>
                      </a:r>
                      <a:endParaRPr lang="en-UA" sz="2000" b="1" i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Я</a:t>
                      </a:r>
                      <a:r>
                        <a:rPr lang="uk-UA" sz="2000" b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змушую</a:t>
                      </a:r>
                      <a:r>
                        <a:rPr lang="uk-UA" sz="2000" b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когось </a:t>
                      </a:r>
                      <a:r>
                        <a:rPr lang="uk-UA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їх</a:t>
                      </a:r>
                      <a:r>
                        <a:rPr lang="uk-UA" sz="2000" b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проводжати.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321275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0" i="1" dirty="0" err="1">
                          <a:solidFill>
                            <a:srgbClr val="7030A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amanokal</a:t>
                      </a:r>
                      <a:r>
                        <a:rPr lang="uk-UA" sz="2000" b="0" i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2000" b="0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</a:t>
                      </a:r>
                      <a:r>
                        <a:rPr lang="uk-UA" sz="2000" b="0" i="1" dirty="0" err="1">
                          <a:solidFill>
                            <a:srgbClr val="FF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ne</a:t>
                      </a:r>
                      <a:r>
                        <a:rPr lang="uk-UA" sz="2000" b="0" i="1" dirty="0" err="1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nin</a:t>
                      </a:r>
                      <a:r>
                        <a:rPr lang="uk-UA" sz="2000" b="0" i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2000" b="0" i="1" dirty="0" err="1">
                          <a:solidFill>
                            <a:srgbClr val="7030A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aryen</a:t>
                      </a:r>
                      <a:endParaRPr lang="en-UA" sz="2000" b="0" i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Вождь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не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пив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воду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713282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i="1" dirty="0" err="1">
                          <a:solidFill>
                            <a:srgbClr val="7030A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hamu</a:t>
                      </a: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2000" b="1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</a:t>
                      </a:r>
                      <a:r>
                        <a:rPr lang="uk-UA" sz="2000" b="1" i="1" dirty="0" err="1">
                          <a:solidFill>
                            <a:srgbClr val="FF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ne</a:t>
                      </a:r>
                      <a:r>
                        <a:rPr lang="uk-UA" sz="2000" b="1" i="1" dirty="0" err="1">
                          <a:solidFill>
                            <a:srgbClr val="C3699F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t</a:t>
                      </a:r>
                      <a:r>
                        <a:rPr lang="uk-UA" sz="2000" b="1" i="1" dirty="0" err="1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egmi</a:t>
                      </a:r>
                      <a:endParaRPr lang="en-UA" sz="2000" b="1" i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 dirty="0">
                          <a:solidFill>
                            <a:srgbClr val="7030A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М’ясо</a:t>
                      </a:r>
                      <a:r>
                        <a:rPr lang="uk-UA" sz="2000" b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2000" b="1" dirty="0">
                          <a:solidFill>
                            <a:srgbClr val="FF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не</a:t>
                      </a:r>
                      <a:r>
                        <a:rPr lang="uk-UA" sz="2000" b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шукали.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535952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</a:t>
                      </a:r>
                      <a:r>
                        <a:rPr lang="uk-UA" sz="20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te</a:t>
                      </a:r>
                      <a:r>
                        <a:rPr lang="uk-UA" sz="2000" b="1" i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s</a:t>
                      </a:r>
                      <a:r>
                        <a:rPr lang="uk-UA" sz="2000" b="1" i="1" dirty="0" err="1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efred</a:t>
                      </a: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2000" b="1" i="1" dirty="0" err="1">
                          <a:solidFill>
                            <a:srgbClr val="7030A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cidi</a:t>
                      </a:r>
                      <a:endParaRPr lang="en-UA" sz="2000" b="1" i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Він</a:t>
                      </a:r>
                      <a:r>
                        <a:rPr lang="uk-UA" sz="2000" b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змусить</a:t>
                      </a:r>
                      <a:r>
                        <a:rPr lang="uk-UA" sz="2000" b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когось збирати </a:t>
                      </a:r>
                      <a:r>
                        <a:rPr lang="uk-UA" sz="2000" b="1" dirty="0">
                          <a:solidFill>
                            <a:srgbClr val="7030A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сіль</a:t>
                      </a:r>
                      <a:r>
                        <a:rPr lang="uk-UA" sz="2000" b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.</a:t>
                      </a:r>
                      <a:endParaRPr lang="en-UA" sz="2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92946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i</a:t>
                      </a:r>
                      <a:r>
                        <a:rPr lang="en-US" sz="2000" b="0" i="1" dirty="0" err="1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kaw</a:t>
                      </a:r>
                      <a:r>
                        <a:rPr lang="en-US" sz="2000" b="0" i="1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rgbClr val="7030A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feji</a:t>
                      </a:r>
                      <a:endParaRPr lang="en-UA" sz="2000" b="0" i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Вони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виносили 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вівцю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Noto Serif" panose="02020502060505020204" pitchFamily="18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.</a:t>
                      </a:r>
                      <a:endParaRPr lang="en-UA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977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550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5D58-3588-3846-B2A1-4F3BB8CCD4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Хáуса і </a:t>
            </a:r>
            <a:r>
              <a:rPr lang="uk-UA" dirty="0" err="1"/>
              <a:t>доґóн</a:t>
            </a:r>
            <a:r>
              <a:rPr lang="en-UA" dirty="0">
                <a:effectLst/>
              </a:rPr>
              <a:t> 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21E78-DEF7-B044-BF5E-AAEA3E06CD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4849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0160B-DAB8-4C45-87D4-D58622DC9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5160"/>
          </a:xfrm>
        </p:spPr>
        <p:txBody>
          <a:bodyPr>
            <a:normAutofit/>
          </a:bodyPr>
          <a:lstStyle/>
          <a:p>
            <a:r>
              <a:rPr lang="uk-UA" sz="2800" i="1" dirty="0" err="1"/>
              <a:t>ũ</a:t>
            </a:r>
            <a:r>
              <a:rPr lang="uk-UA" sz="2800" dirty="0"/>
              <a:t> — як </a:t>
            </a:r>
            <a:r>
              <a:rPr lang="uk-UA" sz="2800" i="1" dirty="0"/>
              <a:t>у</a:t>
            </a:r>
            <a:r>
              <a:rPr lang="uk-UA" sz="2800" dirty="0"/>
              <a:t> з ви­дихом через ніс</a:t>
            </a:r>
            <a:br>
              <a:rPr lang="en-US" sz="2800" dirty="0"/>
            </a:br>
            <a:r>
              <a:rPr lang="uk-UA" sz="2800" i="1" dirty="0" err="1"/>
              <a:t>ḭ</a:t>
            </a:r>
            <a:r>
              <a:rPr lang="uk-UA" sz="2800" dirty="0"/>
              <a:t> — як </a:t>
            </a:r>
            <a:r>
              <a:rPr lang="uk-UA" sz="2800" i="1" dirty="0"/>
              <a:t>і</a:t>
            </a:r>
            <a:r>
              <a:rPr lang="uk-UA" sz="2800" dirty="0"/>
              <a:t>, але «скрипучим» голосом</a:t>
            </a:r>
            <a:endParaRPr lang="en-UA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BEA06A-BAA1-7746-959C-521C570BFA7E}"/>
                  </a:ext>
                </a:extLst>
              </p14:cNvPr>
              <p14:cNvContentPartPr/>
              <p14:nvPr/>
            </p14:nvContentPartPr>
            <p14:xfrm>
              <a:off x="4331767" y="920781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BEA06A-BAA1-7746-959C-521C570BFA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3127" y="91178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0D65802-EB12-4148-89C3-FCBD6E577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00" y="1739117"/>
            <a:ext cx="5468421" cy="4198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719AB8-41BA-2F4E-9ADE-F4AE46B479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903" y="2466496"/>
            <a:ext cx="5560277" cy="24061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E69B54A-A561-8C4F-8D60-A61ECFB21B2E}"/>
                  </a:ext>
                </a:extLst>
              </p14:cNvPr>
              <p14:cNvContentPartPr/>
              <p14:nvPr/>
            </p14:nvContentPartPr>
            <p14:xfrm>
              <a:off x="6928807" y="3422421"/>
              <a:ext cx="1126440" cy="3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E69B54A-A561-8C4F-8D60-A61ECFB21B2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20167" y="3413781"/>
                <a:ext cx="11440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6349942-63B8-2E41-98BB-DF8615960D19}"/>
                  </a:ext>
                </a:extLst>
              </p14:cNvPr>
              <p14:cNvContentPartPr/>
              <p14:nvPr/>
            </p14:nvContentPartPr>
            <p14:xfrm>
              <a:off x="9680287" y="4294701"/>
              <a:ext cx="92484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6349942-63B8-2E41-98BB-DF8615960D1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71647" y="4285701"/>
                <a:ext cx="94248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639ED3AB-CD47-4011-9CFB-C4017DACC028}"/>
              </a:ext>
            </a:extLst>
          </p:cNvPr>
          <p:cNvSpPr/>
          <p:nvPr/>
        </p:nvSpPr>
        <p:spPr>
          <a:xfrm>
            <a:off x="1387818" y="2348946"/>
            <a:ext cx="365760" cy="365760"/>
          </a:xfrm>
          <a:prstGeom prst="ellips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E6E6AA3-704D-4A82-A68C-712587F256F6}"/>
              </a:ext>
            </a:extLst>
          </p:cNvPr>
          <p:cNvSpPr/>
          <p:nvPr/>
        </p:nvSpPr>
        <p:spPr>
          <a:xfrm>
            <a:off x="5319342" y="2388870"/>
            <a:ext cx="365760" cy="365760"/>
          </a:xfrm>
          <a:prstGeom prst="ellips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56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>
            <a:extLst>
              <a:ext uri="{FF2B5EF4-FFF2-40B4-BE49-F238E27FC236}">
                <a16:creationId xmlns:a16="http://schemas.microsoft.com/office/drawing/2014/main" id="{BA307A8F-E5B2-0848-8B62-5D4660619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8" y="649800"/>
            <a:ext cx="5076164" cy="55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>
            <a:extLst>
              <a:ext uri="{FF2B5EF4-FFF2-40B4-BE49-F238E27FC236}">
                <a16:creationId xmlns:a16="http://schemas.microsoft.com/office/drawing/2014/main" id="{C3C3263E-465A-0C4F-BC83-778D19A42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73" y="1600200"/>
            <a:ext cx="555582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A6D775F-95A0-564A-9773-D2B94065D545}"/>
              </a:ext>
            </a:extLst>
          </p:cNvPr>
          <p:cNvGrpSpPr/>
          <p:nvPr/>
        </p:nvGrpSpPr>
        <p:grpSpPr>
          <a:xfrm>
            <a:off x="1649840" y="2446400"/>
            <a:ext cx="137880" cy="99720"/>
            <a:chOff x="1649840" y="2446400"/>
            <a:chExt cx="137880" cy="9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9A66F17-E432-7948-9724-48FB2B2FC813}"/>
                    </a:ext>
                  </a:extLst>
                </p14:cNvPr>
                <p14:cNvContentPartPr/>
                <p14:nvPr/>
              </p14:nvContentPartPr>
              <p14:xfrm>
                <a:off x="1689440" y="2446400"/>
                <a:ext cx="81000" cy="88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9A66F17-E432-7948-9724-48FB2B2FC81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80440" y="2437400"/>
                  <a:ext cx="98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CCCDD90-DF39-094D-9251-EB8735BAE8B5}"/>
                    </a:ext>
                  </a:extLst>
                </p14:cNvPr>
                <p14:cNvContentPartPr/>
                <p14:nvPr/>
              </p14:nvContentPartPr>
              <p14:xfrm>
                <a:off x="1649840" y="2452880"/>
                <a:ext cx="137880" cy="93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CCCDD90-DF39-094D-9251-EB8735BAE8B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41200" y="2444240"/>
                  <a:ext cx="155520" cy="11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8A81D01-7180-1A43-8050-E83029A409E9}"/>
                  </a:ext>
                </a:extLst>
              </p14:cNvPr>
              <p14:cNvContentPartPr/>
              <p14:nvPr/>
            </p14:nvContentPartPr>
            <p14:xfrm>
              <a:off x="2369120" y="2676440"/>
              <a:ext cx="130320" cy="140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8A81D01-7180-1A43-8050-E83029A409E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60480" y="2667800"/>
                <a:ext cx="1479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69FBE09-1858-9F44-8BC0-84A62FE88DF8}"/>
                  </a:ext>
                </a:extLst>
              </p14:cNvPr>
              <p14:cNvContentPartPr/>
              <p14:nvPr/>
            </p14:nvContentPartPr>
            <p14:xfrm>
              <a:off x="2365520" y="2686880"/>
              <a:ext cx="128160" cy="104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69FBE09-1858-9F44-8BC0-84A62FE88DF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56880" y="2678240"/>
                <a:ext cx="145800" cy="12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90803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637F0-432A-0741-B2CE-CB2A5D9B1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069381"/>
              </p:ext>
            </p:extLst>
          </p:nvPr>
        </p:nvGraphicFramePr>
        <p:xfrm>
          <a:off x="584835" y="638810"/>
          <a:ext cx="4239134" cy="55968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29956">
                  <a:extLst>
                    <a:ext uri="{9D8B030D-6E8A-4147-A177-3AD203B41FA5}">
                      <a16:colId xmlns:a16="http://schemas.microsoft.com/office/drawing/2014/main" val="2194905134"/>
                    </a:ext>
                  </a:extLst>
                </a:gridCol>
                <a:gridCol w="2309178">
                  <a:extLst>
                    <a:ext uri="{9D8B030D-6E8A-4147-A177-3AD203B41FA5}">
                      <a16:colId xmlns:a16="http://schemas.microsoft.com/office/drawing/2014/main" val="18341461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Хауса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effectLst/>
                        </a:rPr>
                        <a:t>Доґон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/>
                </a:tc>
                <a:extLst>
                  <a:ext uri="{0D108BD9-81ED-4DB2-BD59-A6C34878D82A}">
                    <a16:rowId xmlns:a16="http://schemas.microsoft.com/office/drawing/2014/main" val="266148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effectLst/>
                        </a:rPr>
                        <a:t>saniyarta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naa wo mɔ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335936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’kawarsa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wo anuge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15325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effectLst/>
                        </a:rPr>
                        <a:t>likitanta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joŋunɛ wo mɔ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403384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takwaransa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effectLst/>
                        </a:rPr>
                        <a:t>wo</a:t>
                      </a:r>
                      <a:r>
                        <a:rPr lang="uk-UA" sz="2000" b="0" dirty="0">
                          <a:effectLst/>
                        </a:rPr>
                        <a:t> </a:t>
                      </a:r>
                      <a:r>
                        <a:rPr lang="uk-UA" sz="2000" b="0" dirty="0" err="1">
                          <a:effectLst/>
                        </a:rPr>
                        <a:t>tɔgrɔ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65628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akuyarsa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effectLst/>
                        </a:rPr>
                        <a:t>ɛnɛ</a:t>
                      </a:r>
                      <a:r>
                        <a:rPr lang="uk-UA" sz="2000" b="0" dirty="0">
                          <a:effectLst/>
                        </a:rPr>
                        <a:t> </a:t>
                      </a:r>
                      <a:r>
                        <a:rPr lang="uk-UA" sz="2000" b="0" dirty="0" err="1">
                          <a:effectLst/>
                        </a:rPr>
                        <a:t>wo</a:t>
                      </a:r>
                      <a:r>
                        <a:rPr lang="uk-UA" sz="2000" b="0" dirty="0">
                          <a:effectLst/>
                        </a:rPr>
                        <a:t> </a:t>
                      </a:r>
                      <a:r>
                        <a:rPr lang="uk-UA" sz="2000" b="0" dirty="0" err="1">
                          <a:effectLst/>
                        </a:rPr>
                        <a:t>mɔ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257573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kakarta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effectLst/>
                        </a:rPr>
                        <a:t>wo</a:t>
                      </a:r>
                      <a:r>
                        <a:rPr lang="uk-UA" sz="2000" b="0" dirty="0">
                          <a:effectLst/>
                        </a:rPr>
                        <a:t> </a:t>
                      </a:r>
                      <a:r>
                        <a:rPr lang="uk-UA" sz="2000" b="0" dirty="0" err="1">
                          <a:effectLst/>
                        </a:rPr>
                        <a:t>tirɛyaa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944526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abokinsa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effectLst/>
                        </a:rPr>
                        <a:t>wo</a:t>
                      </a:r>
                      <a:r>
                        <a:rPr lang="uk-UA" sz="2000" b="0" dirty="0">
                          <a:effectLst/>
                        </a:rPr>
                        <a:t> </a:t>
                      </a:r>
                      <a:r>
                        <a:rPr lang="uk-UA" sz="2000" b="0" dirty="0" err="1">
                          <a:effectLst/>
                        </a:rPr>
                        <a:t>anuge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552290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bishiyarta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timɛ wo mɔ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467054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maharbinsa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antolunɛ wo mɔ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857852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yayarta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wo dere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241061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magabcinta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wo konnunɛ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715486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makiyayiyarsa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naagirunɛ</a:t>
                      </a: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mɔ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1837151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kakanta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wo tirɛana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689522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takwararta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tɔgrɔ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86931467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B0366C2-CD26-624A-B27D-96BFBE0CF211}"/>
              </a:ext>
            </a:extLst>
          </p:cNvPr>
          <p:cNvSpPr/>
          <p:nvPr/>
        </p:nvSpPr>
        <p:spPr>
          <a:xfrm>
            <a:off x="5105401" y="998855"/>
            <a:ext cx="6819264" cy="148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</a:pPr>
            <a:r>
              <a:rPr lang="uk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його мисливець      його тезка       її ворог       його пастушка        її лікар </a:t>
            </a:r>
            <a:r>
              <a:rPr lang="en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      </a:t>
            </a:r>
            <a:r>
              <a:rPr lang="uk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її бабуся       його друг       її корова       її тезка        його подруга</a:t>
            </a:r>
            <a:r>
              <a:rPr lang="en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        </a:t>
            </a:r>
            <a:r>
              <a:rPr lang="uk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її дерево       її дідусь</a:t>
            </a:r>
            <a:br>
              <a:rPr lang="en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</a:br>
            <a:r>
              <a:rPr lang="uk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його коза       її старша сестра</a:t>
            </a:r>
            <a:endParaRPr lang="en-UA" sz="2000" dirty="0">
              <a:ea typeface="MS Mincho" panose="02020609040205080304" pitchFamily="49" charset="-128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313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637F0-432A-0741-B2CE-CB2A5D9B14D9}"/>
              </a:ext>
            </a:extLst>
          </p:cNvPr>
          <p:cNvGraphicFramePr>
            <a:graphicFrameLocks noGrp="1"/>
          </p:cNvGraphicFramePr>
          <p:nvPr/>
        </p:nvGraphicFramePr>
        <p:xfrm>
          <a:off x="584835" y="638810"/>
          <a:ext cx="4239134" cy="55968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29956">
                  <a:extLst>
                    <a:ext uri="{9D8B030D-6E8A-4147-A177-3AD203B41FA5}">
                      <a16:colId xmlns:a16="http://schemas.microsoft.com/office/drawing/2014/main" val="2194905134"/>
                    </a:ext>
                  </a:extLst>
                </a:gridCol>
                <a:gridCol w="2309178">
                  <a:extLst>
                    <a:ext uri="{9D8B030D-6E8A-4147-A177-3AD203B41FA5}">
                      <a16:colId xmlns:a16="http://schemas.microsoft.com/office/drawing/2014/main" val="18341461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Хауса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effectLst/>
                        </a:rPr>
                        <a:t>Доґон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/>
                </a:tc>
                <a:extLst>
                  <a:ext uri="{0D108BD9-81ED-4DB2-BD59-A6C34878D82A}">
                    <a16:rowId xmlns:a16="http://schemas.microsoft.com/office/drawing/2014/main" val="266148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effectLst/>
                        </a:rPr>
                        <a:t>saniyarta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naa wo mɔ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335936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’kawarsa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wo anuge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15325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effectLst/>
                        </a:rPr>
                        <a:t>likitanta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joŋunɛ wo mɔ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403384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takwaransa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effectLst/>
                        </a:rPr>
                        <a:t>wo</a:t>
                      </a:r>
                      <a:r>
                        <a:rPr lang="uk-UA" sz="2000" b="0" dirty="0">
                          <a:effectLst/>
                        </a:rPr>
                        <a:t> </a:t>
                      </a:r>
                      <a:r>
                        <a:rPr lang="uk-UA" sz="2000" b="0" dirty="0" err="1">
                          <a:effectLst/>
                        </a:rPr>
                        <a:t>tɔgrɔ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65628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akuyarsa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effectLst/>
                        </a:rPr>
                        <a:t>ɛnɛ</a:t>
                      </a:r>
                      <a:r>
                        <a:rPr lang="uk-UA" sz="2000" b="0" dirty="0">
                          <a:effectLst/>
                        </a:rPr>
                        <a:t> </a:t>
                      </a:r>
                      <a:r>
                        <a:rPr lang="uk-UA" sz="2000" b="0" dirty="0" err="1">
                          <a:effectLst/>
                        </a:rPr>
                        <a:t>wo</a:t>
                      </a:r>
                      <a:r>
                        <a:rPr lang="uk-UA" sz="2000" b="0" dirty="0">
                          <a:effectLst/>
                        </a:rPr>
                        <a:t> </a:t>
                      </a:r>
                      <a:r>
                        <a:rPr lang="uk-UA" sz="2000" b="0" dirty="0" err="1">
                          <a:effectLst/>
                        </a:rPr>
                        <a:t>mɔ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257573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kakarta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effectLst/>
                        </a:rPr>
                        <a:t>wo</a:t>
                      </a:r>
                      <a:r>
                        <a:rPr lang="uk-UA" sz="2000" b="0" dirty="0">
                          <a:effectLst/>
                        </a:rPr>
                        <a:t> </a:t>
                      </a:r>
                      <a:r>
                        <a:rPr lang="uk-UA" sz="2000" b="0" dirty="0" err="1">
                          <a:effectLst/>
                        </a:rPr>
                        <a:t>tirɛyaa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944526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abokinsa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effectLst/>
                        </a:rPr>
                        <a:t>wo</a:t>
                      </a:r>
                      <a:r>
                        <a:rPr lang="uk-UA" sz="2000" b="0" dirty="0">
                          <a:effectLst/>
                        </a:rPr>
                        <a:t> </a:t>
                      </a:r>
                      <a:r>
                        <a:rPr lang="uk-UA" sz="2000" b="0" dirty="0" err="1">
                          <a:effectLst/>
                        </a:rPr>
                        <a:t>anuge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552290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bishiyarta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timɛ wo mɔ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467054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maharbinsa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antolunɛ wo mɔ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857852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yayarta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dere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241061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magabcinta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wo konnunɛ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715486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makiyayiyarsa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naagirunɛ</a:t>
                      </a: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mɔ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1837151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kakanta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wo tirɛana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689522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takwararta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tɔgrɔ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86931467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B0366C2-CD26-624A-B27D-96BFBE0CF211}"/>
              </a:ext>
            </a:extLst>
          </p:cNvPr>
          <p:cNvSpPr/>
          <p:nvPr/>
        </p:nvSpPr>
        <p:spPr>
          <a:xfrm>
            <a:off x="5105401" y="998855"/>
            <a:ext cx="6819264" cy="148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</a:pPr>
            <a:r>
              <a:rPr lang="uk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його мисливець      його тезка       її ворог       його пастушка        її лікар </a:t>
            </a:r>
            <a:r>
              <a:rPr lang="en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      </a:t>
            </a:r>
            <a:r>
              <a:rPr lang="uk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її бабуся       його друг       її корова       її тезка        його подруга</a:t>
            </a:r>
            <a:r>
              <a:rPr lang="en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        </a:t>
            </a:r>
            <a:r>
              <a:rPr lang="uk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її дерево       її дідусь</a:t>
            </a:r>
            <a:br>
              <a:rPr lang="en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</a:br>
            <a:r>
              <a:rPr lang="uk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його коза       її старша сестра</a:t>
            </a:r>
            <a:endParaRPr lang="en-UA" sz="2000" dirty="0">
              <a:ea typeface="MS Mincho" panose="02020609040205080304" pitchFamily="49" charset="-128"/>
              <a:cs typeface="Kartika" panose="020205030304040602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3065EB-C2B5-4641-8D97-4ACF32EB5552}"/>
              </a:ext>
            </a:extLst>
          </p:cNvPr>
          <p:cNvSpPr/>
          <p:nvPr/>
        </p:nvSpPr>
        <p:spPr>
          <a:xfrm>
            <a:off x="6648133" y="3299726"/>
            <a:ext cx="3733799" cy="2559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</a:pPr>
            <a:r>
              <a:rPr lang="en-UA" sz="2000" dirty="0">
                <a:ea typeface="MS Mincho" panose="02020609040205080304" pitchFamily="49" charset="-128"/>
                <a:cs typeface="Kartika" panose="02020503030404060203" pitchFamily="18" charset="0"/>
              </a:rPr>
              <a:t>його — 6	її — 8</a:t>
            </a:r>
            <a:br>
              <a:rPr lang="en-UA" sz="2000" dirty="0">
                <a:ea typeface="MS Mincho" panose="02020609040205080304" pitchFamily="49" charset="-128"/>
                <a:cs typeface="Kartika" panose="02020503030404060203" pitchFamily="18" charset="0"/>
              </a:rPr>
            </a:br>
            <a:r>
              <a:rPr lang="en-UA" sz="2000" dirty="0">
                <a:ea typeface="MS Mincho" panose="02020609040205080304" pitchFamily="49" charset="-128"/>
                <a:cs typeface="Kartika" panose="02020503030404060203" pitchFamily="18" charset="0"/>
              </a:rPr>
              <a:t>ч.р. — 6 або 7	ж.р. — 7 або 8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</a:pPr>
            <a:r>
              <a:rPr lang="en-UA" sz="2000" dirty="0">
                <a:ea typeface="MS Mincho" panose="02020609040205080304" pitchFamily="49" charset="-128"/>
                <a:cs typeface="Kartika" panose="02020503030404060203" pitchFamily="18" charset="0"/>
              </a:rPr>
              <a:t>-sa — 6		-ta — 8</a:t>
            </a:r>
            <a:br>
              <a:rPr lang="en-UA" sz="2000" dirty="0">
                <a:ea typeface="MS Mincho" panose="02020609040205080304" pitchFamily="49" charset="-128"/>
                <a:cs typeface="Kartika" panose="02020503030404060203" pitchFamily="18" charset="0"/>
              </a:rPr>
            </a:br>
            <a:r>
              <a:rPr lang="en-UA" sz="2000" dirty="0">
                <a:ea typeface="MS Mincho" panose="02020609040205080304" pitchFamily="49" charset="-128"/>
                <a:cs typeface="Kartika" panose="02020503030404060203" pitchFamily="18" charset="0"/>
              </a:rPr>
              <a:t>-n- — 6		-r- — 8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</a:pPr>
            <a:r>
              <a:rPr lang="uk-UA" sz="2000" b="0" dirty="0" err="1">
                <a:solidFill>
                  <a:srgbClr val="000000"/>
                </a:solidFill>
                <a:effectLst/>
              </a:rPr>
              <a:t>wo</a:t>
            </a:r>
            <a:r>
              <a:rPr lang="uk-UA" sz="2000" b="0" dirty="0">
                <a:solidFill>
                  <a:srgbClr val="000000"/>
                </a:solidFill>
                <a:effectLst/>
              </a:rPr>
              <a:t> </a:t>
            </a:r>
            <a:r>
              <a:rPr lang="uk-UA" sz="2000" b="0" dirty="0" err="1">
                <a:solidFill>
                  <a:srgbClr val="000000"/>
                </a:solidFill>
                <a:effectLst/>
              </a:rPr>
              <a:t>mɔ</a:t>
            </a:r>
            <a:r>
              <a:rPr lang="en-UA" sz="2000" b="0" dirty="0">
                <a:solidFill>
                  <a:srgbClr val="000000"/>
                </a:solidFill>
                <a:effectLst/>
              </a:rPr>
              <a:t> — 6	</a:t>
            </a:r>
            <a:r>
              <a:rPr lang="uk-UA" sz="2000" b="0" dirty="0" err="1">
                <a:solidFill>
                  <a:srgbClr val="000000"/>
                </a:solidFill>
                <a:effectLst/>
              </a:rPr>
              <a:t>wo</a:t>
            </a:r>
            <a:r>
              <a:rPr lang="en-UA" sz="2000" b="0" dirty="0">
                <a:solidFill>
                  <a:srgbClr val="000000"/>
                </a:solidFill>
                <a:effectLst/>
              </a:rPr>
              <a:t> — 8</a:t>
            </a:r>
            <a:endParaRPr lang="en-UA" sz="2000" dirty="0">
              <a:ea typeface="MS Mincho" panose="02020609040205080304" pitchFamily="49" charset="-128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124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B5056-6AC8-6844-B592-CB3C15E50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86" y="348232"/>
            <a:ext cx="11194628" cy="5214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E84608-87A9-8043-BE8A-8DCC50AD8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86" y="5282148"/>
            <a:ext cx="3514514" cy="13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003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637F0-432A-0741-B2CE-CB2A5D9B1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692270"/>
              </p:ext>
            </p:extLst>
          </p:nvPr>
        </p:nvGraphicFramePr>
        <p:xfrm>
          <a:off x="584835" y="638810"/>
          <a:ext cx="4239134" cy="55968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29956">
                  <a:extLst>
                    <a:ext uri="{9D8B030D-6E8A-4147-A177-3AD203B41FA5}">
                      <a16:colId xmlns:a16="http://schemas.microsoft.com/office/drawing/2014/main" val="2194905134"/>
                    </a:ext>
                  </a:extLst>
                </a:gridCol>
                <a:gridCol w="2309178">
                  <a:extLst>
                    <a:ext uri="{9D8B030D-6E8A-4147-A177-3AD203B41FA5}">
                      <a16:colId xmlns:a16="http://schemas.microsoft.com/office/drawing/2014/main" val="18341461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Хауса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effectLst/>
                        </a:rPr>
                        <a:t>Доґон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/>
                </a:tc>
                <a:extLst>
                  <a:ext uri="{0D108BD9-81ED-4DB2-BD59-A6C34878D82A}">
                    <a16:rowId xmlns:a16="http://schemas.microsoft.com/office/drawing/2014/main" val="266148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saniyarta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naa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mɔ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335936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’kawarsa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wo anuge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15325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effectLst/>
                        </a:rPr>
                        <a:t>likitanta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joŋunɛ wo mɔ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403384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takwaransa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tɔgrɔ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65628446"/>
                  </a:ext>
                </a:extLst>
              </a:tr>
              <a:tr h="106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akuyarsa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effectLst/>
                        </a:rPr>
                        <a:t>ɛnɛ</a:t>
                      </a:r>
                      <a:r>
                        <a:rPr lang="uk-UA" sz="2000" b="0" dirty="0">
                          <a:effectLst/>
                        </a:rPr>
                        <a:t> </a:t>
                      </a:r>
                      <a:r>
                        <a:rPr lang="uk-UA" sz="2000" b="0" dirty="0" err="1">
                          <a:effectLst/>
                        </a:rPr>
                        <a:t>wo</a:t>
                      </a:r>
                      <a:r>
                        <a:rPr lang="uk-UA" sz="2000" b="0" dirty="0">
                          <a:effectLst/>
                        </a:rPr>
                        <a:t> </a:t>
                      </a:r>
                      <a:r>
                        <a:rPr lang="uk-UA" sz="2000" b="0" dirty="0" err="1">
                          <a:effectLst/>
                        </a:rPr>
                        <a:t>mɔ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257573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kakarta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tirɛyaa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944526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abokinsa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anuge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552290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bishiyarta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timɛ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mɔ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467054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maharbinsa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antolunɛ</a:t>
                      </a:r>
                      <a:r>
                        <a:rPr lang="uk-UA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mɔ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857852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yayarta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dere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241061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magabcinta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wo konnunɛ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715486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makiyayiyarsa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naagirunɛ</a:t>
                      </a: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mɔ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1837151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kakanta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wo tirɛana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689522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takwararta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tɔgrɔ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86931467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B0366C2-CD26-624A-B27D-96BFBE0CF211}"/>
              </a:ext>
            </a:extLst>
          </p:cNvPr>
          <p:cNvSpPr/>
          <p:nvPr/>
        </p:nvSpPr>
        <p:spPr>
          <a:xfrm>
            <a:off x="5105401" y="998855"/>
            <a:ext cx="6819264" cy="148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</a:pPr>
            <a:r>
              <a:rPr lang="uk-UA" sz="2000" dirty="0">
                <a:solidFill>
                  <a:srgbClr val="0070C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його мисливець</a:t>
            </a:r>
            <a:r>
              <a:rPr lang="uk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     </a:t>
            </a:r>
            <a:r>
              <a:rPr lang="uk-UA" sz="2000" dirty="0">
                <a:solidFill>
                  <a:srgbClr val="0070C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 його тезка       </a:t>
            </a:r>
            <a:r>
              <a:rPr lang="uk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її ворог       його пастушка        її лікар </a:t>
            </a:r>
            <a:r>
              <a:rPr lang="en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      </a:t>
            </a:r>
            <a:r>
              <a:rPr lang="uk-UA" sz="2000" dirty="0">
                <a:solidFill>
                  <a:srgbClr val="C3699F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її бабуся</a:t>
            </a:r>
            <a:r>
              <a:rPr lang="uk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       </a:t>
            </a:r>
            <a:r>
              <a:rPr lang="uk-UA" sz="2000" dirty="0">
                <a:solidFill>
                  <a:srgbClr val="0070C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його друг</a:t>
            </a:r>
            <a:r>
              <a:rPr lang="uk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       </a:t>
            </a:r>
            <a:r>
              <a:rPr lang="uk-UA" sz="2000" dirty="0">
                <a:solidFill>
                  <a:srgbClr val="C3699F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її корова       її тезка        </a:t>
            </a:r>
            <a:r>
              <a:rPr lang="uk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його подруга</a:t>
            </a:r>
            <a:r>
              <a:rPr lang="en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        </a:t>
            </a:r>
            <a:r>
              <a:rPr lang="uk-UA" sz="2000" dirty="0">
                <a:solidFill>
                  <a:srgbClr val="C3699F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її дерево</a:t>
            </a:r>
            <a:r>
              <a:rPr lang="uk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       її дідусь</a:t>
            </a:r>
            <a:br>
              <a:rPr lang="en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</a:br>
            <a:r>
              <a:rPr lang="uk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його коза       </a:t>
            </a:r>
            <a:r>
              <a:rPr lang="uk-UA" sz="2000" dirty="0">
                <a:solidFill>
                  <a:srgbClr val="C3699F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її старша сестра</a:t>
            </a:r>
            <a:endParaRPr lang="en-UA" sz="2000" dirty="0">
              <a:solidFill>
                <a:srgbClr val="C3699F"/>
              </a:solidFill>
              <a:ea typeface="MS Mincho" panose="02020609040205080304" pitchFamily="49" charset="-128"/>
              <a:cs typeface="Kartika" panose="020205030304040602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3065EB-C2B5-4641-8D97-4ACF32EB5552}"/>
              </a:ext>
            </a:extLst>
          </p:cNvPr>
          <p:cNvSpPr/>
          <p:nvPr/>
        </p:nvSpPr>
        <p:spPr>
          <a:xfrm>
            <a:off x="6648133" y="3299726"/>
            <a:ext cx="3733799" cy="2559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</a:pPr>
            <a:r>
              <a:rPr lang="en-UA" sz="2000" dirty="0">
                <a:ea typeface="MS Mincho" panose="02020609040205080304" pitchFamily="49" charset="-128"/>
                <a:cs typeface="Kartika" panose="02020503030404060203" pitchFamily="18" charset="0"/>
              </a:rPr>
              <a:t>його — 6	її — 8</a:t>
            </a:r>
            <a:br>
              <a:rPr lang="en-UA" sz="2000" dirty="0">
                <a:ea typeface="MS Mincho" panose="02020609040205080304" pitchFamily="49" charset="-128"/>
                <a:cs typeface="Kartika" panose="02020503030404060203" pitchFamily="18" charset="0"/>
              </a:rPr>
            </a:br>
            <a:r>
              <a:rPr lang="en-UA" sz="2000" dirty="0">
                <a:ea typeface="MS Mincho" panose="02020609040205080304" pitchFamily="49" charset="-128"/>
                <a:cs typeface="Kartika" panose="02020503030404060203" pitchFamily="18" charset="0"/>
              </a:rPr>
              <a:t>ч.р. — 6		ж.р. — 8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</a:pPr>
            <a:r>
              <a:rPr lang="en-UA" sz="2000" dirty="0">
                <a:solidFill>
                  <a:srgbClr val="0070C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-sa — 6</a:t>
            </a:r>
            <a:r>
              <a:rPr lang="en-UA" sz="2000" dirty="0">
                <a:ea typeface="MS Mincho" panose="02020609040205080304" pitchFamily="49" charset="-128"/>
                <a:cs typeface="Kartika" panose="02020503030404060203" pitchFamily="18" charset="0"/>
              </a:rPr>
              <a:t>		</a:t>
            </a:r>
            <a:r>
              <a:rPr lang="en-UA" sz="2000" dirty="0">
                <a:solidFill>
                  <a:srgbClr val="C3699F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-ta — 8</a:t>
            </a:r>
            <a:br>
              <a:rPr lang="en-UA" sz="2000" dirty="0">
                <a:ea typeface="MS Mincho" panose="02020609040205080304" pitchFamily="49" charset="-128"/>
                <a:cs typeface="Kartika" panose="02020503030404060203" pitchFamily="18" charset="0"/>
              </a:rPr>
            </a:br>
            <a:r>
              <a:rPr lang="en-UA" sz="2000" dirty="0">
                <a:solidFill>
                  <a:srgbClr val="0070C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-n- — 6</a:t>
            </a:r>
            <a:r>
              <a:rPr lang="en-UA" sz="2000" dirty="0">
                <a:ea typeface="MS Mincho" panose="02020609040205080304" pitchFamily="49" charset="-128"/>
                <a:cs typeface="Kartika" panose="02020503030404060203" pitchFamily="18" charset="0"/>
              </a:rPr>
              <a:t>		</a:t>
            </a:r>
            <a:r>
              <a:rPr lang="en-UA" sz="2000" dirty="0">
                <a:solidFill>
                  <a:srgbClr val="C3699F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-r- — 8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</a:pPr>
            <a:r>
              <a:rPr lang="uk-UA" sz="2000" b="0" dirty="0" err="1">
                <a:solidFill>
                  <a:srgbClr val="000000"/>
                </a:solidFill>
                <a:effectLst/>
              </a:rPr>
              <a:t>wo</a:t>
            </a:r>
            <a:r>
              <a:rPr lang="uk-UA" sz="2000" b="0" dirty="0">
                <a:solidFill>
                  <a:srgbClr val="000000"/>
                </a:solidFill>
                <a:effectLst/>
              </a:rPr>
              <a:t> </a:t>
            </a:r>
            <a:r>
              <a:rPr lang="uk-UA" sz="2000" b="0" dirty="0" err="1">
                <a:solidFill>
                  <a:srgbClr val="000000"/>
                </a:solidFill>
                <a:effectLst/>
              </a:rPr>
              <a:t>mɔ</a:t>
            </a:r>
            <a:r>
              <a:rPr lang="en-UA" sz="2000" b="0" dirty="0">
                <a:solidFill>
                  <a:srgbClr val="000000"/>
                </a:solidFill>
                <a:effectLst/>
              </a:rPr>
              <a:t> — 6	</a:t>
            </a:r>
            <a:r>
              <a:rPr lang="uk-UA" sz="2000" b="0" dirty="0" err="1">
                <a:solidFill>
                  <a:srgbClr val="000000"/>
                </a:solidFill>
                <a:effectLst/>
              </a:rPr>
              <a:t>wo</a:t>
            </a:r>
            <a:r>
              <a:rPr lang="en-UA" sz="2000" b="0" dirty="0">
                <a:solidFill>
                  <a:srgbClr val="000000"/>
                </a:solidFill>
                <a:effectLst/>
              </a:rPr>
              <a:t> — 8</a:t>
            </a:r>
            <a:endParaRPr lang="en-UA" sz="2000" dirty="0">
              <a:ea typeface="MS Mincho" panose="02020609040205080304" pitchFamily="49" charset="-128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173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637F0-432A-0741-B2CE-CB2A5D9B1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476062"/>
              </p:ext>
            </p:extLst>
          </p:nvPr>
        </p:nvGraphicFramePr>
        <p:xfrm>
          <a:off x="584835" y="638810"/>
          <a:ext cx="6552566" cy="55968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31210">
                  <a:extLst>
                    <a:ext uri="{9D8B030D-6E8A-4147-A177-3AD203B41FA5}">
                      <a16:colId xmlns:a16="http://schemas.microsoft.com/office/drawing/2014/main" val="2194905134"/>
                    </a:ext>
                  </a:extLst>
                </a:gridCol>
                <a:gridCol w="2310678">
                  <a:extLst>
                    <a:ext uri="{9D8B030D-6E8A-4147-A177-3AD203B41FA5}">
                      <a16:colId xmlns:a16="http://schemas.microsoft.com/office/drawing/2014/main" val="1834146129"/>
                    </a:ext>
                  </a:extLst>
                </a:gridCol>
                <a:gridCol w="2310678">
                  <a:extLst>
                    <a:ext uri="{9D8B030D-6E8A-4147-A177-3AD203B41FA5}">
                      <a16:colId xmlns:a16="http://schemas.microsoft.com/office/drawing/2014/main" val="25090616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Хауса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effectLst/>
                        </a:rPr>
                        <a:t>Доґон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/>
                </a:tc>
                <a:extLst>
                  <a:ext uri="{0D108BD9-81ED-4DB2-BD59-A6C34878D82A}">
                    <a16:rowId xmlns:a16="http://schemas.microsoft.com/office/drawing/2014/main" val="266148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saniyarta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naa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mɔ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335936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’</a:t>
                      </a: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kawarsa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anuge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його подруга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15325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effectLst/>
                        </a:rPr>
                        <a:t>likitanta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joŋunɛ wo mɔ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403384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takwaransa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tɔgrɔ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0070C0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його тезка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65628446"/>
                  </a:ext>
                </a:extLst>
              </a:tr>
              <a:tr h="106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akuyarsa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ɛnɛ</a:t>
                      </a:r>
                      <a:r>
                        <a:rPr lang="uk-UA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mɔ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257573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kakarta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tirɛyaa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944526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abokinsa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anuge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0070C0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його друг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552290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bishiyarta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timɛ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mɔ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467054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maharbinsa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antolunɛ</a:t>
                      </a:r>
                      <a:r>
                        <a:rPr lang="uk-UA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mɔ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0070C0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його мисливець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857852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yayarta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dere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241061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magabcinta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konnunɛ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715486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makiyayiyarsa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naagirunɛ</a:t>
                      </a:r>
                      <a:r>
                        <a:rPr lang="uk-UA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mɔ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1837151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kakanta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tirɛana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689522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takwararta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tɔgrɔ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C3699F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її тезка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86931467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B0366C2-CD26-624A-B27D-96BFBE0CF211}"/>
              </a:ext>
            </a:extLst>
          </p:cNvPr>
          <p:cNvSpPr/>
          <p:nvPr/>
        </p:nvSpPr>
        <p:spPr>
          <a:xfrm>
            <a:off x="7416799" y="998855"/>
            <a:ext cx="4610101" cy="113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</a:pPr>
            <a:r>
              <a:rPr lang="uk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її ворог       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його пастушка</a:t>
            </a:r>
            <a:r>
              <a:rPr lang="uk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        її лікар </a:t>
            </a:r>
            <a:r>
              <a:rPr lang="en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      </a:t>
            </a:r>
            <a:r>
              <a:rPr lang="uk-UA" sz="2000" dirty="0">
                <a:solidFill>
                  <a:srgbClr val="C3699F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її бабуся</a:t>
            </a:r>
            <a:r>
              <a:rPr lang="en-UA" sz="2000" dirty="0">
                <a:solidFill>
                  <a:srgbClr val="C3699F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      </a:t>
            </a:r>
            <a:r>
              <a:rPr lang="uk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 </a:t>
            </a:r>
            <a:r>
              <a:rPr lang="uk-UA" sz="2000" dirty="0">
                <a:solidFill>
                  <a:srgbClr val="C3699F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її корова </a:t>
            </a:r>
            <a:r>
              <a:rPr lang="en-UA" sz="2000" dirty="0">
                <a:solidFill>
                  <a:srgbClr val="C3699F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      </a:t>
            </a:r>
            <a:r>
              <a:rPr lang="uk-UA" sz="2000" dirty="0">
                <a:solidFill>
                  <a:srgbClr val="C3699F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її дерево</a:t>
            </a:r>
            <a:br>
              <a:rPr lang="en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</a:br>
            <a:r>
              <a:rPr lang="uk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її дідусь</a:t>
            </a:r>
            <a:r>
              <a:rPr lang="en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       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його коза</a:t>
            </a:r>
            <a:r>
              <a:rPr lang="uk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       </a:t>
            </a:r>
            <a:r>
              <a:rPr lang="uk-UA" sz="2000" dirty="0">
                <a:solidFill>
                  <a:srgbClr val="C3699F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її старша сестра</a:t>
            </a:r>
            <a:endParaRPr lang="en-UA" sz="2000" dirty="0">
              <a:solidFill>
                <a:srgbClr val="C3699F"/>
              </a:solidFill>
              <a:ea typeface="MS Mincho" panose="02020609040205080304" pitchFamily="49" charset="-128"/>
              <a:cs typeface="Kartika" panose="020205030304040602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3065EB-C2B5-4641-8D97-4ACF32EB5552}"/>
              </a:ext>
            </a:extLst>
          </p:cNvPr>
          <p:cNvSpPr/>
          <p:nvPr/>
        </p:nvSpPr>
        <p:spPr>
          <a:xfrm>
            <a:off x="7873366" y="3299726"/>
            <a:ext cx="3733799" cy="1492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</a:pPr>
            <a:r>
              <a:rPr lang="en-UA" sz="2000" dirty="0">
                <a:ea typeface="MS Mincho" panose="02020609040205080304" pitchFamily="49" charset="-128"/>
                <a:cs typeface="Kartika" panose="02020503030404060203" pitchFamily="18" charset="0"/>
              </a:rPr>
              <a:t>його — </a:t>
            </a:r>
            <a:r>
              <a:rPr lang="en-UA" sz="2000" dirty="0">
                <a:solidFill>
                  <a:srgbClr val="0070C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-sa </a:t>
            </a:r>
            <a:r>
              <a:rPr lang="en-UA" sz="2000" dirty="0">
                <a:ea typeface="MS Mincho" panose="02020609040205080304" pitchFamily="49" charset="-128"/>
                <a:cs typeface="Kartika" panose="02020503030404060203" pitchFamily="18" charset="0"/>
              </a:rPr>
              <a:t>	її — </a:t>
            </a:r>
            <a:r>
              <a:rPr lang="en-UA" sz="2000" dirty="0">
                <a:solidFill>
                  <a:srgbClr val="C3699F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-ta </a:t>
            </a:r>
            <a:br>
              <a:rPr lang="en-UA" sz="2000" dirty="0">
                <a:solidFill>
                  <a:srgbClr val="C3699F"/>
                </a:solidFill>
                <a:ea typeface="MS Mincho" panose="02020609040205080304" pitchFamily="49" charset="-128"/>
                <a:cs typeface="Kartika" panose="02020503030404060203" pitchFamily="18" charset="0"/>
              </a:rPr>
            </a:br>
            <a:r>
              <a:rPr lang="en-UA" sz="2000" dirty="0">
                <a:ea typeface="MS Mincho" panose="02020609040205080304" pitchFamily="49" charset="-128"/>
                <a:cs typeface="Kartika" panose="02020503030404060203" pitchFamily="18" charset="0"/>
              </a:rPr>
              <a:t>ч.р. — </a:t>
            </a:r>
            <a:r>
              <a:rPr lang="en-UA" sz="2000" dirty="0">
                <a:solidFill>
                  <a:srgbClr val="0070C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 -n- </a:t>
            </a:r>
            <a:r>
              <a:rPr lang="en-UA" sz="2000" dirty="0">
                <a:ea typeface="MS Mincho" panose="02020609040205080304" pitchFamily="49" charset="-128"/>
                <a:cs typeface="Kartika" panose="02020503030404060203" pitchFamily="18" charset="0"/>
              </a:rPr>
              <a:t>	ж.р. — </a:t>
            </a:r>
            <a:r>
              <a:rPr lang="en-UA" sz="2000" dirty="0">
                <a:solidFill>
                  <a:srgbClr val="C3699F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-r- </a:t>
            </a:r>
            <a:endParaRPr lang="en-UA" sz="2000" dirty="0">
              <a:ea typeface="MS Mincho" panose="02020609040205080304" pitchFamily="49" charset="-128"/>
              <a:cs typeface="Kartika" panose="02020503030404060203" pitchFamily="18" charset="0"/>
            </a:endParaRP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</a:pPr>
            <a:r>
              <a:rPr lang="uk-UA" sz="2000" b="0" dirty="0" err="1">
                <a:solidFill>
                  <a:srgbClr val="000000"/>
                </a:solidFill>
                <a:effectLst/>
              </a:rPr>
              <a:t>wo</a:t>
            </a:r>
            <a:r>
              <a:rPr lang="uk-UA" sz="2000" b="0" dirty="0">
                <a:solidFill>
                  <a:srgbClr val="000000"/>
                </a:solidFill>
                <a:effectLst/>
              </a:rPr>
              <a:t> </a:t>
            </a:r>
            <a:r>
              <a:rPr lang="uk-UA" sz="2000" b="0" dirty="0" err="1">
                <a:solidFill>
                  <a:srgbClr val="000000"/>
                </a:solidFill>
                <a:effectLst/>
              </a:rPr>
              <a:t>mɔ</a:t>
            </a:r>
            <a:r>
              <a:rPr lang="en-UA" sz="2000" b="0" dirty="0">
                <a:solidFill>
                  <a:srgbClr val="000000"/>
                </a:solidFill>
                <a:effectLst/>
              </a:rPr>
              <a:t> — 6	</a:t>
            </a:r>
            <a:r>
              <a:rPr lang="uk-UA" sz="2000" b="0" dirty="0" err="1">
                <a:solidFill>
                  <a:srgbClr val="000000"/>
                </a:solidFill>
                <a:effectLst/>
              </a:rPr>
              <a:t>wo</a:t>
            </a:r>
            <a:r>
              <a:rPr lang="en-UA" sz="2000" b="0" dirty="0">
                <a:solidFill>
                  <a:srgbClr val="000000"/>
                </a:solidFill>
                <a:effectLst/>
              </a:rPr>
              <a:t> — 8</a:t>
            </a:r>
            <a:endParaRPr lang="en-UA" sz="2000" dirty="0">
              <a:ea typeface="MS Mincho" panose="02020609040205080304" pitchFamily="49" charset="-128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695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637F0-432A-0741-B2CE-CB2A5D9B1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01242"/>
              </p:ext>
            </p:extLst>
          </p:nvPr>
        </p:nvGraphicFramePr>
        <p:xfrm>
          <a:off x="584835" y="638810"/>
          <a:ext cx="6552566" cy="55968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31210">
                  <a:extLst>
                    <a:ext uri="{9D8B030D-6E8A-4147-A177-3AD203B41FA5}">
                      <a16:colId xmlns:a16="http://schemas.microsoft.com/office/drawing/2014/main" val="2194905134"/>
                    </a:ext>
                  </a:extLst>
                </a:gridCol>
                <a:gridCol w="2310678">
                  <a:extLst>
                    <a:ext uri="{9D8B030D-6E8A-4147-A177-3AD203B41FA5}">
                      <a16:colId xmlns:a16="http://schemas.microsoft.com/office/drawing/2014/main" val="1834146129"/>
                    </a:ext>
                  </a:extLst>
                </a:gridCol>
                <a:gridCol w="2310678">
                  <a:extLst>
                    <a:ext uri="{9D8B030D-6E8A-4147-A177-3AD203B41FA5}">
                      <a16:colId xmlns:a16="http://schemas.microsoft.com/office/drawing/2014/main" val="25090616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Хауса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effectLst/>
                        </a:rPr>
                        <a:t>Доґон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/>
                </a:tc>
                <a:extLst>
                  <a:ext uri="{0D108BD9-81ED-4DB2-BD59-A6C34878D82A}">
                    <a16:rowId xmlns:a16="http://schemas.microsoft.com/office/drawing/2014/main" val="266148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saniyarta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naa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mɔ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C3699F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її корова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335936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’</a:t>
                      </a: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kawarsa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anuge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його подруга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15325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effectLst/>
                        </a:rPr>
                        <a:t>likitanta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joŋunɛ wo mɔ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403384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takwaransa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tɔgrɔ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0070C0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його тезка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65628446"/>
                  </a:ext>
                </a:extLst>
              </a:tr>
              <a:tr h="106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akuyarsa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ɛnɛ</a:t>
                      </a:r>
                      <a:r>
                        <a:rPr lang="uk-UA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mɔ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його коза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257573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kakarta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tirɛyaa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C3699F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її бабуся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944526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abokinsa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anuge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0070C0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його друг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552290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bishiyarta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timɛ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mɔ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467054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maharbinsa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antolunɛ</a:t>
                      </a:r>
                      <a:r>
                        <a:rPr lang="uk-UA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mɔ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0070C0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його мисливець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857852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yayarta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dere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241061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magabcinta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konnunɛ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715486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makiyayiyarsa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naagirunɛ</a:t>
                      </a:r>
                      <a:r>
                        <a:rPr lang="uk-UA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mɔ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його пастушка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1837151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kakanta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tirɛana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її дідусь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689522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takwararta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tɔgrɔ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C3699F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її тезка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86931467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B0366C2-CD26-624A-B27D-96BFBE0CF211}"/>
              </a:ext>
            </a:extLst>
          </p:cNvPr>
          <p:cNvSpPr/>
          <p:nvPr/>
        </p:nvSpPr>
        <p:spPr>
          <a:xfrm>
            <a:off x="7416799" y="998855"/>
            <a:ext cx="4610101" cy="148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</a:pPr>
            <a:r>
              <a:rPr lang="uk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її ворог</a:t>
            </a:r>
            <a:br>
              <a:rPr lang="en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</a:br>
            <a:r>
              <a:rPr lang="uk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її лікар</a:t>
            </a:r>
            <a:br>
              <a:rPr lang="en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</a:br>
            <a:r>
              <a:rPr lang="uk-UA" sz="2000" dirty="0">
                <a:solidFill>
                  <a:srgbClr val="C3699F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її дерево</a:t>
            </a:r>
            <a:br>
              <a:rPr lang="en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</a:br>
            <a:r>
              <a:rPr lang="uk-UA" sz="2000" dirty="0">
                <a:solidFill>
                  <a:srgbClr val="C3699F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її старша сестра</a:t>
            </a:r>
            <a:endParaRPr lang="en-UA" sz="2000" dirty="0">
              <a:solidFill>
                <a:srgbClr val="C3699F"/>
              </a:solidFill>
              <a:ea typeface="MS Mincho" panose="02020609040205080304" pitchFamily="49" charset="-128"/>
              <a:cs typeface="Kartika" panose="020205030304040602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3065EB-C2B5-4641-8D97-4ACF32EB5552}"/>
              </a:ext>
            </a:extLst>
          </p:cNvPr>
          <p:cNvSpPr/>
          <p:nvPr/>
        </p:nvSpPr>
        <p:spPr>
          <a:xfrm>
            <a:off x="7873366" y="3299726"/>
            <a:ext cx="3733799" cy="1492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</a:pPr>
            <a:r>
              <a:rPr lang="en-UA" sz="2000" dirty="0">
                <a:ea typeface="MS Mincho" panose="02020609040205080304" pitchFamily="49" charset="-128"/>
                <a:cs typeface="Kartika" panose="02020503030404060203" pitchFamily="18" charset="0"/>
              </a:rPr>
              <a:t>його — </a:t>
            </a:r>
            <a:r>
              <a:rPr lang="en-UA" sz="2000" dirty="0">
                <a:solidFill>
                  <a:srgbClr val="0070C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-sa </a:t>
            </a:r>
            <a:r>
              <a:rPr lang="en-UA" sz="2000" dirty="0">
                <a:ea typeface="MS Mincho" panose="02020609040205080304" pitchFamily="49" charset="-128"/>
                <a:cs typeface="Kartika" panose="02020503030404060203" pitchFamily="18" charset="0"/>
              </a:rPr>
              <a:t>	її — </a:t>
            </a:r>
            <a:r>
              <a:rPr lang="en-UA" sz="2000" dirty="0">
                <a:solidFill>
                  <a:srgbClr val="C3699F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-ta </a:t>
            </a:r>
            <a:br>
              <a:rPr lang="en-UA" sz="2000" dirty="0">
                <a:solidFill>
                  <a:srgbClr val="C3699F"/>
                </a:solidFill>
                <a:ea typeface="MS Mincho" panose="02020609040205080304" pitchFamily="49" charset="-128"/>
                <a:cs typeface="Kartika" panose="02020503030404060203" pitchFamily="18" charset="0"/>
              </a:rPr>
            </a:br>
            <a:r>
              <a:rPr lang="en-UA" sz="2000" dirty="0">
                <a:ea typeface="MS Mincho" panose="02020609040205080304" pitchFamily="49" charset="-128"/>
                <a:cs typeface="Kartika" panose="02020503030404060203" pitchFamily="18" charset="0"/>
              </a:rPr>
              <a:t>ч.р. — </a:t>
            </a:r>
            <a:r>
              <a:rPr lang="en-UA" sz="2000" dirty="0">
                <a:solidFill>
                  <a:srgbClr val="0070C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 -n- </a:t>
            </a:r>
            <a:r>
              <a:rPr lang="en-UA" sz="2000" dirty="0">
                <a:ea typeface="MS Mincho" panose="02020609040205080304" pitchFamily="49" charset="-128"/>
                <a:cs typeface="Kartika" panose="02020503030404060203" pitchFamily="18" charset="0"/>
              </a:rPr>
              <a:t>	ж.р. — </a:t>
            </a:r>
            <a:r>
              <a:rPr lang="en-UA" sz="2000" dirty="0">
                <a:solidFill>
                  <a:srgbClr val="C3699F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-r- </a:t>
            </a:r>
            <a:endParaRPr lang="en-UA" sz="2000" dirty="0">
              <a:ea typeface="MS Mincho" panose="02020609040205080304" pitchFamily="49" charset="-128"/>
              <a:cs typeface="Kartika" panose="02020503030404060203" pitchFamily="18" charset="0"/>
            </a:endParaRP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</a:pPr>
            <a:r>
              <a:rPr lang="uk-UA" sz="2000" b="0" dirty="0" err="1">
                <a:solidFill>
                  <a:srgbClr val="000000"/>
                </a:solidFill>
                <a:effectLst/>
              </a:rPr>
              <a:t>wo</a:t>
            </a:r>
            <a:r>
              <a:rPr lang="uk-UA" sz="2000" b="0" dirty="0">
                <a:solidFill>
                  <a:srgbClr val="000000"/>
                </a:solidFill>
                <a:effectLst/>
              </a:rPr>
              <a:t> </a:t>
            </a:r>
            <a:r>
              <a:rPr lang="uk-UA" sz="2000" b="0" dirty="0" err="1">
                <a:solidFill>
                  <a:srgbClr val="000000"/>
                </a:solidFill>
                <a:effectLst/>
              </a:rPr>
              <a:t>mɔ</a:t>
            </a:r>
            <a:r>
              <a:rPr lang="en-UA" sz="2000" b="0" dirty="0">
                <a:solidFill>
                  <a:srgbClr val="000000"/>
                </a:solidFill>
                <a:effectLst/>
              </a:rPr>
              <a:t> — 6	</a:t>
            </a:r>
            <a:r>
              <a:rPr lang="uk-UA" sz="2000" b="0" dirty="0" err="1">
                <a:solidFill>
                  <a:srgbClr val="000000"/>
                </a:solidFill>
                <a:effectLst/>
              </a:rPr>
              <a:t>wo</a:t>
            </a:r>
            <a:r>
              <a:rPr lang="en-UA" sz="2000" b="0" dirty="0">
                <a:solidFill>
                  <a:srgbClr val="000000"/>
                </a:solidFill>
                <a:effectLst/>
              </a:rPr>
              <a:t> — 8</a:t>
            </a:r>
            <a:endParaRPr lang="en-UA" sz="2000" dirty="0">
              <a:ea typeface="MS Mincho" panose="02020609040205080304" pitchFamily="49" charset="-128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233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637F0-432A-0741-B2CE-CB2A5D9B14D9}"/>
              </a:ext>
            </a:extLst>
          </p:cNvPr>
          <p:cNvGraphicFramePr>
            <a:graphicFrameLocks noGrp="1"/>
          </p:cNvGraphicFramePr>
          <p:nvPr/>
        </p:nvGraphicFramePr>
        <p:xfrm>
          <a:off x="584835" y="638810"/>
          <a:ext cx="6552566" cy="55968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31210">
                  <a:extLst>
                    <a:ext uri="{9D8B030D-6E8A-4147-A177-3AD203B41FA5}">
                      <a16:colId xmlns:a16="http://schemas.microsoft.com/office/drawing/2014/main" val="2194905134"/>
                    </a:ext>
                  </a:extLst>
                </a:gridCol>
                <a:gridCol w="2310678">
                  <a:extLst>
                    <a:ext uri="{9D8B030D-6E8A-4147-A177-3AD203B41FA5}">
                      <a16:colId xmlns:a16="http://schemas.microsoft.com/office/drawing/2014/main" val="1834146129"/>
                    </a:ext>
                  </a:extLst>
                </a:gridCol>
                <a:gridCol w="2310678">
                  <a:extLst>
                    <a:ext uri="{9D8B030D-6E8A-4147-A177-3AD203B41FA5}">
                      <a16:colId xmlns:a16="http://schemas.microsoft.com/office/drawing/2014/main" val="25090616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Хауса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effectLst/>
                        </a:rPr>
                        <a:t>Доґон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/>
                </a:tc>
                <a:extLst>
                  <a:ext uri="{0D108BD9-81ED-4DB2-BD59-A6C34878D82A}">
                    <a16:rowId xmlns:a16="http://schemas.microsoft.com/office/drawing/2014/main" val="266148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saniyarta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naa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mɔ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C3699F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її корова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335936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’</a:t>
                      </a: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kawarsa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anuge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його подруга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15325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effectLst/>
                        </a:rPr>
                        <a:t>likitanta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joŋunɛ wo mɔ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403384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takwaransa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tɔgrɔ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0070C0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його тезка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65628446"/>
                  </a:ext>
                </a:extLst>
              </a:tr>
              <a:tr h="106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akuyarsa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ɛnɛ</a:t>
                      </a:r>
                      <a:r>
                        <a:rPr lang="uk-UA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mɔ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його коза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257573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kakarta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tirɛyaa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C3699F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її бабуся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944526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abokinsa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anuge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0070C0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його друг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552290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bishiyarta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timɛ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mɔ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467054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maharbinsa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antolunɛ</a:t>
                      </a:r>
                      <a:r>
                        <a:rPr lang="uk-UA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mɔ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0070C0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його мисливець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857852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yayarta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dere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241061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magabcinta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konnunɛ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715486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makiyayiyarsa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naagirunɛ</a:t>
                      </a:r>
                      <a:r>
                        <a:rPr lang="uk-UA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mɔ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його пастушка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1837151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kakanta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tirɛana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її дідусь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689522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takwararta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tɔgrɔ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C3699F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її тезка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86931467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B0366C2-CD26-624A-B27D-96BFBE0CF211}"/>
              </a:ext>
            </a:extLst>
          </p:cNvPr>
          <p:cNvSpPr/>
          <p:nvPr/>
        </p:nvSpPr>
        <p:spPr>
          <a:xfrm>
            <a:off x="7416799" y="998855"/>
            <a:ext cx="4610101" cy="148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</a:pPr>
            <a:r>
              <a:rPr lang="uk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її ворог</a:t>
            </a:r>
            <a:br>
              <a:rPr lang="en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</a:br>
            <a:r>
              <a:rPr lang="uk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її лікар</a:t>
            </a:r>
            <a:br>
              <a:rPr lang="en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</a:br>
            <a:r>
              <a:rPr lang="uk-UA" sz="2000" dirty="0">
                <a:solidFill>
                  <a:srgbClr val="C3699F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її дерево</a:t>
            </a:r>
            <a:br>
              <a:rPr lang="en-UA" sz="2000" dirty="0">
                <a:solidFill>
                  <a:srgbClr val="000000"/>
                </a:solidFill>
                <a:ea typeface="MS Mincho" panose="02020609040205080304" pitchFamily="49" charset="-128"/>
                <a:cs typeface="Kartika" panose="02020503030404060203" pitchFamily="18" charset="0"/>
              </a:rPr>
            </a:br>
            <a:r>
              <a:rPr lang="uk-UA" sz="2000" dirty="0">
                <a:solidFill>
                  <a:srgbClr val="C3699F"/>
                </a:solidFill>
                <a:ea typeface="MS Mincho" panose="02020609040205080304" pitchFamily="49" charset="-128"/>
                <a:cs typeface="Kartika" panose="02020503030404060203" pitchFamily="18" charset="0"/>
              </a:rPr>
              <a:t>її старша сестра</a:t>
            </a:r>
            <a:endParaRPr lang="en-UA" sz="2000" dirty="0">
              <a:solidFill>
                <a:srgbClr val="C3699F"/>
              </a:solidFill>
              <a:ea typeface="MS Mincho" panose="02020609040205080304" pitchFamily="49" charset="-128"/>
              <a:cs typeface="Kartika" panose="020205030304040602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3065EB-C2B5-4641-8D97-4ACF32EB5552}"/>
              </a:ext>
            </a:extLst>
          </p:cNvPr>
          <p:cNvSpPr/>
          <p:nvPr/>
        </p:nvSpPr>
        <p:spPr>
          <a:xfrm>
            <a:off x="7873367" y="3299726"/>
            <a:ext cx="3188334" cy="1846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</a:pPr>
            <a:r>
              <a:rPr lang="uk-UA" sz="2000" b="1" dirty="0" err="1">
                <a:solidFill>
                  <a:srgbClr val="000000"/>
                </a:solidFill>
                <a:effectLst/>
              </a:rPr>
              <a:t>wo</a:t>
            </a:r>
            <a:r>
              <a:rPr lang="uk-UA" sz="2000" b="1" dirty="0">
                <a:solidFill>
                  <a:srgbClr val="000000"/>
                </a:solidFill>
                <a:effectLst/>
              </a:rPr>
              <a:t> </a:t>
            </a:r>
            <a:r>
              <a:rPr lang="uk-UA" sz="2000" b="1" dirty="0" err="1">
                <a:solidFill>
                  <a:srgbClr val="000000"/>
                </a:solidFill>
                <a:effectLst/>
              </a:rPr>
              <a:t>mɔ</a:t>
            </a:r>
            <a:r>
              <a:rPr lang="en-UA" sz="2000" b="0" dirty="0">
                <a:solidFill>
                  <a:srgbClr val="000000"/>
                </a:solidFill>
                <a:effectLst/>
              </a:rPr>
              <a:t>: корова, коза, мисливець, пастушка + 2	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</a:pPr>
            <a:r>
              <a:rPr lang="uk-UA" sz="2000" b="1" dirty="0" err="1">
                <a:solidFill>
                  <a:srgbClr val="000000"/>
                </a:solidFill>
                <a:effectLst/>
              </a:rPr>
              <a:t>wo</a:t>
            </a:r>
            <a:r>
              <a:rPr lang="en-UA" sz="2000" b="0" dirty="0">
                <a:solidFill>
                  <a:srgbClr val="000000"/>
                </a:solidFill>
                <a:effectLst/>
              </a:rPr>
              <a:t>: подруга, тезка *2, бабуся, друг, дідусь + 2</a:t>
            </a:r>
            <a:endParaRPr lang="en-UA" sz="2000" dirty="0">
              <a:ea typeface="MS Mincho" panose="02020609040205080304" pitchFamily="49" charset="-128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624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637F0-432A-0741-B2CE-CB2A5D9B1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383682"/>
              </p:ext>
            </p:extLst>
          </p:nvPr>
        </p:nvGraphicFramePr>
        <p:xfrm>
          <a:off x="584835" y="638810"/>
          <a:ext cx="6552566" cy="55968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31210">
                  <a:extLst>
                    <a:ext uri="{9D8B030D-6E8A-4147-A177-3AD203B41FA5}">
                      <a16:colId xmlns:a16="http://schemas.microsoft.com/office/drawing/2014/main" val="2194905134"/>
                    </a:ext>
                  </a:extLst>
                </a:gridCol>
                <a:gridCol w="2310678">
                  <a:extLst>
                    <a:ext uri="{9D8B030D-6E8A-4147-A177-3AD203B41FA5}">
                      <a16:colId xmlns:a16="http://schemas.microsoft.com/office/drawing/2014/main" val="1834146129"/>
                    </a:ext>
                  </a:extLst>
                </a:gridCol>
                <a:gridCol w="2310678">
                  <a:extLst>
                    <a:ext uri="{9D8B030D-6E8A-4147-A177-3AD203B41FA5}">
                      <a16:colId xmlns:a16="http://schemas.microsoft.com/office/drawing/2014/main" val="25090616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Хауса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effectLst/>
                        </a:rPr>
                        <a:t>Доґон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/>
                </a:tc>
                <a:extLst>
                  <a:ext uri="{0D108BD9-81ED-4DB2-BD59-A6C34878D82A}">
                    <a16:rowId xmlns:a16="http://schemas.microsoft.com/office/drawing/2014/main" val="266148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saniyarta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naa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mɔ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C3699F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її корова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335936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’</a:t>
                      </a: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kawarsa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anuge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його подруга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15325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effectLst/>
                        </a:rPr>
                        <a:t>likitanta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effectLst/>
                        </a:rPr>
                        <a:t>joŋunɛ wo mɔ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її лікар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403384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takwaransa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tɔgrɔ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0070C0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його тезка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65628446"/>
                  </a:ext>
                </a:extLst>
              </a:tr>
              <a:tr h="106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akuyarsa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ɛnɛ</a:t>
                      </a:r>
                      <a:r>
                        <a:rPr lang="uk-UA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mɔ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його коза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257573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kakarta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tirɛyaa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C3699F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її бабуся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944526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abokinsa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anuge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0070C0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його друг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3552290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bishiyarta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timɛ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mɔ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C3699F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її дерево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467054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maharbinsa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antolunɛ</a:t>
                      </a:r>
                      <a:r>
                        <a:rPr lang="uk-UA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70C0"/>
                          </a:solidFill>
                          <a:effectLst/>
                        </a:rPr>
                        <a:t>mɔ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0070C0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його мисливець</a:t>
                      </a:r>
                      <a:endParaRPr lang="en-UA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857852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yayarta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dere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C3699F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її старша сестра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241061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magabcinta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konnunɛ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її ворог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715486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makiyayiyarsa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naagirunɛ</a:t>
                      </a:r>
                      <a:r>
                        <a:rPr lang="uk-UA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mɔ</a:t>
                      </a:r>
                      <a:endParaRPr lang="en-UA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його пастушка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1837151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000000"/>
                          </a:solidFill>
                          <a:effectLst/>
                        </a:rPr>
                        <a:t>kakanta</a:t>
                      </a:r>
                      <a:endParaRPr lang="en-UA" sz="2000" b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000000"/>
                          </a:solidFill>
                          <a:effectLst/>
                        </a:rPr>
                        <a:t>tirɛana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її дідусь</a:t>
                      </a:r>
                      <a:endParaRPr lang="en-UA" sz="20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2689522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takwararta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wo</a:t>
                      </a:r>
                      <a:r>
                        <a:rPr lang="uk-UA" sz="2000" b="0" dirty="0">
                          <a:solidFill>
                            <a:srgbClr val="C3699F"/>
                          </a:solidFill>
                          <a:effectLst/>
                        </a:rPr>
                        <a:t> </a:t>
                      </a:r>
                      <a:r>
                        <a:rPr lang="uk-UA" sz="2000" b="0" dirty="0" err="1">
                          <a:solidFill>
                            <a:srgbClr val="C3699F"/>
                          </a:solidFill>
                          <a:effectLst/>
                        </a:rPr>
                        <a:t>tɔgrɔ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rgbClr val="C3699F"/>
                          </a:solidFill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її тезка</a:t>
                      </a:r>
                      <a:endParaRPr lang="en-UA" sz="2000" b="0" dirty="0">
                        <a:solidFill>
                          <a:srgbClr val="C3699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21590" marB="21590" anchor="ctr"/>
                </a:tc>
                <a:extLst>
                  <a:ext uri="{0D108BD9-81ED-4DB2-BD59-A6C34878D82A}">
                    <a16:rowId xmlns:a16="http://schemas.microsoft.com/office/drawing/2014/main" val="86931467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B3065EB-C2B5-4641-8D97-4ACF32EB5552}"/>
              </a:ext>
            </a:extLst>
          </p:cNvPr>
          <p:cNvSpPr/>
          <p:nvPr/>
        </p:nvSpPr>
        <p:spPr>
          <a:xfrm>
            <a:off x="7873366" y="3299726"/>
            <a:ext cx="3582033" cy="2554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</a:pPr>
            <a:r>
              <a:rPr lang="uk-UA" sz="2000" b="1" dirty="0" err="1">
                <a:solidFill>
                  <a:srgbClr val="000000"/>
                </a:solidFill>
                <a:effectLst/>
              </a:rPr>
              <a:t>wo</a:t>
            </a:r>
            <a:r>
              <a:rPr lang="uk-UA" sz="2000" b="1" dirty="0">
                <a:solidFill>
                  <a:srgbClr val="000000"/>
                </a:solidFill>
                <a:effectLst/>
              </a:rPr>
              <a:t> </a:t>
            </a:r>
            <a:r>
              <a:rPr lang="uk-UA" sz="2000" b="1" dirty="0" err="1">
                <a:solidFill>
                  <a:srgbClr val="000000"/>
                </a:solidFill>
                <a:effectLst/>
              </a:rPr>
              <a:t>mɔ</a:t>
            </a:r>
            <a:r>
              <a:rPr lang="en-UA" sz="2000" b="1" dirty="0">
                <a:solidFill>
                  <a:srgbClr val="000000"/>
                </a:solidFill>
                <a:effectLst/>
              </a:rPr>
              <a:t> — віддільна власність</a:t>
            </a:r>
            <a:r>
              <a:rPr lang="en-UA" sz="2000" b="0" dirty="0">
                <a:solidFill>
                  <a:srgbClr val="000000"/>
                </a:solidFill>
                <a:effectLst/>
              </a:rPr>
              <a:t>: корова, коза, мисливець, пастушка + 2	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</a:pPr>
            <a:r>
              <a:rPr lang="uk-UA" sz="2000" b="1" dirty="0" err="1">
                <a:solidFill>
                  <a:srgbClr val="000000"/>
                </a:solidFill>
                <a:effectLst/>
              </a:rPr>
              <a:t>wo</a:t>
            </a:r>
            <a:r>
              <a:rPr lang="en-UA" sz="2000" b="1" dirty="0">
                <a:solidFill>
                  <a:srgbClr val="000000"/>
                </a:solidFill>
                <a:effectLst/>
              </a:rPr>
              <a:t> — невіддільна власність</a:t>
            </a:r>
            <a:r>
              <a:rPr lang="en-UA" sz="2000" b="0" dirty="0">
                <a:solidFill>
                  <a:srgbClr val="000000"/>
                </a:solidFill>
                <a:effectLst/>
              </a:rPr>
              <a:t>: подруга, тезка *2, бабуся, друг, дідусь + 2</a:t>
            </a:r>
            <a:endParaRPr lang="en-UA" sz="2000" dirty="0">
              <a:ea typeface="MS Mincho" panose="02020609040205080304" pitchFamily="49" charset="-128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10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4430C9-64FF-6540-8567-87464C34B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53" y="340548"/>
            <a:ext cx="11618494" cy="5450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BCD983-DA80-9344-A7F2-8CAE2E072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53" y="5487364"/>
            <a:ext cx="3764547" cy="121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77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68BB24-F68A-204D-9C2B-40903A769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801019"/>
              </p:ext>
            </p:extLst>
          </p:nvPr>
        </p:nvGraphicFramePr>
        <p:xfrm>
          <a:off x="1014234" y="787514"/>
          <a:ext cx="3419980" cy="30203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14078">
                  <a:extLst>
                    <a:ext uri="{9D8B030D-6E8A-4147-A177-3AD203B41FA5}">
                      <a16:colId xmlns:a16="http://schemas.microsoft.com/office/drawing/2014/main" val="2846060331"/>
                    </a:ext>
                  </a:extLst>
                </a:gridCol>
                <a:gridCol w="605902">
                  <a:extLst>
                    <a:ext uri="{9D8B030D-6E8A-4147-A177-3AD203B41FA5}">
                      <a16:colId xmlns:a16="http://schemas.microsoft.com/office/drawing/2014/main" val="1286924312"/>
                    </a:ext>
                  </a:extLst>
                </a:gridCol>
              </a:tblGrid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kara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tenhiuɲ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sante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>
                          <a:effectLst/>
                        </a:rPr>
                        <a:t>9</a:t>
                      </a:r>
                      <a:endParaRPr lang="en-UA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8240771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>
                          <a:effectLst/>
                        </a:rPr>
                        <a:t>kara tenhiuɲ gitʃ’aḭ</a:t>
                      </a:r>
                      <a:endParaRPr lang="en-UA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>
                          <a:effectLst/>
                        </a:rPr>
                        <a:t>13</a:t>
                      </a:r>
                      <a:endParaRPr lang="en-UA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1001396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>
                          <a:effectLst/>
                        </a:rPr>
                        <a:t>kanuje tenhiuɲ sante</a:t>
                      </a:r>
                      <a:endParaRPr lang="en-UA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>
                          <a:effectLst/>
                        </a:rPr>
                        <a:t>17</a:t>
                      </a:r>
                      <a:endParaRPr lang="en-UA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3686810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>
                          <a:effectLst/>
                        </a:rPr>
                        <a:t>kanuje tenhiuɲ giriuḭ</a:t>
                      </a:r>
                      <a:endParaRPr lang="en-UA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>
                          <a:effectLst/>
                        </a:rPr>
                        <a:t>20</a:t>
                      </a:r>
                      <a:endParaRPr lang="en-UA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494031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karnuʔ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tenhiuɲ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nuji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>
                          <a:effectLst/>
                        </a:rPr>
                        <a:t>26</a:t>
                      </a:r>
                      <a:endParaRPr lang="en-UA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7418748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karnuʔ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tenhiuɲ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tiria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>
                          <a:effectLst/>
                        </a:rPr>
                        <a:t>30</a:t>
                      </a:r>
                      <a:endParaRPr lang="en-UA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7802480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giriuḭ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tenhiuɲ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rnuʔ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effectLst/>
                        </a:rPr>
                        <a:t>35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158437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018850-6C3A-6046-9CB2-B86A03E77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92701"/>
              </p:ext>
            </p:extLst>
          </p:nvPr>
        </p:nvGraphicFramePr>
        <p:xfrm>
          <a:off x="5624188" y="787513"/>
          <a:ext cx="5749446" cy="43982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196">
                  <a:extLst>
                    <a:ext uri="{9D8B030D-6E8A-4147-A177-3AD203B41FA5}">
                      <a16:colId xmlns:a16="http://schemas.microsoft.com/office/drawing/2014/main" val="276909547"/>
                    </a:ext>
                  </a:extLst>
                </a:gridCol>
                <a:gridCol w="5173250">
                  <a:extLst>
                    <a:ext uri="{9D8B030D-6E8A-4147-A177-3AD203B41FA5}">
                      <a16:colId xmlns:a16="http://schemas.microsoft.com/office/drawing/2014/main" val="2665977528"/>
                    </a:ext>
                  </a:extLst>
                </a:gridCol>
              </a:tblGrid>
              <a:tr h="895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(1)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ntsawʔ</a:t>
                      </a:r>
                      <a:r>
                        <a:rPr lang="uk-UA" sz="2400" dirty="0">
                          <a:effectLst/>
                        </a:rPr>
                        <a:t> + </a:t>
                      </a:r>
                      <a:r>
                        <a:rPr lang="uk-UA" sz="2400" dirty="0" err="1">
                          <a:effectLst/>
                        </a:rPr>
                        <a:t>seskaʔai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ntsawʔ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=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lien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tiliɲũhũɲ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5325885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(2)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>
                          <a:effectLst/>
                        </a:rPr>
                        <a:t>kiɲui + nda ntsawʔ = seskaʔai nui</a:t>
                      </a:r>
                      <a:endParaRPr lang="en-UA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5341576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(3)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>
                          <a:effectLst/>
                        </a:rPr>
                        <a:t>nda lien nda × nui = nui lien nui</a:t>
                      </a:r>
                      <a:endParaRPr lang="en-UA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1203400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(4)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tiliɲũhũɲ</a:t>
                      </a:r>
                      <a:r>
                        <a:rPr lang="uk-UA" sz="2400" dirty="0">
                          <a:effectLst/>
                        </a:rPr>
                        <a:t> + </a:t>
                      </a:r>
                      <a:r>
                        <a:rPr lang="uk-UA" sz="2400" dirty="0" err="1">
                          <a:effectLst/>
                        </a:rPr>
                        <a:t>kik’ai</a:t>
                      </a:r>
                      <a:r>
                        <a:rPr lang="uk-UA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effectLst/>
                        </a:rPr>
                        <a:t>tilija</a:t>
                      </a:r>
                      <a:r>
                        <a:rPr lang="uk-UA" sz="2400" dirty="0">
                          <a:effectLst/>
                        </a:rPr>
                        <a:t> ×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2435037"/>
                  </a:ext>
                </a:extLst>
              </a:tr>
              <a:tr h="895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(5)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seskaʔai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ranhũʔ</a:t>
                      </a:r>
                      <a:r>
                        <a:rPr lang="uk-UA" sz="2400" dirty="0">
                          <a:effectLst/>
                        </a:rPr>
                        <a:t> × </a:t>
                      </a:r>
                      <a:r>
                        <a:rPr lang="uk-UA" sz="2400" dirty="0" err="1">
                          <a:effectLst/>
                        </a:rPr>
                        <a:t>ranhũʔ</a:t>
                      </a:r>
                      <a:r>
                        <a:rPr lang="uk-UA" sz="2400" dirty="0">
                          <a:effectLst/>
                        </a:rPr>
                        <a:t> =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 =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lien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seskaʔai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ntsawʔ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nda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3161930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(6)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>
                          <a:effectLst/>
                        </a:rPr>
                        <a:t>seskaʔai kik’ai + kik’ai = nui × seskaʔai</a:t>
                      </a:r>
                      <a:endParaRPr lang="en-UA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8957556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(7)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>
                          <a:effectLst/>
                        </a:rPr>
                        <a:t>kik’ai + ranhũʔ = nda ntsawʔ</a:t>
                      </a:r>
                      <a:endParaRPr lang="en-UA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2240093"/>
                  </a:ext>
                </a:extLst>
              </a:tr>
              <a:tr h="4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(8)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nda</a:t>
                      </a:r>
                      <a:r>
                        <a:rPr lang="uk-UA" sz="2400" dirty="0">
                          <a:effectLst/>
                        </a:rPr>
                        <a:t> + </a:t>
                      </a:r>
                      <a:r>
                        <a:rPr lang="uk-UA" sz="2400" dirty="0" err="1">
                          <a:effectLst/>
                        </a:rPr>
                        <a:t>nui</a:t>
                      </a:r>
                      <a:r>
                        <a:rPr lang="uk-UA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effectLst/>
                        </a:rPr>
                        <a:t>ranhũʔ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628944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B0423E-C831-8E44-89A9-EA7461DAF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98757"/>
              </p:ext>
            </p:extLst>
          </p:nvPr>
        </p:nvGraphicFramePr>
        <p:xfrm>
          <a:off x="1926467" y="5552618"/>
          <a:ext cx="8006673" cy="3959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3396">
                  <a:extLst>
                    <a:ext uri="{9D8B030D-6E8A-4147-A177-3AD203B41FA5}">
                      <a16:colId xmlns:a16="http://schemas.microsoft.com/office/drawing/2014/main" val="2238334564"/>
                    </a:ext>
                  </a:extLst>
                </a:gridCol>
                <a:gridCol w="7413277">
                  <a:extLst>
                    <a:ext uri="{9D8B030D-6E8A-4147-A177-3AD203B41FA5}">
                      <a16:colId xmlns:a16="http://schemas.microsoft.com/office/drawing/2014/main" val="3710641336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(9)</a:t>
                      </a:r>
                      <a:endParaRPr lang="en-UA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teriuhiɲ</a:t>
                      </a:r>
                      <a:r>
                        <a:rPr lang="uk-UA" sz="2400" dirty="0">
                          <a:effectLst/>
                        </a:rPr>
                        <a:t> × </a:t>
                      </a:r>
                      <a:r>
                        <a:rPr lang="uk-UA" sz="2400" dirty="0" err="1">
                          <a:effectLst/>
                        </a:rPr>
                        <a:t>kara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tenhiuɲ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nuji</a:t>
                      </a:r>
                      <a:r>
                        <a:rPr lang="uk-UA" sz="2400" dirty="0">
                          <a:effectLst/>
                        </a:rPr>
                        <a:t> = </a:t>
                      </a:r>
                      <a:r>
                        <a:rPr lang="uk-UA" sz="2400" dirty="0" err="1">
                          <a:effectLst/>
                        </a:rPr>
                        <a:t>ranhũʔ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lien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seskaʔai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5187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464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5D58-3588-3846-B2A1-4F3BB8CCD4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Айнська мова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21E78-DEF7-B044-BF5E-AAEA3E06CD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916671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34F646-AD5E-0C4D-8C73-419E2E41C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94" y="1138903"/>
            <a:ext cx="5102594" cy="4447365"/>
          </a:xfrm>
          <a:prstGeom prst="rect">
            <a:avLst/>
          </a:prstGeom>
        </p:spPr>
      </p:pic>
      <p:pic>
        <p:nvPicPr>
          <p:cNvPr id="25602" name="Picture 2">
            <a:extLst>
              <a:ext uri="{FF2B5EF4-FFF2-40B4-BE49-F238E27FC236}">
                <a16:creationId xmlns:a16="http://schemas.microsoft.com/office/drawing/2014/main" id="{AB396FDB-0105-354C-993B-4487327D3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24" y="1138902"/>
            <a:ext cx="5163382" cy="444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93CAE7D-99C2-4DF6-9C27-B6683CD5C024}"/>
              </a:ext>
            </a:extLst>
          </p:cNvPr>
          <p:cNvSpPr/>
          <p:nvPr/>
        </p:nvSpPr>
        <p:spPr>
          <a:xfrm>
            <a:off x="4056000" y="1869460"/>
            <a:ext cx="1280160" cy="1280160"/>
          </a:xfrm>
          <a:prstGeom prst="ellipse">
            <a:avLst/>
          </a:prstGeom>
          <a:noFill/>
          <a:ln w="18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506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E7EE20D-5A85-2F4C-BE95-839CC8BF7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888908"/>
              </p:ext>
            </p:extLst>
          </p:nvPr>
        </p:nvGraphicFramePr>
        <p:xfrm>
          <a:off x="431800" y="151330"/>
          <a:ext cx="5554969" cy="6555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130">
                  <a:extLst>
                    <a:ext uri="{9D8B030D-6E8A-4147-A177-3AD203B41FA5}">
                      <a16:colId xmlns:a16="http://schemas.microsoft.com/office/drawing/2014/main" val="4157696679"/>
                    </a:ext>
                  </a:extLst>
                </a:gridCol>
                <a:gridCol w="775130">
                  <a:extLst>
                    <a:ext uri="{9D8B030D-6E8A-4147-A177-3AD203B41FA5}">
                      <a16:colId xmlns:a16="http://schemas.microsoft.com/office/drawing/2014/main" val="647532616"/>
                    </a:ext>
                  </a:extLst>
                </a:gridCol>
                <a:gridCol w="924356">
                  <a:extLst>
                    <a:ext uri="{9D8B030D-6E8A-4147-A177-3AD203B41FA5}">
                      <a16:colId xmlns:a16="http://schemas.microsoft.com/office/drawing/2014/main" val="2312689408"/>
                    </a:ext>
                  </a:extLst>
                </a:gridCol>
                <a:gridCol w="911656">
                  <a:extLst>
                    <a:ext uri="{9D8B030D-6E8A-4147-A177-3AD203B41FA5}">
                      <a16:colId xmlns:a16="http://schemas.microsoft.com/office/drawing/2014/main" val="3527102243"/>
                    </a:ext>
                  </a:extLst>
                </a:gridCol>
                <a:gridCol w="924356">
                  <a:extLst>
                    <a:ext uri="{9D8B030D-6E8A-4147-A177-3AD203B41FA5}">
                      <a16:colId xmlns:a16="http://schemas.microsoft.com/office/drawing/2014/main" val="2750749005"/>
                    </a:ext>
                  </a:extLst>
                </a:gridCol>
                <a:gridCol w="1117341">
                  <a:extLst>
                    <a:ext uri="{9D8B030D-6E8A-4147-A177-3AD203B41FA5}">
                      <a16:colId xmlns:a16="http://schemas.microsoft.com/office/drawing/2014/main" val="3352547273"/>
                    </a:ext>
                  </a:extLst>
                </a:gridCol>
              </a:tblGrid>
              <a:tr h="21930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ア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イ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ウ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エ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オ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u="none" strike="noStrike">
                          <a:effectLst/>
                        </a:rPr>
                        <a:t> </a:t>
                      </a:r>
                      <a:endParaRPr lang="en-UA" sz="2000" b="0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021536"/>
                  </a:ext>
                </a:extLst>
              </a:tr>
              <a:tr h="2256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a</a:t>
                      </a:r>
                      <a:endParaRPr lang="en-GB" sz="2000" b="0" i="0" u="none" strike="noStrike" dirty="0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i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u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e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o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u="none" strike="noStrike">
                          <a:effectLst/>
                        </a:rPr>
                        <a:t> </a:t>
                      </a:r>
                      <a:endParaRPr lang="en-UA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149244"/>
                  </a:ext>
                </a:extLst>
              </a:tr>
              <a:tr h="1766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[a]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[u̜]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[e]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[o]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u="none" strike="noStrike">
                          <a:effectLst/>
                        </a:rPr>
                        <a:t> </a:t>
                      </a:r>
                      <a:endParaRPr lang="en-UA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368042"/>
                  </a:ext>
                </a:extLst>
              </a:tr>
              <a:tr h="21930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カ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キ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ク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ケ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コ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ㇰ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57723"/>
                  </a:ext>
                </a:extLst>
              </a:tr>
              <a:tr h="2256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ka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err="1">
                          <a:effectLst/>
                        </a:rPr>
                        <a:t>ki</a:t>
                      </a:r>
                      <a:endParaRPr lang="en-GB" sz="2000" b="0" i="0" u="none" strike="noStrike" dirty="0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ku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ke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ko</a:t>
                      </a:r>
                      <a:endParaRPr lang="en-GB" sz="2000" b="0" i="0" u="none" strike="noStrike" dirty="0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k</a:t>
                      </a:r>
                      <a:endParaRPr lang="en-GB" sz="2000" b="0" i="0" u="none" strike="noStrike" dirty="0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901346"/>
                  </a:ext>
                </a:extLst>
              </a:tr>
              <a:tr h="1766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[ka]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ki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ku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̜]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ke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[ko]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[k̚]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082889"/>
                  </a:ext>
                </a:extLst>
              </a:tr>
              <a:tr h="21930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サ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シ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ス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セ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ソ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ㇲ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665518"/>
                  </a:ext>
                </a:extLst>
              </a:tr>
              <a:tr h="2256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sa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si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err="1">
                          <a:effectLst/>
                        </a:rPr>
                        <a:t>su</a:t>
                      </a:r>
                      <a:endParaRPr lang="en-GB" sz="2000" b="0" i="0" u="none" strike="noStrike" dirty="0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se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so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s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5172280"/>
                  </a:ext>
                </a:extLst>
              </a:tr>
              <a:tr h="1766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sa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ʃa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[ʃi]</a:t>
                      </a:r>
                      <a:endParaRPr lang="en-GB" sz="20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[su̜/ʃu̜]</a:t>
                      </a:r>
                      <a:endParaRPr lang="en-GB" sz="20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[se/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ʃe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[so/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ʃo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ɕ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544780"/>
                  </a:ext>
                </a:extLst>
              </a:tr>
              <a:tr h="21930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タ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b="1" u="none" strike="noStrike" dirty="0">
                          <a:effectLst/>
                        </a:rPr>
                        <a:t> </a:t>
                      </a:r>
                      <a:endParaRPr lang="en-UA" sz="2000" b="1" i="0" u="none" strike="noStrike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ツ゚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テ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ト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ッ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561905"/>
                  </a:ext>
                </a:extLst>
              </a:tr>
              <a:tr h="2256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ta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u="none" strike="noStrike">
                          <a:effectLst/>
                        </a:rPr>
                        <a:t> </a:t>
                      </a:r>
                      <a:endParaRPr lang="en-UA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tu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err="1">
                          <a:effectLst/>
                        </a:rPr>
                        <a:t>te</a:t>
                      </a:r>
                      <a:endParaRPr lang="en-GB" sz="2000" b="0" i="0" u="none" strike="noStrike" dirty="0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to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t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743320"/>
                  </a:ext>
                </a:extLst>
              </a:tr>
              <a:tr h="1766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[ta]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en-UA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tu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̜]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te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[to]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[t]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588068"/>
                  </a:ext>
                </a:extLst>
              </a:tr>
              <a:tr h="21930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チャ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チ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ツ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セ゚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チョ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b="1" u="none" strike="noStrike" dirty="0">
                          <a:effectLst/>
                        </a:rPr>
                        <a:t> </a:t>
                      </a:r>
                      <a:endParaRPr lang="en-UA" sz="2000" b="1" i="0" u="none" strike="noStrike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793004"/>
                  </a:ext>
                </a:extLst>
              </a:tr>
              <a:tr h="2256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ca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ci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cu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err="1">
                          <a:effectLst/>
                        </a:rPr>
                        <a:t>ce</a:t>
                      </a:r>
                      <a:endParaRPr lang="en-GB" sz="2000" b="0" i="0" u="none" strike="noStrike" dirty="0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co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u="none" strike="noStrike">
                          <a:effectLst/>
                        </a:rPr>
                        <a:t> </a:t>
                      </a:r>
                      <a:endParaRPr lang="en-UA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7010128"/>
                  </a:ext>
                </a:extLst>
              </a:tr>
              <a:tr h="1766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tsa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tʃa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[tsi/tʃi]</a:t>
                      </a:r>
                      <a:endParaRPr lang="en-GB" sz="20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tsu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̜/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tʃu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̜]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tse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tʃe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tso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tʃo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en-UA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985299"/>
                  </a:ext>
                </a:extLst>
              </a:tr>
              <a:tr h="21930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ナ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ニ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ヌ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ネ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ノ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ㇴ </a:t>
                      </a:r>
                      <a:r>
                        <a:rPr lang="en-US" altLang="ja-JP" sz="2000" b="1" u="none" strike="noStrike" dirty="0">
                          <a:effectLst/>
                        </a:rPr>
                        <a:t>/ </a:t>
                      </a:r>
                      <a:r>
                        <a:rPr lang="ja-JP" altLang="en-US" sz="2000" b="1" u="none" strike="noStrike">
                          <a:effectLst/>
                        </a:rPr>
                        <a:t>ン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226531"/>
                  </a:ext>
                </a:extLst>
              </a:tr>
              <a:tr h="2256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na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ni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nu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ne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no</a:t>
                      </a:r>
                      <a:endParaRPr lang="en-GB" sz="2000" b="0" i="0" u="none" strike="noStrike" dirty="0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n/m/n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332219"/>
                  </a:ext>
                </a:extLst>
              </a:tr>
              <a:tr h="28653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na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nʲi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[nu̜]</a:t>
                      </a:r>
                      <a:endParaRPr lang="en-GB" sz="20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[ne]</a:t>
                      </a:r>
                      <a:endParaRPr lang="en-GB" sz="20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[no]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[n/m/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ŋ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942631"/>
                  </a:ext>
                </a:extLst>
              </a:tr>
              <a:tr h="21930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ハ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ヒ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フ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ヘ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ホ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u="none" strike="noStrike" dirty="0">
                          <a:effectLst/>
                        </a:rPr>
                        <a:t> </a:t>
                      </a:r>
                      <a:endParaRPr lang="en-UA" sz="2000" b="0" i="0" u="none" strike="noStrike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813367"/>
                  </a:ext>
                </a:extLst>
              </a:tr>
              <a:tr h="2256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ha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hi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hu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he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ho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u="none" strike="noStrike" dirty="0">
                          <a:effectLst/>
                        </a:rPr>
                        <a:t> </a:t>
                      </a:r>
                      <a:endParaRPr lang="en-UA" sz="2000" b="0" i="0" u="none" strike="noStrike" dirty="0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430988"/>
                  </a:ext>
                </a:extLst>
              </a:tr>
              <a:tr h="1766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[ha]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[çi]</a:t>
                      </a:r>
                      <a:endParaRPr lang="en-GB" sz="20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ɸu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̜]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[he]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[ho]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en-UA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42284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4322A7D-C793-6B4A-9E40-F4C403B5C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322855"/>
              </p:ext>
            </p:extLst>
          </p:nvPr>
        </p:nvGraphicFramePr>
        <p:xfrm>
          <a:off x="7031038" y="151330"/>
          <a:ext cx="4553945" cy="6555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880">
                  <a:extLst>
                    <a:ext uri="{9D8B030D-6E8A-4147-A177-3AD203B41FA5}">
                      <a16:colId xmlns:a16="http://schemas.microsoft.com/office/drawing/2014/main" val="4277822378"/>
                    </a:ext>
                  </a:extLst>
                </a:gridCol>
                <a:gridCol w="1002143">
                  <a:extLst>
                    <a:ext uri="{9D8B030D-6E8A-4147-A177-3AD203B41FA5}">
                      <a16:colId xmlns:a16="http://schemas.microsoft.com/office/drawing/2014/main" val="4219163067"/>
                    </a:ext>
                  </a:extLst>
                </a:gridCol>
                <a:gridCol w="563993">
                  <a:extLst>
                    <a:ext uri="{9D8B030D-6E8A-4147-A177-3AD203B41FA5}">
                      <a16:colId xmlns:a16="http://schemas.microsoft.com/office/drawing/2014/main" val="4162073993"/>
                    </a:ext>
                  </a:extLst>
                </a:gridCol>
                <a:gridCol w="1002143">
                  <a:extLst>
                    <a:ext uri="{9D8B030D-6E8A-4147-A177-3AD203B41FA5}">
                      <a16:colId xmlns:a16="http://schemas.microsoft.com/office/drawing/2014/main" val="2214483332"/>
                    </a:ext>
                  </a:extLst>
                </a:gridCol>
                <a:gridCol w="1002143">
                  <a:extLst>
                    <a:ext uri="{9D8B030D-6E8A-4147-A177-3AD203B41FA5}">
                      <a16:colId xmlns:a16="http://schemas.microsoft.com/office/drawing/2014/main" val="445259504"/>
                    </a:ext>
                  </a:extLst>
                </a:gridCol>
                <a:gridCol w="430643">
                  <a:extLst>
                    <a:ext uri="{9D8B030D-6E8A-4147-A177-3AD203B41FA5}">
                      <a16:colId xmlns:a16="http://schemas.microsoft.com/office/drawing/2014/main" val="968334928"/>
                    </a:ext>
                  </a:extLst>
                </a:gridCol>
              </a:tblGrid>
              <a:tr h="21930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ㇵ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ㇶ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ㇷ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ㇸ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ㇹ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u="none" strike="noStrike">
                          <a:effectLst/>
                        </a:rPr>
                        <a:t> </a:t>
                      </a:r>
                      <a:endParaRPr lang="en-UA" sz="2000" b="0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035209"/>
                  </a:ext>
                </a:extLst>
              </a:tr>
              <a:tr h="2256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ah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ih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uh</a:t>
                      </a:r>
                      <a:endParaRPr lang="en-GB" sz="2000" b="0" i="0" u="none" strike="noStrike" dirty="0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eh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oh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u="none" strike="noStrike" dirty="0">
                          <a:effectLst/>
                        </a:rPr>
                        <a:t> </a:t>
                      </a:r>
                      <a:endParaRPr lang="en-UA" sz="2000" b="0" i="0" u="none" strike="noStrike" dirty="0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398932"/>
                  </a:ext>
                </a:extLst>
              </a:tr>
              <a:tr h="1766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ax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iç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[u̜x]</a:t>
                      </a:r>
                      <a:endParaRPr lang="en-GB" sz="20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[ex]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[ox]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u="none" strike="noStrike">
                          <a:effectLst/>
                        </a:rPr>
                        <a:t> </a:t>
                      </a:r>
                      <a:endParaRPr lang="en-UA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169594"/>
                  </a:ext>
                </a:extLst>
              </a:tr>
              <a:tr h="21930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パ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ピ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プ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ペ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ポ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ㇷ゚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403699"/>
                  </a:ext>
                </a:extLst>
              </a:tr>
              <a:tr h="2256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pa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pi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pu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pe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po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p</a:t>
                      </a:r>
                      <a:endParaRPr lang="en-GB" sz="2000" b="0" i="0" u="none" strike="noStrike" dirty="0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058770"/>
                  </a:ext>
                </a:extLst>
              </a:tr>
              <a:tr h="1766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[pa]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[pi]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[pu̜]</a:t>
                      </a:r>
                      <a:endParaRPr lang="en-GB" sz="20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[pe]</a:t>
                      </a:r>
                      <a:endParaRPr lang="en-GB" sz="20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[po]</a:t>
                      </a:r>
                      <a:endParaRPr lang="en-GB" sz="20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[p̚]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773120"/>
                  </a:ext>
                </a:extLst>
              </a:tr>
              <a:tr h="21930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マ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ミ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ム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メ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モ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ㇺ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981399"/>
                  </a:ext>
                </a:extLst>
              </a:tr>
              <a:tr h="2256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ma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mi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mu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me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mo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m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428082"/>
                  </a:ext>
                </a:extLst>
              </a:tr>
              <a:tr h="1766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[ma]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[mi]</a:t>
                      </a:r>
                      <a:endParaRPr lang="en-GB" sz="20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[mu̜]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[me]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mo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[m]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214843"/>
                  </a:ext>
                </a:extLst>
              </a:tr>
              <a:tr h="21930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ヤ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b="1" u="none" strike="noStrike">
                          <a:effectLst/>
                        </a:rPr>
                        <a:t> </a:t>
                      </a:r>
                      <a:endParaRPr lang="en-UA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ユ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イェ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ヨ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b="1" u="none" strike="noStrike" dirty="0">
                          <a:effectLst/>
                        </a:rPr>
                        <a:t> </a:t>
                      </a:r>
                      <a:endParaRPr lang="en-UA" sz="2000" b="1" i="0" u="none" strike="noStrike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465813"/>
                  </a:ext>
                </a:extLst>
              </a:tr>
              <a:tr h="2256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ya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u="none" strike="noStrike">
                          <a:effectLst/>
                        </a:rPr>
                        <a:t> </a:t>
                      </a:r>
                      <a:endParaRPr lang="en-UA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yu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ye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yo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u="none" strike="noStrike">
                          <a:effectLst/>
                        </a:rPr>
                        <a:t> </a:t>
                      </a:r>
                      <a:endParaRPr lang="en-UA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824035"/>
                  </a:ext>
                </a:extLst>
              </a:tr>
              <a:tr h="1766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ja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en-UA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ju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̜]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[je]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[jo]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en-UA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597841"/>
                  </a:ext>
                </a:extLst>
              </a:tr>
              <a:tr h="21930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ラ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リ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ル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レ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ロ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b="1" u="none" strike="noStrike" dirty="0">
                          <a:effectLst/>
                        </a:rPr>
                        <a:t> </a:t>
                      </a:r>
                      <a:endParaRPr lang="en-UA" sz="2000" b="1" i="0" u="none" strike="noStrike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531535"/>
                  </a:ext>
                </a:extLst>
              </a:tr>
              <a:tr h="2256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ra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ri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err="1">
                          <a:effectLst/>
                        </a:rPr>
                        <a:t>ru</a:t>
                      </a:r>
                      <a:endParaRPr lang="en-GB" sz="2000" b="0" i="0" u="none" strike="noStrike" dirty="0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re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ro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u="none" strike="noStrike">
                          <a:effectLst/>
                        </a:rPr>
                        <a:t> </a:t>
                      </a:r>
                      <a:endParaRPr lang="en-UA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900298"/>
                  </a:ext>
                </a:extLst>
              </a:tr>
              <a:tr h="1766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ɾa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ɾi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ɾu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̜]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ɾe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ɾo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u="none" strike="noStrike">
                          <a:effectLst/>
                        </a:rPr>
                        <a:t> </a:t>
                      </a:r>
                      <a:endParaRPr lang="en-UA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824944"/>
                  </a:ext>
                </a:extLst>
              </a:tr>
              <a:tr h="21930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ㇻ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ㇼ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ㇽ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ㇾ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ㇿ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ㇽ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099599"/>
                  </a:ext>
                </a:extLst>
              </a:tr>
              <a:tr h="2256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ar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ir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ur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er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or</a:t>
                      </a:r>
                      <a:endParaRPr lang="en-GB" sz="2000" b="0" i="0" u="none" strike="noStrike" dirty="0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r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17557"/>
                  </a:ext>
                </a:extLst>
              </a:tr>
              <a:tr h="1766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aɾ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[iɾ]</a:t>
                      </a:r>
                      <a:endParaRPr lang="en-GB" sz="20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u̜ɾ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eɾ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oɾ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ɾ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436846"/>
                  </a:ext>
                </a:extLst>
              </a:tr>
              <a:tr h="21930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ワ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ウィ</a:t>
                      </a:r>
                      <a:r>
                        <a:rPr lang="en-US" altLang="ja-JP" sz="2000" b="1" u="none" strike="noStrike" dirty="0">
                          <a:effectLst/>
                        </a:rPr>
                        <a:t>/</a:t>
                      </a:r>
                      <a:r>
                        <a:rPr lang="ja-JP" altLang="en-US" sz="2000" b="1" u="none" strike="noStrike">
                          <a:effectLst/>
                        </a:rPr>
                        <a:t>ヰ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b="1" u="none" strike="noStrike" dirty="0">
                          <a:effectLst/>
                        </a:rPr>
                        <a:t> </a:t>
                      </a:r>
                      <a:endParaRPr lang="en-UA" sz="2000" b="1" i="0" u="none" strike="noStrike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ウェ</a:t>
                      </a:r>
                      <a:r>
                        <a:rPr lang="en-US" altLang="ja-JP" sz="2000" b="1" u="none" strike="noStrike" dirty="0">
                          <a:effectLst/>
                        </a:rPr>
                        <a:t>/</a:t>
                      </a:r>
                      <a:r>
                        <a:rPr lang="ja-JP" altLang="en-US" sz="2000" b="1" u="none" strike="noStrike">
                          <a:effectLst/>
                        </a:rPr>
                        <a:t>ヱ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</a:rPr>
                        <a:t>ウォ</a:t>
                      </a:r>
                      <a:r>
                        <a:rPr lang="en-US" altLang="ja-JP" sz="2000" b="1" u="none" strike="noStrike">
                          <a:effectLst/>
                        </a:rPr>
                        <a:t>/</a:t>
                      </a:r>
                      <a:r>
                        <a:rPr lang="ja-JP" altLang="en-US" sz="2000" b="1" u="none" strike="noStrike">
                          <a:effectLst/>
                        </a:rPr>
                        <a:t>ヲ</a:t>
                      </a:r>
                      <a:endParaRPr lang="ja-JP" altLang="en-US" sz="2000" b="1" i="0" u="none" strike="noStrike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b="1" u="none" strike="noStrike" dirty="0">
                          <a:effectLst/>
                        </a:rPr>
                        <a:t> </a:t>
                      </a:r>
                      <a:endParaRPr lang="en-UA" sz="2000" b="1" i="0" u="none" strike="noStrike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643092"/>
                  </a:ext>
                </a:extLst>
              </a:tr>
              <a:tr h="2256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wa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wi</a:t>
                      </a:r>
                      <a:endParaRPr lang="en-GB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u="none" strike="noStrike">
                          <a:effectLst/>
                        </a:rPr>
                        <a:t> </a:t>
                      </a:r>
                      <a:endParaRPr lang="en-UA" sz="2000" b="0" i="0" u="none" strike="noStrike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we</a:t>
                      </a:r>
                      <a:endParaRPr lang="en-GB" sz="2000" b="0" i="0" u="none" strike="noStrike" dirty="0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wo</a:t>
                      </a:r>
                      <a:endParaRPr lang="en-GB" sz="2000" b="0" i="0" u="none" strike="noStrike" dirty="0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u="none" strike="noStrike" dirty="0">
                          <a:effectLst/>
                        </a:rPr>
                        <a:t> </a:t>
                      </a:r>
                      <a:endParaRPr lang="en-UA" sz="2000" b="0" i="0" u="none" strike="noStrike" dirty="0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160937"/>
                  </a:ext>
                </a:extLst>
              </a:tr>
              <a:tr h="1766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</a:t>
                      </a:r>
                      <a:r>
                        <a:rPr lang="en-GB" sz="20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wi</a:t>
                      </a:r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en-UA" sz="20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[we]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[wo]</a:t>
                      </a:r>
                      <a:endParaRPr lang="en-GB" sz="20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2000" u="none" strike="noStrike" dirty="0">
                          <a:effectLst/>
                        </a:rPr>
                        <a:t> </a:t>
                      </a:r>
                      <a:endParaRPr lang="en-UA" sz="2000" b="0" i="0" u="none" strike="noStrike" dirty="0">
                        <a:effectLst/>
                        <a:latin typeface="Doulos SIL"/>
                        <a:ea typeface="Arial Unicode MS" panose="020B0604020202020204" pitchFamily="34" charset="-128"/>
                      </a:endParaRPr>
                    </a:p>
                  </a:txBody>
                  <a:tcPr marL="7359" marR="7359" marT="73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079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326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622ACA-694F-484A-8A56-720C3E13C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178652"/>
              </p:ext>
            </p:extLst>
          </p:nvPr>
        </p:nvGraphicFramePr>
        <p:xfrm>
          <a:off x="3430672" y="339120"/>
          <a:ext cx="5330655" cy="61797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25883">
                  <a:extLst>
                    <a:ext uri="{9D8B030D-6E8A-4147-A177-3AD203B41FA5}">
                      <a16:colId xmlns:a16="http://schemas.microsoft.com/office/drawing/2014/main" val="2288451490"/>
                    </a:ext>
                  </a:extLst>
                </a:gridCol>
                <a:gridCol w="2704772">
                  <a:extLst>
                    <a:ext uri="{9D8B030D-6E8A-4147-A177-3AD203B41FA5}">
                      <a16:colId xmlns:a16="http://schemas.microsoft.com/office/drawing/2014/main" val="2159924759"/>
                    </a:ext>
                  </a:extLst>
                </a:gridCol>
              </a:tblGrid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ikupa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as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isam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Ми випили.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075720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inkartek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an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an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Я позирав.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26848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e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inkar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an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Ти дивився.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3956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inu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isam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Він послухав.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1640161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iperepa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oka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Вони годували.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663767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e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ipe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an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Ти їв.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513528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eci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inuruypa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oka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Ви вислуховували.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2298013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cie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koretek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isam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Ми позичили тобі.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14718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cieci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nukarruypa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isam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Ми роздивилися вас.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6202001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eun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nurepa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oka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Ти говорив нам.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930053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un etekpa wa oka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Він куштував нас.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37786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ecien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nutek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an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Ви підслуховували мене.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679938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an yaynu wa isam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Я подумав.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173435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an eruypa wa oka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Я поглинав їх.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006207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inuruypa as wa isam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Ми вислухали.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161045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en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e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an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Вони їли мене.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2111672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e yaykore wa isam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Ти дав себе.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307669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cieci nurepa wa oka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Ми говорили з вами.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411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3622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622ACA-694F-484A-8A56-720C3E13C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067540"/>
              </p:ext>
            </p:extLst>
          </p:nvPr>
        </p:nvGraphicFramePr>
        <p:xfrm>
          <a:off x="3430672" y="339120"/>
          <a:ext cx="5330655" cy="61797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25883">
                  <a:extLst>
                    <a:ext uri="{9D8B030D-6E8A-4147-A177-3AD203B41FA5}">
                      <a16:colId xmlns:a16="http://schemas.microsoft.com/office/drawing/2014/main" val="2288451490"/>
                    </a:ext>
                  </a:extLst>
                </a:gridCol>
                <a:gridCol w="2704772">
                  <a:extLst>
                    <a:ext uri="{9D8B030D-6E8A-4147-A177-3AD203B41FA5}">
                      <a16:colId xmlns:a16="http://schemas.microsoft.com/office/drawing/2014/main" val="2159924759"/>
                    </a:ext>
                  </a:extLst>
                </a:gridCol>
              </a:tblGrid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ikupa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as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isam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випили.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075720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inkartek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an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an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Я</a:t>
                      </a:r>
                      <a:r>
                        <a:rPr lang="uk-UA" sz="1800" dirty="0">
                          <a:effectLst/>
                        </a:rPr>
                        <a:t> позирав.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26848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e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inkar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an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Ти</a:t>
                      </a:r>
                      <a:r>
                        <a:rPr lang="uk-UA" sz="1800" dirty="0">
                          <a:effectLst/>
                        </a:rPr>
                        <a:t> дивився.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3956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inu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isam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Він послухав.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1640161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iperepa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oka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Вони годували.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663767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e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ipe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an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Ти</a:t>
                      </a:r>
                      <a:r>
                        <a:rPr lang="uk-UA" sz="1800" dirty="0">
                          <a:effectLst/>
                        </a:rPr>
                        <a:t> їв.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513528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eci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inuruypa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oka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Ви</a:t>
                      </a:r>
                      <a:r>
                        <a:rPr lang="uk-UA" sz="1800" dirty="0">
                          <a:effectLst/>
                        </a:rPr>
                        <a:t> вислуховували.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2298013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ci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koretek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isam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позичили тобі.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14718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ci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uk-UA" sz="1800" dirty="0" err="1">
                          <a:effectLst/>
                        </a:rPr>
                        <a:t>ci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nukarruypa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isam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роздивилися вас.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6202001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e</a:t>
                      </a:r>
                      <a:r>
                        <a:rPr lang="uk-UA" sz="1800" dirty="0" err="1">
                          <a:effectLst/>
                        </a:rPr>
                        <a:t>un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nurepa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oka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Ти</a:t>
                      </a:r>
                      <a:r>
                        <a:rPr lang="uk-UA" sz="1800" dirty="0">
                          <a:effectLst/>
                        </a:rPr>
                        <a:t> говорив нам.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930053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un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etekpa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oka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Він куштував нас.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37786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eci</a:t>
                      </a:r>
                      <a:r>
                        <a:rPr lang="uk-UA" sz="1800" dirty="0" err="1">
                          <a:effectLst/>
                        </a:rPr>
                        <a:t>en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nutek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an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Ви</a:t>
                      </a:r>
                      <a:r>
                        <a:rPr lang="uk-UA" sz="1800" dirty="0">
                          <a:effectLst/>
                        </a:rPr>
                        <a:t> підслуховували мене.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679938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an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yaynu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isam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r>
                        <a:rPr lang="uk-UA" sz="1800" dirty="0">
                          <a:effectLst/>
                        </a:rPr>
                        <a:t> подумав.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173435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an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eruypa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oka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r>
                        <a:rPr lang="uk-UA" sz="1800" dirty="0">
                          <a:effectLst/>
                        </a:rPr>
                        <a:t> поглинав їх.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006207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inuruypa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as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isam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вислухали.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161045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en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e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an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Вони їли мене.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2111672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e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yaykore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isam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Ти</a:t>
                      </a:r>
                      <a:r>
                        <a:rPr lang="uk-UA" sz="1800" dirty="0">
                          <a:effectLst/>
                        </a:rPr>
                        <a:t> дав себе.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307669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ci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uk-UA" sz="1800" dirty="0" err="1">
                          <a:effectLst/>
                        </a:rPr>
                        <a:t>ci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nurepa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oka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говорили з вами.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411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7062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622ACA-694F-484A-8A56-720C3E13C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581365"/>
              </p:ext>
            </p:extLst>
          </p:nvPr>
        </p:nvGraphicFramePr>
        <p:xfrm>
          <a:off x="3430672" y="339120"/>
          <a:ext cx="5330655" cy="61797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25883">
                  <a:extLst>
                    <a:ext uri="{9D8B030D-6E8A-4147-A177-3AD203B41FA5}">
                      <a16:colId xmlns:a16="http://schemas.microsoft.com/office/drawing/2014/main" val="2288451490"/>
                    </a:ext>
                  </a:extLst>
                </a:gridCol>
                <a:gridCol w="2704772">
                  <a:extLst>
                    <a:ext uri="{9D8B030D-6E8A-4147-A177-3AD203B41FA5}">
                      <a16:colId xmlns:a16="http://schemas.microsoft.com/office/drawing/2014/main" val="2159924759"/>
                    </a:ext>
                  </a:extLst>
                </a:gridCol>
              </a:tblGrid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ikupa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as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isam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випили.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075720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inkartek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an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an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r>
                        <a:rPr lang="uk-UA" sz="1800" dirty="0">
                          <a:effectLst/>
                        </a:rPr>
                        <a:t> позирав.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26848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e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inkar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an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Ти</a:t>
                      </a:r>
                      <a:r>
                        <a:rPr lang="uk-UA" sz="1800" dirty="0">
                          <a:effectLst/>
                        </a:rPr>
                        <a:t> дивився.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3956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inu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isam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Він послухав.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1640161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iperepa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oka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Вони годували.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663767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e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ipe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an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Ти</a:t>
                      </a:r>
                      <a:r>
                        <a:rPr lang="uk-UA" sz="1800" dirty="0">
                          <a:effectLst/>
                        </a:rPr>
                        <a:t> їв.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513528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eci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inuruypa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oka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Ви</a:t>
                      </a:r>
                      <a:r>
                        <a:rPr lang="uk-UA" sz="1800" dirty="0">
                          <a:effectLst/>
                        </a:rPr>
                        <a:t> вислуховували.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2298013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ci</a:t>
                      </a:r>
                      <a:r>
                        <a:rPr lang="uk-UA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koretek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isam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позичили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тобі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14718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ci</a:t>
                      </a:r>
                      <a:r>
                        <a:rPr lang="uk-UA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eci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nukarruypa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isam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роздивилися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вас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6202001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e</a:t>
                      </a:r>
                      <a:r>
                        <a:rPr lang="uk-UA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un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nurepa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oka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Ти</a:t>
                      </a:r>
                      <a:r>
                        <a:rPr lang="uk-UA" sz="1800" dirty="0">
                          <a:effectLst/>
                        </a:rPr>
                        <a:t> говорив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нам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930053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un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etekpa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oka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Він куштував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нас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37786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eci</a:t>
                      </a:r>
                      <a:r>
                        <a:rPr lang="uk-UA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en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nutek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an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Ви</a:t>
                      </a:r>
                      <a:r>
                        <a:rPr lang="uk-UA" sz="1800" dirty="0">
                          <a:effectLst/>
                        </a:rPr>
                        <a:t> підслуховували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мене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679938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an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yaynu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isam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r>
                        <a:rPr lang="uk-UA" sz="1800" dirty="0">
                          <a:effectLst/>
                        </a:rPr>
                        <a:t> подумав.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173435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an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eruypa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oka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r>
                        <a:rPr lang="uk-UA" sz="1800" dirty="0">
                          <a:effectLst/>
                        </a:rPr>
                        <a:t> поглинав їх.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006207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inuruypa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as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isam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вислухали.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161045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en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e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an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Вони їли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мене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2111672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e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yaykore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isam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Ти</a:t>
                      </a:r>
                      <a:r>
                        <a:rPr lang="uk-UA" sz="1800" dirty="0">
                          <a:effectLst/>
                        </a:rPr>
                        <a:t> дав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себе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307669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ci</a:t>
                      </a:r>
                      <a:r>
                        <a:rPr lang="uk-UA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eci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nurepa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oka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говорили з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вами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411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771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622ACA-694F-484A-8A56-720C3E13C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150353"/>
              </p:ext>
            </p:extLst>
          </p:nvPr>
        </p:nvGraphicFramePr>
        <p:xfrm>
          <a:off x="3430672" y="339120"/>
          <a:ext cx="5330655" cy="61797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25883">
                  <a:extLst>
                    <a:ext uri="{9D8B030D-6E8A-4147-A177-3AD203B41FA5}">
                      <a16:colId xmlns:a16="http://schemas.microsoft.com/office/drawing/2014/main" val="2288451490"/>
                    </a:ext>
                  </a:extLst>
                </a:gridCol>
                <a:gridCol w="2704772">
                  <a:extLst>
                    <a:ext uri="{9D8B030D-6E8A-4147-A177-3AD203B41FA5}">
                      <a16:colId xmlns:a16="http://schemas.microsoft.com/office/drawing/2014/main" val="2159924759"/>
                    </a:ext>
                  </a:extLst>
                </a:gridCol>
              </a:tblGrid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iku</a:t>
                      </a:r>
                      <a:r>
                        <a:rPr lang="uk-UA" sz="1800" b="1" dirty="0" err="1">
                          <a:effectLst/>
                        </a:rPr>
                        <a:t>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as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isam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випили.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075720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inkartek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an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an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r>
                        <a:rPr lang="uk-UA" sz="1800" dirty="0">
                          <a:effectLst/>
                        </a:rPr>
                        <a:t> позирав.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26848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e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inkar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an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Ти</a:t>
                      </a:r>
                      <a:r>
                        <a:rPr lang="uk-UA" sz="1800" dirty="0">
                          <a:effectLst/>
                        </a:rPr>
                        <a:t> дивився.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3956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inu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isam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Він послухав.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1640161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ipere</a:t>
                      </a:r>
                      <a:r>
                        <a:rPr lang="uk-UA" sz="1800" b="1" dirty="0" err="1">
                          <a:effectLst/>
                        </a:rPr>
                        <a:t>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oka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Вони годували.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3767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e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ipe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an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Ти</a:t>
                      </a:r>
                      <a:r>
                        <a:rPr lang="uk-UA" sz="1800" dirty="0">
                          <a:effectLst/>
                        </a:rPr>
                        <a:t> їв.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13528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eci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inuruy</a:t>
                      </a:r>
                      <a:r>
                        <a:rPr lang="uk-UA" sz="1800" b="1" dirty="0" err="1">
                          <a:effectLst/>
                        </a:rPr>
                        <a:t>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oka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Ви</a:t>
                      </a:r>
                      <a:r>
                        <a:rPr lang="uk-UA" sz="1800" dirty="0">
                          <a:effectLst/>
                        </a:rPr>
                        <a:t> вислуховували.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298013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ci</a:t>
                      </a:r>
                      <a:r>
                        <a:rPr lang="uk-UA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koretek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isam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позичили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тобі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14718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ci</a:t>
                      </a:r>
                      <a:r>
                        <a:rPr lang="uk-UA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eci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nukarruy</a:t>
                      </a:r>
                      <a:r>
                        <a:rPr lang="uk-UA" sz="1800" b="1" dirty="0" err="1">
                          <a:effectLst/>
                        </a:rPr>
                        <a:t>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isam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роздивилися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вас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6202001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e</a:t>
                      </a:r>
                      <a:r>
                        <a:rPr lang="uk-UA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un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nure</a:t>
                      </a:r>
                      <a:r>
                        <a:rPr lang="uk-UA" sz="1800" b="1" dirty="0" err="1">
                          <a:effectLst/>
                        </a:rPr>
                        <a:t>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oka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Ти</a:t>
                      </a:r>
                      <a:r>
                        <a:rPr lang="uk-UA" sz="1800" dirty="0">
                          <a:effectLst/>
                        </a:rPr>
                        <a:t> говорив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нам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30053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un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etek</a:t>
                      </a:r>
                      <a:r>
                        <a:rPr lang="uk-UA" sz="1800" b="1" dirty="0" err="1">
                          <a:effectLst/>
                        </a:rPr>
                        <a:t>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oka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Він куштував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нас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37786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eci</a:t>
                      </a:r>
                      <a:r>
                        <a:rPr lang="uk-UA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en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nutek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an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Ви</a:t>
                      </a:r>
                      <a:r>
                        <a:rPr lang="uk-UA" sz="1800" dirty="0">
                          <a:effectLst/>
                        </a:rPr>
                        <a:t> підслуховували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мене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79938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an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yaynu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isam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r>
                        <a:rPr lang="uk-UA" sz="1800" dirty="0">
                          <a:effectLst/>
                        </a:rPr>
                        <a:t> подумав.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173435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an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eruy</a:t>
                      </a:r>
                      <a:r>
                        <a:rPr lang="uk-UA" sz="1800" b="1" dirty="0" err="1">
                          <a:effectLst/>
                        </a:rPr>
                        <a:t>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oka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r>
                        <a:rPr lang="uk-UA" sz="1800" dirty="0">
                          <a:effectLst/>
                        </a:rPr>
                        <a:t> поглинав їх.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06207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inuruy</a:t>
                      </a:r>
                      <a:r>
                        <a:rPr lang="uk-UA" sz="1800" b="1" dirty="0" err="1">
                          <a:effectLst/>
                        </a:rPr>
                        <a:t>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as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isam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вислухали.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161045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en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e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an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Вони їли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мене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111672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e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yaykore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isam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Ти</a:t>
                      </a:r>
                      <a:r>
                        <a:rPr lang="uk-UA" sz="1800" dirty="0">
                          <a:effectLst/>
                        </a:rPr>
                        <a:t> дав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себе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307669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solidFill>
                            <a:srgbClr val="7030A0"/>
                          </a:solidFill>
                          <a:effectLst/>
                        </a:rPr>
                        <a:t>ci</a:t>
                      </a:r>
                      <a:r>
                        <a:rPr lang="uk-UA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eci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nure</a:t>
                      </a:r>
                      <a:r>
                        <a:rPr lang="uk-UA" sz="1800" b="1" dirty="0" err="1">
                          <a:effectLst/>
                        </a:rPr>
                        <a:t>pa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oka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говорили з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вами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411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2437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67BBA3-D4B2-F541-B56D-E97C3A2F8352}"/>
              </a:ext>
            </a:extLst>
          </p:cNvPr>
          <p:cNvSpPr txBox="1"/>
          <p:nvPr/>
        </p:nvSpPr>
        <p:spPr>
          <a:xfrm>
            <a:off x="927100" y="609600"/>
            <a:ext cx="440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A" sz="2400" dirty="0"/>
              <a:t>Номінативний лад</a:t>
            </a:r>
            <a:br>
              <a:rPr lang="en-UA" sz="2400" dirty="0"/>
            </a:br>
            <a:r>
              <a:rPr lang="en-UA" sz="2400" dirty="0"/>
              <a:t>(nominative-accusative)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A2EC1F-3B2C-274F-BDD2-7E02AE4FF1AB}"/>
              </a:ext>
            </a:extLst>
          </p:cNvPr>
          <p:cNvSpPr txBox="1"/>
          <p:nvPr/>
        </p:nvSpPr>
        <p:spPr>
          <a:xfrm>
            <a:off x="6858002" y="609600"/>
            <a:ext cx="440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A" sz="2400" dirty="0"/>
              <a:t>Ергативний лад</a:t>
            </a:r>
            <a:br>
              <a:rPr lang="en-UA" sz="2400" dirty="0"/>
            </a:br>
            <a:r>
              <a:rPr lang="en-UA" sz="2400" dirty="0"/>
              <a:t>(ergative-absolutive)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0CC359-EA5D-AF43-8FA0-8A9CD70EA3C4}"/>
              </a:ext>
            </a:extLst>
          </p:cNvPr>
          <p:cNvSpPr txBox="1"/>
          <p:nvPr/>
        </p:nvSpPr>
        <p:spPr>
          <a:xfrm>
            <a:off x="1406525" y="1955800"/>
            <a:ext cx="34480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sz="2000" dirty="0"/>
              <a:t>Українська:</a:t>
            </a:r>
          </a:p>
          <a:p>
            <a:endParaRPr lang="en-UA" sz="2000" dirty="0"/>
          </a:p>
          <a:p>
            <a:endParaRPr lang="en-UA" sz="2000" dirty="0"/>
          </a:p>
          <a:p>
            <a:r>
              <a:rPr lang="en-UA" sz="2000" dirty="0">
                <a:solidFill>
                  <a:srgbClr val="7030A0"/>
                </a:solidFill>
              </a:rPr>
              <a:t>Чоловік</a:t>
            </a:r>
            <a:r>
              <a:rPr lang="en-UA" sz="2000" dirty="0"/>
              <a:t> прийшов</a:t>
            </a:r>
          </a:p>
          <a:p>
            <a:endParaRPr lang="en-UA" sz="2000" dirty="0"/>
          </a:p>
          <a:p>
            <a:r>
              <a:rPr lang="en-UA" sz="2000" dirty="0">
                <a:solidFill>
                  <a:srgbClr val="7030A0"/>
                </a:solidFill>
              </a:rPr>
              <a:t>Чоловік</a:t>
            </a:r>
            <a:r>
              <a:rPr lang="en-UA" sz="2000" dirty="0"/>
              <a:t> побачив </a:t>
            </a:r>
            <a:r>
              <a:rPr lang="en-UA" sz="2000" dirty="0">
                <a:solidFill>
                  <a:schemeClr val="accent2">
                    <a:lumMod val="75000"/>
                  </a:schemeClr>
                </a:solidFill>
              </a:rPr>
              <a:t>хлопчика</a:t>
            </a:r>
            <a:r>
              <a:rPr lang="en-UA" sz="2000" dirty="0"/>
              <a:t>.</a:t>
            </a:r>
          </a:p>
          <a:p>
            <a:endParaRPr lang="en-UA" sz="2000" dirty="0"/>
          </a:p>
          <a:p>
            <a:r>
              <a:rPr lang="en-UA" sz="2000" dirty="0">
                <a:solidFill>
                  <a:srgbClr val="7030A0"/>
                </a:solidFill>
              </a:rPr>
              <a:t>Хлопчик</a:t>
            </a:r>
            <a:r>
              <a:rPr lang="en-UA" sz="2000" dirty="0"/>
              <a:t> прийшов.</a:t>
            </a:r>
          </a:p>
          <a:p>
            <a:endParaRPr lang="en-UA" sz="2000" dirty="0"/>
          </a:p>
          <a:p>
            <a:r>
              <a:rPr lang="en-UA" sz="2000" dirty="0">
                <a:solidFill>
                  <a:srgbClr val="7030A0"/>
                </a:solidFill>
              </a:rPr>
              <a:t>Хлопчик</a:t>
            </a:r>
            <a:r>
              <a:rPr lang="en-UA" sz="2000" dirty="0"/>
              <a:t> побачив </a:t>
            </a:r>
            <a:r>
              <a:rPr lang="en-UA" sz="2000" dirty="0">
                <a:solidFill>
                  <a:schemeClr val="accent2">
                    <a:lumMod val="75000"/>
                  </a:schemeClr>
                </a:solidFill>
              </a:rPr>
              <a:t>чоловіка</a:t>
            </a:r>
            <a:r>
              <a:rPr lang="en-UA" sz="20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B63CF-227D-DD48-8A6F-412149308723}"/>
              </a:ext>
            </a:extLst>
          </p:cNvPr>
          <p:cNvSpPr txBox="1"/>
          <p:nvPr/>
        </p:nvSpPr>
        <p:spPr>
          <a:xfrm>
            <a:off x="7337425" y="1955800"/>
            <a:ext cx="34480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sz="2000" dirty="0"/>
              <a:t>Баскійська:</a:t>
            </a:r>
          </a:p>
          <a:p>
            <a:endParaRPr lang="en-UA" sz="2000" dirty="0"/>
          </a:p>
          <a:p>
            <a:endParaRPr lang="en-UA" sz="2000" dirty="0"/>
          </a:p>
          <a:p>
            <a:r>
              <a:rPr lang="en-GB" sz="2000" dirty="0" err="1">
                <a:solidFill>
                  <a:srgbClr val="7030A0"/>
                </a:solidFill>
              </a:rPr>
              <a:t>Gizona</a:t>
            </a:r>
            <a:r>
              <a:rPr lang="en-GB" sz="2000" dirty="0"/>
              <a:t> </a:t>
            </a:r>
            <a:r>
              <a:rPr lang="en-GB" sz="2000" dirty="0" err="1"/>
              <a:t>etorri</a:t>
            </a:r>
            <a:r>
              <a:rPr lang="en-GB" sz="2000" dirty="0"/>
              <a:t> da.</a:t>
            </a:r>
          </a:p>
          <a:p>
            <a:endParaRPr lang="en-GB" sz="2000" dirty="0"/>
          </a:p>
          <a:p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</a:rPr>
              <a:t>Gizonak</a:t>
            </a:r>
            <a:r>
              <a:rPr lang="en-GB" sz="2000" dirty="0"/>
              <a:t> </a:t>
            </a:r>
            <a:r>
              <a:rPr lang="en-GB" sz="2000" dirty="0" err="1">
                <a:solidFill>
                  <a:srgbClr val="7030A0"/>
                </a:solidFill>
              </a:rPr>
              <a:t>mutila</a:t>
            </a:r>
            <a:r>
              <a:rPr lang="en-GB" sz="2000" dirty="0"/>
              <a:t> </a:t>
            </a:r>
            <a:r>
              <a:rPr lang="en-GB" sz="2000" dirty="0" err="1"/>
              <a:t>ikusi</a:t>
            </a:r>
            <a:r>
              <a:rPr lang="en-GB" sz="2000" dirty="0"/>
              <a:t> du.</a:t>
            </a:r>
          </a:p>
          <a:p>
            <a:endParaRPr lang="en-GB" sz="2000" dirty="0"/>
          </a:p>
          <a:p>
            <a:r>
              <a:rPr lang="en-GB" sz="2000" dirty="0" err="1">
                <a:solidFill>
                  <a:srgbClr val="7030A0"/>
                </a:solidFill>
              </a:rPr>
              <a:t>Mutila</a:t>
            </a:r>
            <a:r>
              <a:rPr lang="en-GB" sz="2000" dirty="0"/>
              <a:t> </a:t>
            </a:r>
            <a:r>
              <a:rPr lang="en-GB" sz="2000" dirty="0" err="1"/>
              <a:t>etorri</a:t>
            </a:r>
            <a:r>
              <a:rPr lang="en-GB" sz="2000" dirty="0"/>
              <a:t> da.</a:t>
            </a:r>
          </a:p>
          <a:p>
            <a:endParaRPr lang="en-GB" sz="2000" dirty="0"/>
          </a:p>
          <a:p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</a:rPr>
              <a:t>Mutikoak</a:t>
            </a:r>
            <a:r>
              <a:rPr lang="en-GB" sz="2000" dirty="0"/>
              <a:t> </a:t>
            </a:r>
            <a:r>
              <a:rPr lang="en-GB" sz="2000" dirty="0" err="1">
                <a:solidFill>
                  <a:srgbClr val="7030A0"/>
                </a:solidFill>
              </a:rPr>
              <a:t>gizona</a:t>
            </a:r>
            <a:r>
              <a:rPr lang="en-GB" sz="2000" dirty="0"/>
              <a:t> </a:t>
            </a:r>
            <a:r>
              <a:rPr lang="en-GB" sz="2000" dirty="0" err="1"/>
              <a:t>ikusi</a:t>
            </a:r>
            <a:r>
              <a:rPr lang="en-GB" sz="2000" dirty="0"/>
              <a:t> du.</a:t>
            </a:r>
            <a:endParaRPr lang="en-UA" sz="2000" dirty="0"/>
          </a:p>
        </p:txBody>
      </p:sp>
    </p:spTree>
    <p:extLst>
      <p:ext uri="{BB962C8B-B14F-4D97-AF65-F5344CB8AC3E}">
        <p14:creationId xmlns:p14="http://schemas.microsoft.com/office/powerpoint/2010/main" val="21357658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622ACA-694F-484A-8A56-720C3E13C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215421"/>
              </p:ext>
            </p:extLst>
          </p:nvPr>
        </p:nvGraphicFramePr>
        <p:xfrm>
          <a:off x="3430672" y="339120"/>
          <a:ext cx="5330655" cy="61797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25883">
                  <a:extLst>
                    <a:ext uri="{9D8B030D-6E8A-4147-A177-3AD203B41FA5}">
                      <a16:colId xmlns:a16="http://schemas.microsoft.com/office/drawing/2014/main" val="2288451490"/>
                    </a:ext>
                  </a:extLst>
                </a:gridCol>
                <a:gridCol w="2704772">
                  <a:extLst>
                    <a:ext uri="{9D8B030D-6E8A-4147-A177-3AD203B41FA5}">
                      <a16:colId xmlns:a16="http://schemas.microsoft.com/office/drawing/2014/main" val="2159924759"/>
                    </a:ext>
                  </a:extLst>
                </a:gridCol>
              </a:tblGrid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iku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as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isam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випили.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075720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inkartek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an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an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r>
                        <a:rPr lang="uk-UA" sz="1800" dirty="0">
                          <a:effectLst/>
                        </a:rPr>
                        <a:t> позирав.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26848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e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inkar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an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Ти</a:t>
                      </a:r>
                      <a:r>
                        <a:rPr lang="uk-UA" sz="1800" dirty="0">
                          <a:effectLst/>
                        </a:rPr>
                        <a:t> дивився.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3956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inu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isam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Він послухав.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640161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ipere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oka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Вони годували.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63767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e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ipe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an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Ти</a:t>
                      </a:r>
                      <a:r>
                        <a:rPr lang="uk-UA" sz="1800" dirty="0">
                          <a:effectLst/>
                        </a:rPr>
                        <a:t> їв.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13528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eci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inuruy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oka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Ви</a:t>
                      </a:r>
                      <a:r>
                        <a:rPr lang="uk-UA" sz="1800" dirty="0">
                          <a:effectLst/>
                        </a:rPr>
                        <a:t> вислуховували.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298013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ci</a:t>
                      </a:r>
                      <a:r>
                        <a:rPr lang="uk-UA" sz="1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koretek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isam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позичили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тобі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14718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ci</a:t>
                      </a:r>
                      <a:r>
                        <a:rPr lang="uk-UA" sz="1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eci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nukarruy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isam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роздивилися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вас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6202001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e</a:t>
                      </a:r>
                      <a:r>
                        <a:rPr lang="uk-UA" sz="1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un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nure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oka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Ти</a:t>
                      </a:r>
                      <a:r>
                        <a:rPr lang="uk-UA" sz="1800" dirty="0">
                          <a:effectLst/>
                        </a:rPr>
                        <a:t> говорив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нам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30053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un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etek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oka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Він куштував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нас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37786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eci</a:t>
                      </a:r>
                      <a:r>
                        <a:rPr lang="uk-UA" sz="1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en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nutek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an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Ви</a:t>
                      </a:r>
                      <a:r>
                        <a:rPr lang="uk-UA" sz="1800" dirty="0">
                          <a:effectLst/>
                        </a:rPr>
                        <a:t> підслуховували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мене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79938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an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yaynu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isam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r>
                        <a:rPr lang="uk-UA" sz="1800" dirty="0">
                          <a:effectLst/>
                        </a:rPr>
                        <a:t> подумав.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73435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an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eruy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oka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r>
                        <a:rPr lang="uk-UA" sz="1800" dirty="0">
                          <a:effectLst/>
                        </a:rPr>
                        <a:t> поглинав їх.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06207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inuruy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as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isam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вислухали.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61045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en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e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an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Вони їли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мене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111672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e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yaykore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isam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Ти</a:t>
                      </a:r>
                      <a:r>
                        <a:rPr lang="uk-UA" sz="1800" dirty="0">
                          <a:effectLst/>
                        </a:rPr>
                        <a:t> дав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себе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07669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ci</a:t>
                      </a:r>
                      <a:r>
                        <a:rPr lang="uk-UA" sz="1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eci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nure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oka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говорили з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вами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411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0863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622ACA-694F-484A-8A56-720C3E13C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913797"/>
              </p:ext>
            </p:extLst>
          </p:nvPr>
        </p:nvGraphicFramePr>
        <p:xfrm>
          <a:off x="3430672" y="339120"/>
          <a:ext cx="5330655" cy="61797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25883">
                  <a:extLst>
                    <a:ext uri="{9D8B030D-6E8A-4147-A177-3AD203B41FA5}">
                      <a16:colId xmlns:a16="http://schemas.microsoft.com/office/drawing/2014/main" val="2288451490"/>
                    </a:ext>
                  </a:extLst>
                </a:gridCol>
                <a:gridCol w="2704772">
                  <a:extLst>
                    <a:ext uri="{9D8B030D-6E8A-4147-A177-3AD203B41FA5}">
                      <a16:colId xmlns:a16="http://schemas.microsoft.com/office/drawing/2014/main" val="2159924759"/>
                    </a:ext>
                  </a:extLst>
                </a:gridCol>
              </a:tblGrid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iku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as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isam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випили.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075720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inkar</a:t>
                      </a:r>
                      <a:r>
                        <a:rPr lang="uk-UA" sz="1800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tek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an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an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r>
                        <a:rPr lang="uk-UA" sz="1800" dirty="0">
                          <a:effectLst/>
                        </a:rPr>
                        <a:t> позирав.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26848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e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inkar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an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Ти</a:t>
                      </a:r>
                      <a:r>
                        <a:rPr lang="uk-UA" sz="1800" dirty="0">
                          <a:effectLst/>
                        </a:rPr>
                        <a:t> дивився.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3956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inu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isam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Він послухав.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640161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ipe</a:t>
                      </a:r>
                      <a:r>
                        <a:rPr lang="uk-UA" sz="1800" b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re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oka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Вони годували.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63767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e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ipe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an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Ти</a:t>
                      </a:r>
                      <a:r>
                        <a:rPr lang="uk-UA" sz="1800" dirty="0">
                          <a:effectLst/>
                        </a:rPr>
                        <a:t> їв.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13528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eci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inu</a:t>
                      </a:r>
                      <a:r>
                        <a:rPr lang="uk-UA" sz="1800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ruy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oka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Ви</a:t>
                      </a:r>
                      <a:r>
                        <a:rPr lang="uk-UA" sz="1800" dirty="0">
                          <a:effectLst/>
                        </a:rPr>
                        <a:t> вислуховували.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298013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ci</a:t>
                      </a:r>
                      <a:r>
                        <a:rPr lang="uk-UA" sz="1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ko</a:t>
                      </a:r>
                      <a:r>
                        <a:rPr lang="uk-UA" sz="1800" b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re</a:t>
                      </a:r>
                      <a:r>
                        <a:rPr lang="uk-UA" sz="1800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tek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isam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позичили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тобі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14718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ci</a:t>
                      </a:r>
                      <a:r>
                        <a:rPr lang="uk-UA" sz="1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eci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nukar</a:t>
                      </a:r>
                      <a:r>
                        <a:rPr lang="uk-UA" sz="1800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ruy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isam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роздивилися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вас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6202001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e</a:t>
                      </a:r>
                      <a:r>
                        <a:rPr lang="uk-UA" sz="1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un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nu</a:t>
                      </a:r>
                      <a:r>
                        <a:rPr lang="uk-UA" sz="1800" b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re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oka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Ти</a:t>
                      </a:r>
                      <a:r>
                        <a:rPr lang="uk-UA" sz="1800" dirty="0">
                          <a:effectLst/>
                        </a:rPr>
                        <a:t> говорив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нам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30053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un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e</a:t>
                      </a:r>
                      <a:r>
                        <a:rPr lang="uk-UA" sz="1800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tek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oka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Він куштував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нас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37786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eci</a:t>
                      </a:r>
                      <a:r>
                        <a:rPr lang="uk-UA" sz="1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en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nu</a:t>
                      </a:r>
                      <a:r>
                        <a:rPr lang="uk-UA" sz="1800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tek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an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Ви</a:t>
                      </a:r>
                      <a:r>
                        <a:rPr lang="uk-UA" sz="1800" dirty="0">
                          <a:effectLst/>
                        </a:rPr>
                        <a:t> підслуховували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мене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79938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an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rgbClr val="FF0000"/>
                          </a:solidFill>
                          <a:effectLst/>
                        </a:rPr>
                        <a:t>yay</a:t>
                      </a:r>
                      <a:r>
                        <a:rPr lang="uk-UA" sz="1800" b="0" dirty="0" err="1">
                          <a:effectLst/>
                        </a:rPr>
                        <a:t>nu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isam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r>
                        <a:rPr lang="uk-UA" sz="1800" dirty="0">
                          <a:effectLst/>
                        </a:rPr>
                        <a:t> подумав.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73435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an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e</a:t>
                      </a:r>
                      <a:r>
                        <a:rPr lang="uk-UA" sz="1800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ruy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oka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r>
                        <a:rPr lang="uk-UA" sz="1800" dirty="0">
                          <a:effectLst/>
                        </a:rPr>
                        <a:t> поглинав їх.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06207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inu</a:t>
                      </a:r>
                      <a:r>
                        <a:rPr lang="uk-UA" sz="1800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ruy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as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isam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вислухали.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61045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en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e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an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Вони їли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мене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111672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e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rgbClr val="FF0000"/>
                          </a:solidFill>
                          <a:effectLst/>
                        </a:rPr>
                        <a:t>yay</a:t>
                      </a:r>
                      <a:r>
                        <a:rPr lang="uk-UA" sz="1800" b="0" dirty="0" err="1">
                          <a:effectLst/>
                        </a:rPr>
                        <a:t>ko</a:t>
                      </a:r>
                      <a:r>
                        <a:rPr lang="uk-UA" sz="1800" b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re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isam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Ти</a:t>
                      </a:r>
                      <a:r>
                        <a:rPr lang="uk-UA" sz="1800" dirty="0">
                          <a:effectLst/>
                        </a:rPr>
                        <a:t> дав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себе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07669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ci</a:t>
                      </a:r>
                      <a:r>
                        <a:rPr lang="uk-UA" sz="1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eci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nu</a:t>
                      </a:r>
                      <a:r>
                        <a:rPr lang="uk-UA" sz="1800" b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re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oka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говорили з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вами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411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40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B8E94B-BD5A-1546-AEA2-46A33EB42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43" y="680097"/>
            <a:ext cx="10763914" cy="4946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7F3000-7CBB-9044-9E04-EB92256D9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43" y="5084380"/>
            <a:ext cx="2526778" cy="16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836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622ACA-694F-484A-8A56-720C3E13C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163208"/>
              </p:ext>
            </p:extLst>
          </p:nvPr>
        </p:nvGraphicFramePr>
        <p:xfrm>
          <a:off x="612945" y="339120"/>
          <a:ext cx="5330655" cy="61797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25883">
                  <a:extLst>
                    <a:ext uri="{9D8B030D-6E8A-4147-A177-3AD203B41FA5}">
                      <a16:colId xmlns:a16="http://schemas.microsoft.com/office/drawing/2014/main" val="2288451490"/>
                    </a:ext>
                  </a:extLst>
                </a:gridCol>
                <a:gridCol w="2704772">
                  <a:extLst>
                    <a:ext uri="{9D8B030D-6E8A-4147-A177-3AD203B41FA5}">
                      <a16:colId xmlns:a16="http://schemas.microsoft.com/office/drawing/2014/main" val="2159924759"/>
                    </a:ext>
                  </a:extLst>
                </a:gridCol>
              </a:tblGrid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iku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as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isam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випили.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075720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inkar</a:t>
                      </a:r>
                      <a:r>
                        <a:rPr lang="uk-UA" sz="1800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tek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an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an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r>
                        <a:rPr lang="uk-UA" sz="1800" dirty="0">
                          <a:effectLst/>
                        </a:rPr>
                        <a:t> позирав.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26848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e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inkar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an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Ти</a:t>
                      </a:r>
                      <a:r>
                        <a:rPr lang="uk-UA" sz="1800" dirty="0">
                          <a:effectLst/>
                        </a:rPr>
                        <a:t> дивився.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3956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inu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isam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Він послухав.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640161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ipe</a:t>
                      </a:r>
                      <a:r>
                        <a:rPr lang="uk-UA" sz="1800" b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re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oka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Вони годували.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63767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e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ipe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an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Ти</a:t>
                      </a:r>
                      <a:r>
                        <a:rPr lang="uk-UA" sz="1800" dirty="0">
                          <a:effectLst/>
                        </a:rPr>
                        <a:t> їв.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13528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eci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inu</a:t>
                      </a:r>
                      <a:r>
                        <a:rPr lang="uk-UA" sz="1800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ruy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oka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Ви</a:t>
                      </a:r>
                      <a:r>
                        <a:rPr lang="uk-UA" sz="1800" dirty="0">
                          <a:effectLst/>
                        </a:rPr>
                        <a:t> вислуховували.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298013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ci</a:t>
                      </a:r>
                      <a:r>
                        <a:rPr lang="uk-UA" sz="1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ko</a:t>
                      </a:r>
                      <a:r>
                        <a:rPr lang="uk-UA" sz="1800" b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re</a:t>
                      </a:r>
                      <a:r>
                        <a:rPr lang="uk-UA" sz="1800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tek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isam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позичили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тобі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14718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ci</a:t>
                      </a:r>
                      <a:r>
                        <a:rPr lang="uk-UA" sz="1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eci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nukar</a:t>
                      </a:r>
                      <a:r>
                        <a:rPr lang="uk-UA" sz="1800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ruy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isam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роздивилися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вас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6202001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e</a:t>
                      </a:r>
                      <a:r>
                        <a:rPr lang="uk-UA" sz="1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un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nu</a:t>
                      </a:r>
                      <a:r>
                        <a:rPr lang="uk-UA" sz="1800" b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re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oka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Ти</a:t>
                      </a:r>
                      <a:r>
                        <a:rPr lang="uk-UA" sz="1800" dirty="0">
                          <a:effectLst/>
                        </a:rPr>
                        <a:t> говорив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нам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30053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un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e</a:t>
                      </a:r>
                      <a:r>
                        <a:rPr lang="uk-UA" sz="1800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tek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oka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Він куштував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нас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37786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eci</a:t>
                      </a:r>
                      <a:r>
                        <a:rPr lang="uk-UA" sz="1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en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nu</a:t>
                      </a:r>
                      <a:r>
                        <a:rPr lang="uk-UA" sz="1800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tek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an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Ви</a:t>
                      </a:r>
                      <a:r>
                        <a:rPr lang="uk-UA" sz="1800" dirty="0">
                          <a:effectLst/>
                        </a:rPr>
                        <a:t> підслуховували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мене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79938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an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rgbClr val="FF0000"/>
                          </a:solidFill>
                          <a:effectLst/>
                        </a:rPr>
                        <a:t>yay</a:t>
                      </a:r>
                      <a:r>
                        <a:rPr lang="uk-UA" sz="1800" b="0" dirty="0" err="1">
                          <a:effectLst/>
                        </a:rPr>
                        <a:t>nu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isam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r>
                        <a:rPr lang="uk-UA" sz="1800" dirty="0">
                          <a:effectLst/>
                        </a:rPr>
                        <a:t> подумав.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73435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an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e</a:t>
                      </a:r>
                      <a:r>
                        <a:rPr lang="uk-UA" sz="1800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ruy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oka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r>
                        <a:rPr lang="uk-UA" sz="1800" dirty="0">
                          <a:effectLst/>
                        </a:rPr>
                        <a:t> поглинав їх.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06207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inu</a:t>
                      </a:r>
                      <a:r>
                        <a:rPr lang="uk-UA" sz="1800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ruy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as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isam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вислухали.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61045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en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e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an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Вони їли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мене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111672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e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rgbClr val="FF0000"/>
                          </a:solidFill>
                          <a:effectLst/>
                        </a:rPr>
                        <a:t>yay</a:t>
                      </a:r>
                      <a:r>
                        <a:rPr lang="uk-UA" sz="1800" b="0" dirty="0" err="1">
                          <a:effectLst/>
                        </a:rPr>
                        <a:t>ko</a:t>
                      </a:r>
                      <a:r>
                        <a:rPr lang="uk-UA" sz="1800" b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re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isam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Ти</a:t>
                      </a:r>
                      <a:r>
                        <a:rPr lang="uk-UA" sz="1800" dirty="0">
                          <a:effectLst/>
                        </a:rPr>
                        <a:t> дав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себе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07669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</a:rPr>
                        <a:t>ci</a:t>
                      </a:r>
                      <a:r>
                        <a:rPr lang="uk-UA" sz="1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eci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nu</a:t>
                      </a:r>
                      <a:r>
                        <a:rPr lang="uk-UA" sz="1800" b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re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wa</a:t>
                      </a:r>
                      <a:r>
                        <a:rPr lang="uk-UA" sz="1800" b="0" dirty="0">
                          <a:effectLst/>
                        </a:rPr>
                        <a:t> </a:t>
                      </a:r>
                      <a:r>
                        <a:rPr lang="uk-UA" sz="1800" b="0" dirty="0" err="1">
                          <a:effectLst/>
                        </a:rPr>
                        <a:t>oka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Ми</a:t>
                      </a:r>
                      <a:r>
                        <a:rPr lang="uk-UA" sz="1800" dirty="0">
                          <a:effectLst/>
                        </a:rPr>
                        <a:t> говорили з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вами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41114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A840849-41CD-914B-92AD-B88C4EA2E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408957"/>
              </p:ext>
            </p:extLst>
          </p:nvPr>
        </p:nvGraphicFramePr>
        <p:xfrm>
          <a:off x="9449434" y="691102"/>
          <a:ext cx="2386838" cy="17815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5060">
                  <a:extLst>
                    <a:ext uri="{9D8B030D-6E8A-4147-A177-3AD203B41FA5}">
                      <a16:colId xmlns:a16="http://schemas.microsoft.com/office/drawing/2014/main" val="452195897"/>
                    </a:ext>
                  </a:extLst>
                </a:gridCol>
                <a:gridCol w="1271778">
                  <a:extLst>
                    <a:ext uri="{9D8B030D-6E8A-4147-A177-3AD203B41FA5}">
                      <a16:colId xmlns:a16="http://schemas.microsoft.com/office/drawing/2014/main" val="41343533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</a:rPr>
                        <a:t>Дія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 err="1">
                          <a:effectLst/>
                        </a:rPr>
                        <a:t>Каузатив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734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</a:rPr>
                        <a:t>пити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2743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</a:rPr>
                        <a:t>дивитися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A" sz="18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0358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>
                          <a:effectLst/>
                        </a:rPr>
                        <a:t>слухати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0" dirty="0">
                          <a:effectLst/>
                        </a:rPr>
                        <a:t>говорити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8742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</a:rPr>
                        <a:t>їсти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0" dirty="0">
                          <a:effectLst/>
                        </a:rPr>
                        <a:t>годувати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9380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</a:rPr>
                        <a:t>брати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0" dirty="0">
                          <a:effectLst/>
                        </a:rPr>
                        <a:t>давати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907048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2605E6-25E5-3149-B321-43493791E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605663"/>
              </p:ext>
            </p:extLst>
          </p:nvPr>
        </p:nvGraphicFramePr>
        <p:xfrm>
          <a:off x="6689566" y="3031649"/>
          <a:ext cx="4865688" cy="14846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91248">
                  <a:extLst>
                    <a:ext uri="{9D8B030D-6E8A-4147-A177-3AD203B41FA5}">
                      <a16:colId xmlns:a16="http://schemas.microsoft.com/office/drawing/2014/main" val="980297991"/>
                    </a:ext>
                  </a:extLst>
                </a:gridCol>
                <a:gridCol w="2053146">
                  <a:extLst>
                    <a:ext uri="{9D8B030D-6E8A-4147-A177-3AD203B41FA5}">
                      <a16:colId xmlns:a16="http://schemas.microsoft.com/office/drawing/2014/main" val="4000772652"/>
                    </a:ext>
                  </a:extLst>
                </a:gridCol>
                <a:gridCol w="1721294">
                  <a:extLst>
                    <a:ext uri="{9D8B030D-6E8A-4147-A177-3AD203B41FA5}">
                      <a16:colId xmlns:a16="http://schemas.microsoft.com/office/drawing/2014/main" val="2660548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</a:rPr>
                        <a:t>Дія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</a:rPr>
                        <a:t>Послаблення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</a:rPr>
                        <a:t>Підсилення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144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>
                          <a:effectLst/>
                        </a:rPr>
                        <a:t>дивитися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0" dirty="0">
                          <a:effectLst/>
                        </a:rPr>
                        <a:t>позирати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0" dirty="0">
                          <a:effectLst/>
                        </a:rPr>
                        <a:t>роздивлятися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6222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>
                          <a:effectLst/>
                        </a:rPr>
                        <a:t>слухати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0" dirty="0">
                          <a:effectLst/>
                        </a:rPr>
                        <a:t>підслуховувати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0" dirty="0">
                          <a:effectLst/>
                        </a:rPr>
                        <a:t>вислуховувати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4931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>
                          <a:effectLst/>
                        </a:rPr>
                        <a:t>їсти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0" dirty="0">
                          <a:effectLst/>
                        </a:rPr>
                        <a:t>куштувати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0" dirty="0">
                          <a:effectLst/>
                        </a:rPr>
                        <a:t>поглинати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4329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>
                          <a:effectLst/>
                        </a:rPr>
                        <a:t>давати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0" dirty="0">
                          <a:effectLst/>
                        </a:rPr>
                        <a:t>позичати (комусь)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A" sz="18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045223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B95B7B-543A-474E-B6F5-24DD2FE16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893358"/>
              </p:ext>
            </p:extLst>
          </p:nvPr>
        </p:nvGraphicFramePr>
        <p:xfrm>
          <a:off x="6270624" y="691102"/>
          <a:ext cx="2851786" cy="17815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91248">
                  <a:extLst>
                    <a:ext uri="{9D8B030D-6E8A-4147-A177-3AD203B41FA5}">
                      <a16:colId xmlns:a16="http://schemas.microsoft.com/office/drawing/2014/main" val="1724831302"/>
                    </a:ext>
                  </a:extLst>
                </a:gridCol>
                <a:gridCol w="998538">
                  <a:extLst>
                    <a:ext uri="{9D8B030D-6E8A-4147-A177-3AD203B41FA5}">
                      <a16:colId xmlns:a16="http://schemas.microsoft.com/office/drawing/2014/main" val="295998486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476963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 dirty="0">
                          <a:effectLst/>
                        </a:rPr>
                        <a:t>без дод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 dirty="0">
                          <a:effectLst/>
                        </a:rPr>
                        <a:t>з дод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89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>
                          <a:effectLst/>
                        </a:rPr>
                        <a:t>пити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iku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A" sz="18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4300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>
                          <a:effectLst/>
                        </a:rPr>
                        <a:t>дивитися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inkar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nukar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3985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>
                          <a:effectLst/>
                        </a:rPr>
                        <a:t>слухати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inu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nu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8247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>
                          <a:effectLst/>
                        </a:rPr>
                        <a:t>їсти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ipe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e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4557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>
                          <a:effectLst/>
                        </a:rPr>
                        <a:t>брати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ko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4446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4860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622ACA-694F-484A-8A56-720C3E13C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35448"/>
              </p:ext>
            </p:extLst>
          </p:nvPr>
        </p:nvGraphicFramePr>
        <p:xfrm>
          <a:off x="612945" y="339120"/>
          <a:ext cx="5330655" cy="53454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25883">
                  <a:extLst>
                    <a:ext uri="{9D8B030D-6E8A-4147-A177-3AD203B41FA5}">
                      <a16:colId xmlns:a16="http://schemas.microsoft.com/office/drawing/2014/main" val="2288451490"/>
                    </a:ext>
                  </a:extLst>
                </a:gridCol>
                <a:gridCol w="2704772">
                  <a:extLst>
                    <a:ext uri="{9D8B030D-6E8A-4147-A177-3AD203B41FA5}">
                      <a16:colId xmlns:a16="http://schemas.microsoft.com/office/drawing/2014/main" val="2159924759"/>
                    </a:ext>
                  </a:extLst>
                </a:gridCol>
              </a:tblGrid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 err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ipe</a:t>
                      </a:r>
                      <a:r>
                        <a:rPr lang="en-GB" sz="1800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ruy</a:t>
                      </a:r>
                      <a:r>
                        <a:rPr lang="en-GB" sz="1800" b="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en-GB" sz="18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an</a:t>
                      </a:r>
                      <a:r>
                        <a:rPr lang="en-GB" sz="1800" b="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en-GB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wa</a:t>
                      </a:r>
                      <a:r>
                        <a:rPr lang="en-GB" sz="1800" b="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en-GB" sz="1800" b="0" dirty="0" err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isam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Я</a:t>
                      </a: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поглинув</a:t>
                      </a: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.</a:t>
                      </a:r>
                      <a:endParaRPr lang="en-UA" sz="18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075720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uk-U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</a:t>
                      </a:r>
                      <a:r>
                        <a:rPr lang="uk-UA" sz="1800" b="0" kern="12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</a:t>
                      </a:r>
                      <a:r>
                        <a:rPr lang="uk-UA" sz="1800" b="0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ruy</a:t>
                      </a:r>
                      <a:r>
                        <a:rPr lang="uk-U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</a:t>
                      </a:r>
                      <a:r>
                        <a:rPr lang="uk-U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en-UA" b="0" dirty="0">
                          <a:effectLst/>
                        </a:rPr>
                        <a:t> 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</a:t>
                      </a:r>
                      <a:r>
                        <a:rPr lang="uk-UA" sz="1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віддавав його.</a:t>
                      </a:r>
                      <a:endParaRPr lang="en-UA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Він віддавав </a:t>
                      </a:r>
                      <a:r>
                        <a:rPr lang="uk-UA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тебе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A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Вони віддавали </a:t>
                      </a:r>
                      <a:r>
                        <a:rPr lang="uk-UA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тебе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A" b="1" dirty="0">
                          <a:effectLst/>
                        </a:rPr>
                        <a:t> </a:t>
                      </a:r>
                      <a:endParaRPr lang="en-UA" sz="18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26848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ci</a:t>
                      </a: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yay</a:t>
                      </a:r>
                      <a:r>
                        <a:rPr lang="uk-UA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nuka</a:t>
                      </a:r>
                      <a:r>
                        <a:rPr lang="uk-UA" sz="1800" b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re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pa</a:t>
                      </a: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wa</a:t>
                      </a: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oka</a:t>
                      </a:r>
                      <a:endParaRPr lang="en-UA" sz="1800" b="0" dirty="0"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Ми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показували себе.</a:t>
                      </a:r>
                      <a:endParaRPr lang="en-UA" sz="1800" b="1" dirty="0"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3956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nu</a:t>
                      </a:r>
                      <a:r>
                        <a:rPr lang="uk-UA" sz="1800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ruy</a:t>
                      </a:r>
                      <a:r>
                        <a:rPr lang="uk-UA" sz="18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pa</a:t>
                      </a: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wa</a:t>
                      </a: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isam</a:t>
                      </a:r>
                      <a:endParaRPr lang="en-UA" sz="1800" b="0" dirty="0"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1) Він вислухав їх.</a:t>
                      </a:r>
                      <a:endParaRPr lang="en-UA" sz="1800" b="1" dirty="0"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2) Вони вислухали їх.</a:t>
                      </a:r>
                      <a:endParaRPr lang="en-UA" sz="1800" b="1" dirty="0"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640161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e</a:t>
                      </a:r>
                      <a:r>
                        <a:rPr lang="uk-UA" sz="1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en</a:t>
                      </a: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ku</a:t>
                      </a:r>
                      <a:r>
                        <a:rPr lang="uk-UA" sz="1800" b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re</a:t>
                      </a:r>
                      <a:r>
                        <a:rPr lang="uk-UA" sz="1800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tek</a:t>
                      </a: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wa</a:t>
                      </a: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isam</a:t>
                      </a:r>
                      <a:endParaRPr lang="en-UA" sz="1800" b="0" dirty="0"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Ти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підпоїв </a:t>
                      </a:r>
                      <a:r>
                        <a:rPr lang="uk-UA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мене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.</a:t>
                      </a:r>
                      <a:endParaRPr lang="en-UA" sz="1800" b="1" dirty="0"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63767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e</a:t>
                      </a: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yay</a:t>
                      </a:r>
                      <a:r>
                        <a:rPr lang="uk-UA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nu</a:t>
                      </a:r>
                      <a:r>
                        <a:rPr lang="uk-UA" sz="1800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ruy</a:t>
                      </a: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wa</a:t>
                      </a: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an</a:t>
                      </a:r>
                      <a:endParaRPr lang="en-UA" sz="1800" b="0" dirty="0"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Ти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розмірковував.</a:t>
                      </a:r>
                      <a:endParaRPr lang="en-UA" sz="1800" b="1" dirty="0"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13528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5368" marR="65368" marT="34500" marB="34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298013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eci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nu</a:t>
                      </a:r>
                      <a:r>
                        <a:rPr lang="uk-UA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re</a:t>
                      </a:r>
                      <a:r>
                        <a:rPr lang="uk-UA" sz="1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ruy</a:t>
                      </a:r>
                      <a:r>
                        <a:rPr lang="uk-UA" sz="1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pa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1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wa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oka</a:t>
                      </a:r>
                      <a:endParaRPr lang="en-UA" sz="1800" b="1" dirty="0"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36195" marB="361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Він базікав із </a:t>
                      </a:r>
                      <a:r>
                        <a:rPr lang="uk-UA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вами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.</a:t>
                      </a:r>
                      <a:endParaRPr lang="en-UA" sz="1800" dirty="0"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36195" marB="361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14718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1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an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nukar</a:t>
                      </a:r>
                      <a:r>
                        <a:rPr lang="uk-UA" sz="1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tek</a:t>
                      </a:r>
                      <a:r>
                        <a:rPr lang="uk-UA" sz="1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pa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1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wa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isam</a:t>
                      </a:r>
                      <a:endParaRPr lang="en-UA" sz="1800" b="1" dirty="0"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36195" marB="361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Я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зирнув на них.</a:t>
                      </a:r>
                      <a:endParaRPr lang="en-UA" sz="1800" dirty="0"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36195" marB="361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6202001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iku</a:t>
                      </a:r>
                      <a:r>
                        <a:rPr lang="uk-UA" sz="1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ruy</a:t>
                      </a:r>
                      <a:r>
                        <a:rPr lang="uk-UA" sz="1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pa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1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as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1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wa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oka</a:t>
                      </a:r>
                      <a:endParaRPr lang="en-UA" sz="1800" b="1" dirty="0"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36195" marB="361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Ми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хлебтали.</a:t>
                      </a:r>
                      <a:endParaRPr lang="en-UA" sz="1800" dirty="0"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36195" marB="361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30053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ci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ko</a:t>
                      </a:r>
                      <a:r>
                        <a:rPr lang="uk-UA" sz="1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tek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1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wa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an</a:t>
                      </a:r>
                      <a:endParaRPr lang="en-UA" sz="1800" b="1" dirty="0"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36195" marB="361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Ми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позичали у нього.</a:t>
                      </a:r>
                      <a:endParaRPr lang="en-UA" sz="1800" dirty="0"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36195" marB="361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37786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inkar</a:t>
                      </a:r>
                      <a:r>
                        <a:rPr lang="uk-UA" sz="1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ruy</a:t>
                      </a:r>
                      <a:r>
                        <a:rPr lang="uk-UA" sz="1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pa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1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wa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oka</a:t>
                      </a:r>
                      <a:endParaRPr lang="en-UA" sz="1800" b="1" dirty="0"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36195" marB="361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Вони роздивлялися.</a:t>
                      </a:r>
                      <a:endParaRPr lang="en-UA" sz="1800" dirty="0"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36195" marB="361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79938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eci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yay</a:t>
                      </a:r>
                      <a:r>
                        <a:rPr lang="uk-UA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e</a:t>
                      </a:r>
                      <a:r>
                        <a:rPr lang="uk-UA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re</a:t>
                      </a:r>
                      <a:r>
                        <a:rPr lang="uk-UA" sz="1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pa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1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wa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</a:t>
                      </a:r>
                      <a:r>
                        <a:rPr lang="uk-UA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isam</a:t>
                      </a:r>
                      <a:endParaRPr lang="en-UA" sz="1800" b="1" dirty="0"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36195" marB="361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Ви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Kartika" panose="02020503030404060203" pitchFamily="18" charset="0"/>
                        </a:rPr>
                        <a:t> нагодували себе.</a:t>
                      </a:r>
                      <a:endParaRPr lang="en-UA" sz="1800" dirty="0">
                        <a:effectLst/>
                        <a:latin typeface="+mn-lt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36195" marB="361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062079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A840849-41CD-914B-92AD-B88C4EA2E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770766"/>
              </p:ext>
            </p:extLst>
          </p:nvPr>
        </p:nvGraphicFramePr>
        <p:xfrm>
          <a:off x="9449434" y="691102"/>
          <a:ext cx="2386838" cy="17815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5060">
                  <a:extLst>
                    <a:ext uri="{9D8B030D-6E8A-4147-A177-3AD203B41FA5}">
                      <a16:colId xmlns:a16="http://schemas.microsoft.com/office/drawing/2014/main" val="452195897"/>
                    </a:ext>
                  </a:extLst>
                </a:gridCol>
                <a:gridCol w="1271778">
                  <a:extLst>
                    <a:ext uri="{9D8B030D-6E8A-4147-A177-3AD203B41FA5}">
                      <a16:colId xmlns:a16="http://schemas.microsoft.com/office/drawing/2014/main" val="41343533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</a:rPr>
                        <a:t>Дія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 err="1">
                          <a:effectLst/>
                        </a:rPr>
                        <a:t>Каузатив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734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</a:rPr>
                        <a:t>пити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</a:rPr>
                        <a:t>(поїти)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2743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</a:rPr>
                        <a:t>дивитися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1" dirty="0">
                          <a:effectLst/>
                        </a:rPr>
                        <a:t>показувати</a:t>
                      </a:r>
                      <a:endParaRPr lang="en-UA" sz="18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358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>
                          <a:effectLst/>
                        </a:rPr>
                        <a:t>слухати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0" dirty="0">
                          <a:effectLst/>
                        </a:rPr>
                        <a:t>говорити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8742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</a:rPr>
                        <a:t>їсти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0" dirty="0">
                          <a:effectLst/>
                        </a:rPr>
                        <a:t>годувати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9380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</a:rPr>
                        <a:t>брати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0" dirty="0">
                          <a:effectLst/>
                        </a:rPr>
                        <a:t>давати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907048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2605E6-25E5-3149-B321-43493791E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452671"/>
              </p:ext>
            </p:extLst>
          </p:nvPr>
        </p:nvGraphicFramePr>
        <p:xfrm>
          <a:off x="6689566" y="3031649"/>
          <a:ext cx="4865688" cy="29692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91248">
                  <a:extLst>
                    <a:ext uri="{9D8B030D-6E8A-4147-A177-3AD203B41FA5}">
                      <a16:colId xmlns:a16="http://schemas.microsoft.com/office/drawing/2014/main" val="980297991"/>
                    </a:ext>
                  </a:extLst>
                </a:gridCol>
                <a:gridCol w="2053146">
                  <a:extLst>
                    <a:ext uri="{9D8B030D-6E8A-4147-A177-3AD203B41FA5}">
                      <a16:colId xmlns:a16="http://schemas.microsoft.com/office/drawing/2014/main" val="4000772652"/>
                    </a:ext>
                  </a:extLst>
                </a:gridCol>
                <a:gridCol w="1721294">
                  <a:extLst>
                    <a:ext uri="{9D8B030D-6E8A-4147-A177-3AD203B41FA5}">
                      <a16:colId xmlns:a16="http://schemas.microsoft.com/office/drawing/2014/main" val="2660548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</a:rPr>
                        <a:t>Дія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</a:rPr>
                        <a:t>Послаблення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</a:rPr>
                        <a:t>Підсилення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144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>
                          <a:effectLst/>
                        </a:rPr>
                        <a:t>пити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A" sz="18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1" dirty="0">
                          <a:effectLst/>
                        </a:rPr>
                        <a:t>хлебтати</a:t>
                      </a:r>
                      <a:endParaRPr lang="en-UA" sz="18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048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>
                          <a:effectLst/>
                        </a:rPr>
                        <a:t>(поїти)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1" dirty="0">
                          <a:effectLst/>
                        </a:rPr>
                        <a:t>підпоїти</a:t>
                      </a:r>
                      <a:endParaRPr lang="en-UA" sz="18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6189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>
                          <a:effectLst/>
                        </a:rPr>
                        <a:t>дивитися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0" dirty="0">
                          <a:effectLst/>
                        </a:rPr>
                        <a:t>позирати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0" dirty="0">
                          <a:effectLst/>
                        </a:rPr>
                        <a:t>роздивлятися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6222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>
                          <a:effectLst/>
                        </a:rPr>
                        <a:t>слухати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0" dirty="0">
                          <a:effectLst/>
                        </a:rPr>
                        <a:t>підслуховувати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0" dirty="0">
                          <a:effectLst/>
                        </a:rPr>
                        <a:t>вислуховувати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4931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>
                          <a:effectLst/>
                        </a:rPr>
                        <a:t>говорити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базікати</a:t>
                      </a:r>
                      <a:endParaRPr lang="en-UA" sz="18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002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>
                          <a:effectLst/>
                        </a:rPr>
                        <a:t>їсти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0" dirty="0">
                          <a:effectLst/>
                        </a:rPr>
                        <a:t>куштувати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0" dirty="0">
                          <a:effectLst/>
                        </a:rPr>
                        <a:t>поглинати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4329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>
                          <a:effectLst/>
                        </a:rPr>
                        <a:t>брати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1" dirty="0">
                          <a:effectLst/>
                        </a:rPr>
                        <a:t>позичати (у когось)</a:t>
                      </a:r>
                      <a:endParaRPr lang="en-UA" sz="18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3252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>
                          <a:effectLst/>
                        </a:rPr>
                        <a:t>давати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0" dirty="0">
                          <a:effectLst/>
                        </a:rPr>
                        <a:t>позичати (комусь)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1" dirty="0">
                          <a:effectLst/>
                        </a:rPr>
                        <a:t>віддавати</a:t>
                      </a:r>
                      <a:endParaRPr lang="en-UA" sz="18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452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>
                          <a:effectLst/>
                        </a:rPr>
                        <a:t>думати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b="1" dirty="0">
                          <a:effectLst/>
                        </a:rPr>
                        <a:t>розмірковувати</a:t>
                      </a:r>
                      <a:endParaRPr lang="en-UA" sz="18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2157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B95B7B-543A-474E-B6F5-24DD2FE16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625026"/>
              </p:ext>
            </p:extLst>
          </p:nvPr>
        </p:nvGraphicFramePr>
        <p:xfrm>
          <a:off x="6270624" y="691102"/>
          <a:ext cx="2851786" cy="17815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91248">
                  <a:extLst>
                    <a:ext uri="{9D8B030D-6E8A-4147-A177-3AD203B41FA5}">
                      <a16:colId xmlns:a16="http://schemas.microsoft.com/office/drawing/2014/main" val="1724831302"/>
                    </a:ext>
                  </a:extLst>
                </a:gridCol>
                <a:gridCol w="998538">
                  <a:extLst>
                    <a:ext uri="{9D8B030D-6E8A-4147-A177-3AD203B41FA5}">
                      <a16:colId xmlns:a16="http://schemas.microsoft.com/office/drawing/2014/main" val="295998486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476963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 dirty="0">
                          <a:effectLst/>
                        </a:rPr>
                        <a:t>без дод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 dirty="0">
                          <a:effectLst/>
                        </a:rPr>
                        <a:t>з дод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89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>
                          <a:effectLst/>
                        </a:rPr>
                        <a:t>пити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iku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 b="1" dirty="0" err="1">
                          <a:effectLst/>
                        </a:rPr>
                        <a:t>ku</a:t>
                      </a:r>
                      <a:endParaRPr lang="en-UA" sz="18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300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>
                          <a:effectLst/>
                        </a:rPr>
                        <a:t>дивитися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inkar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nukar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3985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>
                          <a:effectLst/>
                        </a:rPr>
                        <a:t>слухати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inu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nu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8247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>
                          <a:effectLst/>
                        </a:rPr>
                        <a:t>їсти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ipe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e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4557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>
                          <a:effectLst/>
                        </a:rPr>
                        <a:t>брати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A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uk-UA" sz="1800" b="0" dirty="0" err="1">
                          <a:effectLst/>
                        </a:rPr>
                        <a:t>ko</a:t>
                      </a:r>
                      <a:endParaRPr lang="en-UA" sz="18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4446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366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D08E88-9B87-B048-A884-405537582655}"/>
              </a:ext>
            </a:extLst>
          </p:cNvPr>
          <p:cNvSpPr/>
          <p:nvPr/>
        </p:nvSpPr>
        <p:spPr>
          <a:xfrm>
            <a:off x="626301" y="701459"/>
            <a:ext cx="106345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A" sz="2800" dirty="0">
                <a:effectLst/>
                <a:latin typeface="Helvetica Neue" panose="02000503000000020004" pitchFamily="2" charset="0"/>
              </a:rPr>
              <a:t>Основні «природні» системи числення:</a:t>
            </a:r>
            <a:endParaRPr lang="en-UA" sz="2800" dirty="0">
              <a:latin typeface="Helvetica Neue" panose="0200050300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A" sz="2800" dirty="0">
                <a:effectLst/>
                <a:latin typeface="Helvetica Neue" panose="02000503000000020004" pitchFamily="2" charset="0"/>
              </a:rPr>
              <a:t>4 — кінцівки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A" sz="2800" dirty="0">
                <a:latin typeface="Helvetica Neue" panose="02000503000000020004" pitchFamily="2" charset="0"/>
              </a:rPr>
              <a:t>5 — пальці однієї руки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A" sz="2800" dirty="0">
                <a:latin typeface="Helvetica Neue" panose="02000503000000020004" pitchFamily="2" charset="0"/>
              </a:rPr>
              <a:t>6 — кулак + 5 пальців; рідкісна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A" sz="2800" dirty="0">
                <a:effectLst/>
                <a:latin typeface="Helvetica Neue" panose="02000503000000020004" pitchFamily="2" charset="0"/>
              </a:rPr>
              <a:t>8 — проміжки між пальцями або кістяшки пальців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A" sz="2800" dirty="0">
                <a:latin typeface="Helvetica Neue" panose="02000503000000020004" pitchFamily="2" charset="0"/>
              </a:rPr>
              <a:t>10 — пальці рук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A" sz="2800" dirty="0">
                <a:effectLst/>
                <a:latin typeface="Helvetica Neue" panose="02000503000000020004" pitchFamily="2" charset="0"/>
              </a:rPr>
              <a:t>12 — фаланги пальців однієї руки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A" sz="2800" dirty="0">
                <a:latin typeface="Helvetica Neue" panose="02000503000000020004" pitchFamily="2" charset="0"/>
              </a:rPr>
              <a:t>20 — пальці рук і ніг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A" sz="2800" dirty="0">
              <a:effectLst/>
              <a:latin typeface="Helvetica Neue" panose="02000503000000020004" pitchFamily="2" charset="0"/>
            </a:endParaRPr>
          </a:p>
        </p:txBody>
      </p:sp>
      <p:pic>
        <p:nvPicPr>
          <p:cNvPr id="4098" name="Picture 2" descr="Decimal Vs Duodecimal System – Miha Hillenkamp">
            <a:extLst>
              <a:ext uri="{FF2B5EF4-FFF2-40B4-BE49-F238E27FC236}">
                <a16:creationId xmlns:a16="http://schemas.microsoft.com/office/drawing/2014/main" id="{E9BDD286-8E7E-C840-8122-B2B4ACB26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34" y="2989093"/>
            <a:ext cx="2977019" cy="362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49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1766FB1-BB6A-624C-AA5D-02B99AD3A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1132304"/>
            <a:ext cx="7988300" cy="52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9189A8-D4F8-2F41-B4A5-8FE7975538FF}"/>
              </a:ext>
            </a:extLst>
          </p:cNvPr>
          <p:cNvSpPr/>
          <p:nvPr/>
        </p:nvSpPr>
        <p:spPr>
          <a:xfrm>
            <a:off x="793314" y="609084"/>
            <a:ext cx="103924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A" sz="2800" dirty="0">
                <a:latin typeface="Helvetica Neue" panose="02000503000000020004" pitchFamily="2" charset="0"/>
              </a:rPr>
              <a:t>Рахування частинами тіла (бази ~ від 23 до 37)</a:t>
            </a:r>
          </a:p>
        </p:txBody>
      </p:sp>
    </p:spTree>
    <p:extLst>
      <p:ext uri="{BB962C8B-B14F-4D97-AF65-F5344CB8AC3E}">
        <p14:creationId xmlns:p14="http://schemas.microsoft.com/office/powerpoint/2010/main" val="192624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68BB24-F68A-204D-9C2B-40903A769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972855"/>
              </p:ext>
            </p:extLst>
          </p:nvPr>
        </p:nvGraphicFramePr>
        <p:xfrm>
          <a:off x="1014234" y="787514"/>
          <a:ext cx="3419980" cy="30203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14078">
                  <a:extLst>
                    <a:ext uri="{9D8B030D-6E8A-4147-A177-3AD203B41FA5}">
                      <a16:colId xmlns:a16="http://schemas.microsoft.com/office/drawing/2014/main" val="2846060331"/>
                    </a:ext>
                  </a:extLst>
                </a:gridCol>
                <a:gridCol w="605902">
                  <a:extLst>
                    <a:ext uri="{9D8B030D-6E8A-4147-A177-3AD203B41FA5}">
                      <a16:colId xmlns:a16="http://schemas.microsoft.com/office/drawing/2014/main" val="1286924312"/>
                    </a:ext>
                  </a:extLst>
                </a:gridCol>
              </a:tblGrid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kara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tenhiuɲ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sante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>
                          <a:effectLst/>
                        </a:rPr>
                        <a:t>9</a:t>
                      </a:r>
                      <a:endParaRPr lang="en-UA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8240771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kara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tenhiuɲ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gitʃ’aḭ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>
                          <a:effectLst/>
                        </a:rPr>
                        <a:t>13</a:t>
                      </a:r>
                      <a:endParaRPr lang="en-UA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1001396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kanuje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tenhiuɲ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sante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>
                          <a:effectLst/>
                        </a:rPr>
                        <a:t>17</a:t>
                      </a:r>
                      <a:endParaRPr lang="en-UA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3686810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kanuje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tenhiuɲ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giriuḭ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>
                          <a:effectLst/>
                        </a:rPr>
                        <a:t>20</a:t>
                      </a:r>
                      <a:endParaRPr lang="en-UA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494031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karnuʔ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tenhiuɲ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nuji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>
                          <a:effectLst/>
                        </a:rPr>
                        <a:t>26</a:t>
                      </a:r>
                      <a:endParaRPr lang="en-UA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7418748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karnuʔ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tenhiuɲ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tiria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>
                          <a:effectLst/>
                        </a:rPr>
                        <a:t>30</a:t>
                      </a:r>
                      <a:endParaRPr lang="en-UA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7802480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 err="1">
                          <a:effectLst/>
                        </a:rPr>
                        <a:t>giriuḭ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tenhiuɲ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rnuʔ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400" dirty="0">
                          <a:effectLst/>
                        </a:rPr>
                        <a:t>35</a:t>
                      </a:r>
                      <a:endParaRPr lang="en-UA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Kartika" panose="02020503030404060203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1584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62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5890</TotalTime>
  <Words>6396</Words>
  <Application>Microsoft Macintosh PowerPoint</Application>
  <PresentationFormat>Widescreen</PresentationFormat>
  <Paragraphs>2062</Paragraphs>
  <Slides>61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MS Mincho</vt:lpstr>
      <vt:lpstr>Arial</vt:lpstr>
      <vt:lpstr>Calibri</vt:lpstr>
      <vt:lpstr>Calibri Light</vt:lpstr>
      <vt:lpstr>Doulos SIL</vt:lpstr>
      <vt:lpstr>Helvetica Neue</vt:lpstr>
      <vt:lpstr>Noto Serif</vt:lpstr>
      <vt:lpstr>Symbol</vt:lpstr>
      <vt:lpstr>Office Theme</vt:lpstr>
      <vt:lpstr>Па́ме</vt:lpstr>
      <vt:lpstr>PowerPoint Presentation</vt:lpstr>
      <vt:lpstr>ɲ вимовляється як українське нь у сло­ві лань ʃ’ і k’ — як ш і к відповідно, але з різкішим виходом повітря ʔ позначає гортанне зімкнення — звук між двома о в о-оу</vt:lpstr>
      <vt:lpstr>ũ — як у з ви­дихом через ніс ḭ — як і, але «скрипучим» голосом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Давньоіндійська мова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Тадакса́хак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Структура дієслова: підмет — час і заперечення — стан — корінь</vt:lpstr>
      <vt:lpstr>PowerPoint Presentation</vt:lpstr>
      <vt:lpstr>Хáуса і доґóн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Айнська мова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Па́ме</dc:title>
  <dc:creator>Tamila Krashtan</dc:creator>
  <cp:lastModifiedBy>Tamila Krashtan</cp:lastModifiedBy>
  <cp:revision>96</cp:revision>
  <dcterms:created xsi:type="dcterms:W3CDTF">2021-06-13T10:37:09Z</dcterms:created>
  <dcterms:modified xsi:type="dcterms:W3CDTF">2021-06-19T17:42:51Z</dcterms:modified>
</cp:coreProperties>
</file>