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7" r:id="rId4"/>
    <p:sldId id="268" r:id="rId5"/>
    <p:sldId id="269" r:id="rId6"/>
    <p:sldId id="266" r:id="rId7"/>
    <p:sldId id="275" r:id="rId8"/>
    <p:sldId id="270" r:id="rId9"/>
    <p:sldId id="258" r:id="rId10"/>
    <p:sldId id="259" r:id="rId11"/>
    <p:sldId id="260" r:id="rId12"/>
    <p:sldId id="261" r:id="rId13"/>
    <p:sldId id="262" r:id="rId14"/>
    <p:sldId id="273" r:id="rId15"/>
    <p:sldId id="263" r:id="rId16"/>
    <p:sldId id="271" r:id="rId17"/>
    <p:sldId id="272" r:id="rId18"/>
    <p:sldId id="276" r:id="rId19"/>
    <p:sldId id="264" r:id="rId20"/>
    <p:sldId id="274" r:id="rId21"/>
    <p:sldId id="265" r:id="rId2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3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C23DC16-A37A-4F31-96D6-5952B8AB2C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02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7E2A5-E40A-4555-A145-757CF2BAF3F1}" type="slidenum">
              <a:rPr lang="ru-RU"/>
              <a:pPr/>
              <a:t>1</a:t>
            </a:fld>
            <a:endParaRPr lang="ru-RU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DB7BC4-A759-4A4E-AAE1-2CCEBEB403E5}" type="slidenum">
              <a:rPr lang="ru-RU"/>
              <a:pPr/>
              <a:t>19</a:t>
            </a:fld>
            <a:endParaRPr 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8E5976-F2A0-442C-8455-44D32693DD6F}" type="slidenum">
              <a:rPr lang="ru-RU"/>
              <a:pPr/>
              <a:t>21</a:t>
            </a:fld>
            <a:endParaRPr 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AD7272-EF80-497C-B45C-E6880BD04611}" type="slidenum">
              <a:rPr lang="ru-RU"/>
              <a:pPr/>
              <a:t>2</a:t>
            </a:fld>
            <a:endParaRPr lang="ru-RU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9A9A6F-D99E-40D0-80B4-641589E95C66}" type="slidenum">
              <a:rPr lang="ru-RU"/>
              <a:pPr/>
              <a:t>9</a:t>
            </a:fld>
            <a:endParaRPr lang="ru-RU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97D149-18BB-411D-8A5D-835C3C8BD51A}" type="slidenum">
              <a:rPr lang="ru-RU"/>
              <a:pPr/>
              <a:t>10</a:t>
            </a:fld>
            <a:endParaRPr lang="ru-RU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515E52-C90E-423F-AF25-F94A94C6017C}" type="slidenum">
              <a:rPr lang="ru-RU"/>
              <a:pPr/>
              <a:t>11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4991A6-BF43-4AE5-A5E1-C2D3027BDE65}" type="slidenum">
              <a:rPr lang="ru-RU"/>
              <a:pPr/>
              <a:t>12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5FAA34-5345-4A65-B3C8-ED59D83045C4}" type="slidenum">
              <a:rPr lang="ru-RU"/>
              <a:pPr/>
              <a:t>13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5FAA34-5345-4A65-B3C8-ED59D83045C4}" type="slidenum">
              <a:rPr lang="ru-RU"/>
              <a:pPr/>
              <a:t>14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7D98BD-0FAF-4780-A8AD-81DADCB3F6C9}" type="slidenum">
              <a:rPr lang="ru-RU"/>
              <a:pPr/>
              <a:t>15</a:t>
            </a:fld>
            <a:endParaRPr 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86BF11-26A0-478E-9455-01C16E07D7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4EA0F5-29A6-4FC6-85C6-68503CE926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5CF8C9-558A-45DC-8CF1-E07E74A0E9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fld id="{BAC8299F-6795-45B5-9CB3-DC5D46C1E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FF028E-D01E-4A9D-93A8-872CB14620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8300A5-B496-48CD-AE5C-980733726D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F7A16C-236C-4799-B924-8E17DCC47E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3FDE5E-FC40-4492-984D-1FE021301B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B7B2CC-7D40-473D-B751-9AD5EC241D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47A221-38EA-442E-AB48-353C0A0B51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1B591B-1FEA-43D9-8FED-EAB5FE0D7E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40AD33-8E75-4E20-8AB9-EBF62B85AF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A2077151-9FD0-429F-8F97-C52CB6EBD5F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251445"/>
            <a:ext cx="9069387" cy="1260475"/>
          </a:xfrm>
          <a:ln/>
        </p:spPr>
        <p:txBody>
          <a:bodyPr/>
          <a:lstStyle/>
          <a:p>
            <a:r>
              <a:rPr lang="fr-FR" sz="4800" b="1" dirty="0" smtClean="0">
                <a:latin typeface="Calibri" pitchFamily="34" charset="0"/>
              </a:rPr>
              <a:t>NORGE / NOREG</a:t>
            </a:r>
            <a:endParaRPr lang="ru-RU" sz="4800" b="1" dirty="0">
              <a:latin typeface="Calibri" pitchFamily="34" charset="0"/>
            </a:endParaRPr>
          </a:p>
        </p:txBody>
      </p:sp>
      <p:pic>
        <p:nvPicPr>
          <p:cNvPr id="4" name="Содержимое 3" descr="NORmapnorway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67904" y="1547589"/>
            <a:ext cx="7465547" cy="559393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dirty="0">
                <a:latin typeface="Calibri" pitchFamily="34" charset="0"/>
              </a:rPr>
              <a:t>Фонетика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28625" indent="-323850"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ru-RU" sz="3600" dirty="0" smtClean="0">
                <a:latin typeface="Calibri" pitchFamily="34" charset="0"/>
              </a:rPr>
              <a:t>1</a:t>
            </a:r>
            <a:r>
              <a:rPr lang="fr-FR" sz="3600" dirty="0" smtClean="0">
                <a:latin typeface="Calibri" pitchFamily="34" charset="0"/>
              </a:rPr>
              <a:t>8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голосних</a:t>
            </a:r>
            <a:r>
              <a:rPr lang="ru-RU" sz="3600" dirty="0" smtClean="0">
                <a:latin typeface="Calibri" pitchFamily="34" charset="0"/>
              </a:rPr>
              <a:t>!</a:t>
            </a:r>
            <a:r>
              <a:rPr lang="fr-FR" sz="3600" dirty="0" smtClean="0">
                <a:latin typeface="Calibri" pitchFamily="34" charset="0"/>
              </a:rPr>
              <a:t> (</a:t>
            </a:r>
            <a:r>
              <a:rPr lang="fr-FR" sz="3600" b="1" dirty="0" smtClean="0">
                <a:latin typeface="Calibri" pitchFamily="34" charset="0"/>
              </a:rPr>
              <a:t>a e i o u y </a:t>
            </a:r>
            <a:r>
              <a:rPr lang="lb-LU" sz="3600" b="1" dirty="0" smtClean="0">
                <a:latin typeface="Calibri" pitchFamily="34" charset="0"/>
              </a:rPr>
              <a:t>æ ø å</a:t>
            </a:r>
            <a:r>
              <a:rPr lang="uk-UA" sz="3600" dirty="0" smtClean="0">
                <a:latin typeface="Calibri" pitchFamily="34" charset="0"/>
              </a:rPr>
              <a:t>), 5</a:t>
            </a:r>
            <a:r>
              <a:rPr lang="lb-LU" sz="3600" dirty="0" smtClean="0">
                <a:latin typeface="Calibri" pitchFamily="34" charset="0"/>
              </a:rPr>
              <a:t> </a:t>
            </a:r>
            <a:r>
              <a:rPr lang="uk-UA" sz="3600" dirty="0" smtClean="0">
                <a:latin typeface="Calibri" pitchFamily="34" charset="0"/>
              </a:rPr>
              <a:t>дифтонгів</a:t>
            </a:r>
            <a:endParaRPr lang="ru-RU" sz="3600" dirty="0">
              <a:latin typeface="Calibri" pitchFamily="34" charset="0"/>
            </a:endParaRPr>
          </a:p>
          <a:p>
            <a:pPr marL="428625" indent="-323850"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ru-RU" sz="3600" dirty="0" smtClean="0">
                <a:latin typeface="Calibri" pitchFamily="34" charset="0"/>
              </a:rPr>
              <a:t>Два /R/</a:t>
            </a:r>
            <a:endParaRPr lang="ru-RU" sz="3600" dirty="0">
              <a:latin typeface="Calibri" pitchFamily="34" charset="0"/>
            </a:endParaRPr>
          </a:p>
          <a:p>
            <a:pPr marL="428625" indent="-323850"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fr-FR" sz="3600" b="1" dirty="0" smtClean="0">
                <a:latin typeface="Calibri" pitchFamily="34" charset="0"/>
              </a:rPr>
              <a:t>kj</a:t>
            </a:r>
            <a:r>
              <a:rPr lang="fr-FR" sz="3600" dirty="0" smtClean="0">
                <a:latin typeface="Calibri" pitchFamily="34" charset="0"/>
              </a:rPr>
              <a:t> /ç/, </a:t>
            </a:r>
            <a:r>
              <a:rPr lang="fr-FR" sz="3600" b="1" dirty="0" smtClean="0">
                <a:latin typeface="Calibri" pitchFamily="34" charset="0"/>
              </a:rPr>
              <a:t>sj</a:t>
            </a:r>
            <a:r>
              <a:rPr lang="fr-FR" sz="3600" dirty="0" smtClean="0">
                <a:latin typeface="Calibri" pitchFamily="34" charset="0"/>
              </a:rPr>
              <a:t>, </a:t>
            </a:r>
            <a:r>
              <a:rPr lang="fr-FR" sz="3600" b="1" dirty="0" smtClean="0">
                <a:latin typeface="Calibri" pitchFamily="34" charset="0"/>
              </a:rPr>
              <a:t>skj</a:t>
            </a:r>
            <a:r>
              <a:rPr lang="fr-FR" sz="3600" dirty="0" smtClean="0">
                <a:latin typeface="Calibri" pitchFamily="34" charset="0"/>
              </a:rPr>
              <a:t>, </a:t>
            </a:r>
            <a:r>
              <a:rPr lang="fr-FR" sz="3600" b="1" dirty="0" smtClean="0">
                <a:latin typeface="Calibri" pitchFamily="34" charset="0"/>
              </a:rPr>
              <a:t>stj</a:t>
            </a:r>
            <a:r>
              <a:rPr lang="fr-FR" sz="3600" dirty="0" smtClean="0">
                <a:latin typeface="Calibri" pitchFamily="34" charset="0"/>
              </a:rPr>
              <a:t> /</a:t>
            </a:r>
            <a:r>
              <a:rPr lang="lb-LU" sz="3600" dirty="0" smtClean="0">
                <a:latin typeface="Calibri" pitchFamily="34" charset="0"/>
              </a:rPr>
              <a:t>š</a:t>
            </a:r>
            <a:r>
              <a:rPr lang="fr-FR" sz="3600" dirty="0" smtClean="0">
                <a:latin typeface="Calibri" pitchFamily="34" charset="0"/>
              </a:rPr>
              <a:t>/ </a:t>
            </a:r>
          </a:p>
          <a:p>
            <a:pPr marL="428625" indent="-323850"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uk-UA" sz="3600" dirty="0" smtClean="0">
                <a:latin typeface="Calibri" pitchFamily="34" charset="0"/>
              </a:rPr>
              <a:t>Рівновага складу: </a:t>
            </a:r>
            <a:r>
              <a:rPr lang="uk-UA" sz="3600" dirty="0" err="1" smtClean="0">
                <a:latin typeface="Calibri" pitchFamily="34" charset="0"/>
              </a:rPr>
              <a:t>довг</a:t>
            </a:r>
            <a:r>
              <a:rPr lang="uk-UA" sz="3600" dirty="0" smtClean="0">
                <a:latin typeface="Calibri" pitchFamily="34" charset="0"/>
              </a:rPr>
              <a:t>./кор. </a:t>
            </a:r>
            <a:r>
              <a:rPr lang="uk-UA" sz="3600" dirty="0" err="1" smtClean="0">
                <a:latin typeface="Calibri" pitchFamily="34" charset="0"/>
              </a:rPr>
              <a:t>голосн</a:t>
            </a:r>
            <a:r>
              <a:rPr lang="uk-UA" sz="3600" dirty="0" smtClean="0">
                <a:latin typeface="Calibri" pitchFamily="34" charset="0"/>
              </a:rPr>
              <a:t>./</a:t>
            </a:r>
            <a:r>
              <a:rPr lang="uk-UA" sz="3600" dirty="0" err="1" smtClean="0">
                <a:latin typeface="Calibri" pitchFamily="34" charset="0"/>
              </a:rPr>
              <a:t>приг</a:t>
            </a:r>
            <a:r>
              <a:rPr lang="uk-UA" sz="3600" dirty="0" smtClean="0">
                <a:latin typeface="Calibri" pitchFamily="34" charset="0"/>
              </a:rPr>
              <a:t>.</a:t>
            </a:r>
            <a:endParaRPr lang="ru-RU" sz="3600" dirty="0">
              <a:latin typeface="Calibri" pitchFamily="34" charset="0"/>
            </a:endParaRPr>
          </a:p>
          <a:p>
            <a:pPr marL="428625" indent="-323850"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ru-RU" sz="3600" dirty="0" err="1" smtClean="0">
                <a:latin typeface="Calibri" pitchFamily="34" charset="0"/>
              </a:rPr>
              <a:t>Тонічний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наголос</a:t>
            </a:r>
            <a:r>
              <a:rPr lang="ru-RU" sz="3600" dirty="0" smtClean="0">
                <a:latin typeface="Calibri" pitchFamily="34" charset="0"/>
              </a:rPr>
              <a:t>: </a:t>
            </a:r>
            <a:r>
              <a:rPr lang="fr-FR" sz="3600" b="1" dirty="0" smtClean="0">
                <a:latin typeface="Calibri" pitchFamily="34" charset="0"/>
              </a:rPr>
              <a:t>l</a:t>
            </a:r>
            <a:r>
              <a:rPr lang="lb-LU" sz="3600" b="1" dirty="0" smtClean="0">
                <a:latin typeface="Calibri" pitchFamily="34" charset="0"/>
              </a:rPr>
              <a:t>ø</a:t>
            </a:r>
            <a:r>
              <a:rPr lang="bs-Cyrl-BA" sz="3600" b="1" dirty="0" smtClean="0">
                <a:latin typeface="Calibri" pitchFamily="34" charset="0"/>
              </a:rPr>
              <a:t>́</a:t>
            </a:r>
            <a:r>
              <a:rPr lang="lb-LU" sz="3600" b="1" dirty="0" smtClean="0">
                <a:latin typeface="Calibri" pitchFamily="34" charset="0"/>
              </a:rPr>
              <a:t>per – </a:t>
            </a:r>
            <a:r>
              <a:rPr lang="fr-FR" sz="3600" b="1" dirty="0" smtClean="0">
                <a:latin typeface="Calibri" pitchFamily="34" charset="0"/>
              </a:rPr>
              <a:t>l</a:t>
            </a:r>
            <a:r>
              <a:rPr lang="lb-LU" sz="3600" b="1" dirty="0" smtClean="0">
                <a:latin typeface="Calibri" pitchFamily="34" charset="0"/>
              </a:rPr>
              <a:t>ø`per, væ</a:t>
            </a:r>
            <a:r>
              <a:rPr lang="bs-Cyrl-BA" sz="3600" b="1" dirty="0" smtClean="0">
                <a:latin typeface="Calibri" pitchFamily="34" charset="0"/>
              </a:rPr>
              <a:t>́</a:t>
            </a:r>
            <a:r>
              <a:rPr lang="lb-LU" sz="3600" b="1" dirty="0" smtClean="0">
                <a:latin typeface="Calibri" pitchFamily="34" charset="0"/>
              </a:rPr>
              <a:t>re – væ`ret</a:t>
            </a:r>
            <a:endParaRPr lang="ru-RU" sz="3600" b="1" dirty="0">
              <a:latin typeface="Calibri" pitchFamily="34" charset="0"/>
            </a:endParaRPr>
          </a:p>
          <a:p>
            <a:pPr marL="428625" indent="-323850"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 dirty="0" err="1">
                <a:latin typeface="Calibri" pitchFamily="34" charset="0"/>
              </a:rPr>
              <a:t>Граматика</a:t>
            </a:r>
            <a:endParaRPr lang="ru-RU" sz="6000" b="1" dirty="0">
              <a:latin typeface="Calibri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5816" y="1259557"/>
            <a:ext cx="9070975" cy="5080000"/>
          </a:xfrm>
          <a:ln/>
        </p:spPr>
        <p:txBody>
          <a:bodyPr/>
          <a:lstStyle/>
          <a:p>
            <a:pPr marL="341313" indent="-339725">
              <a:buSzPct val="45000"/>
              <a:buFont typeface="Wingdings 2" charset="2"/>
              <a:buChar char="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/>
              <a:t> </a:t>
            </a:r>
            <a:r>
              <a:rPr lang="ru-RU" dirty="0" err="1" smtClean="0">
                <a:latin typeface="Calibri" pitchFamily="34" charset="0"/>
              </a:rPr>
              <a:t>Іменник</a:t>
            </a:r>
            <a:endParaRPr lang="ru-RU" dirty="0" smtClean="0">
              <a:latin typeface="Calibri" pitchFamily="34" charset="0"/>
            </a:endParaRPr>
          </a:p>
          <a:p>
            <a:pPr marL="1482725" lvl="1" indent="-568325">
              <a:buSzPct val="45000"/>
              <a:buFont typeface="Wingdings 2" charset="2"/>
              <a:buChar char="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uk-UA" dirty="0" smtClean="0">
                <a:latin typeface="Calibri" pitchFamily="34" charset="0"/>
              </a:rPr>
              <a:t>3 (2) роди, артикль, артикль-суфікс</a:t>
            </a:r>
            <a:endParaRPr lang="ru-RU" dirty="0" smtClean="0">
              <a:latin typeface="Calibri" pitchFamily="34" charset="0"/>
            </a:endParaRPr>
          </a:p>
          <a:p>
            <a:pPr marL="341313" indent="-339725">
              <a:buSzPct val="45000"/>
              <a:buFont typeface="Wingdings 2" charset="2"/>
              <a:buChar char="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err="1" smtClean="0">
                <a:latin typeface="Calibri" pitchFamily="34" charset="0"/>
              </a:rPr>
              <a:t>Дієслово</a:t>
            </a:r>
            <a:endParaRPr lang="ru-RU" dirty="0">
              <a:latin typeface="Calibri" pitchFamily="34" charset="0"/>
            </a:endParaRPr>
          </a:p>
          <a:p>
            <a:pPr marL="1482725" lvl="1" indent="-568325">
              <a:buSzPct val="45000"/>
              <a:buFont typeface="Wingdings 2" charset="2"/>
              <a:buChar char="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uk-UA" dirty="0" smtClean="0">
                <a:latin typeface="Calibri" pitchFamily="34" charset="0"/>
              </a:rPr>
              <a:t>Теперішній (і майбутній) час </a:t>
            </a:r>
            <a:r>
              <a:rPr lang="uk-UA" b="1" dirty="0" smtClean="0">
                <a:latin typeface="Calibri" pitchFamily="34" charset="0"/>
              </a:rPr>
              <a:t>-</a:t>
            </a:r>
            <a:r>
              <a:rPr lang="fr-FR" b="1" dirty="0" smtClean="0">
                <a:latin typeface="Calibri" pitchFamily="34" charset="0"/>
              </a:rPr>
              <a:t>er</a:t>
            </a:r>
            <a:endParaRPr lang="ru-RU" b="1" dirty="0">
              <a:latin typeface="Calibri" pitchFamily="34" charset="0"/>
            </a:endParaRPr>
          </a:p>
          <a:p>
            <a:pPr marL="1482725" lvl="1" indent="-568325">
              <a:buSzPct val="45000"/>
              <a:buFont typeface="Wingdings 2" charset="2"/>
              <a:buChar char="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uk-UA" dirty="0" smtClean="0">
                <a:latin typeface="Calibri" pitchFamily="34" charset="0"/>
              </a:rPr>
              <a:t>Минулий час: сильні та слабкі дієслова</a:t>
            </a:r>
          </a:p>
          <a:p>
            <a:pPr marL="1482725" lvl="1" indent="-568325">
              <a:buSzPct val="45000"/>
              <a:buFont typeface="Wingdings 2" charset="2"/>
              <a:buChar char="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uk-UA" dirty="0" smtClean="0">
                <a:latin typeface="Calibri" pitchFamily="34" charset="0"/>
              </a:rPr>
              <a:t>Зворотні дієслова </a:t>
            </a:r>
            <a:r>
              <a:rPr lang="fr-FR" b="1" dirty="0" smtClean="0">
                <a:latin typeface="Calibri" pitchFamily="34" charset="0"/>
              </a:rPr>
              <a:t>-es</a:t>
            </a:r>
            <a:endParaRPr lang="ru-RU" b="1" dirty="0">
              <a:latin typeface="Calibri" pitchFamily="34" charset="0"/>
            </a:endParaRPr>
          </a:p>
          <a:p>
            <a:pPr marL="341313" indent="-339725">
              <a:buSzPct val="45000"/>
              <a:buFont typeface="Wingdings 2" charset="2"/>
              <a:buChar char="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err="1" smtClean="0">
                <a:latin typeface="Calibri" pitchFamily="34" charset="0"/>
              </a:rPr>
              <a:t>Займенник</a:t>
            </a:r>
            <a:endParaRPr lang="ru-RU" dirty="0">
              <a:latin typeface="Calibri" pitchFamily="34" charset="0"/>
            </a:endParaRPr>
          </a:p>
          <a:p>
            <a:pPr marL="1482725" lvl="1" indent="-568325">
              <a:buSzPct val="45000"/>
              <a:buFont typeface="Wingdings 2" charset="2"/>
              <a:buChar char="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err="1" smtClean="0">
                <a:latin typeface="Calibri" pitchFamily="34" charset="0"/>
              </a:rPr>
              <a:t>Особові</a:t>
            </a:r>
            <a:r>
              <a:rPr lang="ru-RU" dirty="0" smtClean="0">
                <a:latin typeface="Calibri" pitchFamily="34" charset="0"/>
              </a:rPr>
              <a:t> – </a:t>
            </a:r>
            <a:r>
              <a:rPr lang="ru-RU" dirty="0" err="1" smtClean="0">
                <a:latin typeface="Calibri" pitchFamily="34" charset="0"/>
              </a:rPr>
              <a:t>присвійні</a:t>
            </a:r>
            <a:r>
              <a:rPr lang="ru-RU" dirty="0" smtClean="0">
                <a:latin typeface="Calibri" pitchFamily="34" charset="0"/>
              </a:rPr>
              <a:t>: </a:t>
            </a:r>
            <a:r>
              <a:rPr lang="fr-FR" dirty="0" smtClean="0">
                <a:latin typeface="Calibri" pitchFamily="34" charset="0"/>
              </a:rPr>
              <a:t>jeg – meg – min </a:t>
            </a:r>
            <a:endParaRPr lang="ru-RU" dirty="0" smtClean="0">
              <a:latin typeface="Calibri" pitchFamily="34" charset="0"/>
            </a:endParaRPr>
          </a:p>
          <a:p>
            <a:pPr marL="341313" indent="-339725">
              <a:buSzPct val="45000"/>
              <a:buFont typeface="Wingdings 2" charset="2"/>
              <a:buChar char="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Числівник</a:t>
            </a:r>
            <a:endParaRPr lang="ru-RU" dirty="0" smtClean="0">
              <a:latin typeface="Calibri" pitchFamily="34" charset="0"/>
            </a:endParaRPr>
          </a:p>
          <a:p>
            <a:pPr marL="1482725" lvl="1" indent="-568325">
              <a:buSzPct val="45000"/>
              <a:buFont typeface="Wingdings 2" charset="2"/>
              <a:buChar char="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3200" b="1" dirty="0" smtClean="0">
                <a:latin typeface="Calibri" pitchFamily="34" charset="0"/>
              </a:rPr>
              <a:t>Ett, to, tre, fire, fem, seks, sju, </a:t>
            </a:r>
            <a:r>
              <a:rPr lang="lb-LU" sz="3200" b="1" dirty="0" smtClean="0">
                <a:latin typeface="Calibri" pitchFamily="34" charset="0"/>
              </a:rPr>
              <a:t>å</a:t>
            </a:r>
            <a:r>
              <a:rPr lang="fr-FR" sz="3200" b="1" dirty="0" smtClean="0">
                <a:latin typeface="Calibri" pitchFamily="34" charset="0"/>
              </a:rPr>
              <a:t>tte, ni, ti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888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4800" b="1" dirty="0" smtClean="0">
                <a:latin typeface="Calibri" pitchFamily="34" charset="0"/>
              </a:rPr>
              <a:t>Різниця в мовних нормах</a:t>
            </a:r>
            <a:endParaRPr lang="ru-RU" sz="4800" b="1" dirty="0">
              <a:latin typeface="Calibri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7800" cy="4986338"/>
          </a:xfrm>
          <a:ln/>
        </p:spPr>
        <p:txBody>
          <a:bodyPr/>
          <a:lstStyle/>
          <a:p>
            <a: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3808" y="1619596"/>
          <a:ext cx="9145016" cy="45816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508"/>
                <a:gridCol w="4572508"/>
              </a:tblGrid>
              <a:tr h="1008113">
                <a:tc>
                  <a:txBody>
                    <a:bodyPr/>
                    <a:lstStyle/>
                    <a:p>
                      <a:pPr algn="ctr"/>
                      <a:r>
                        <a:rPr lang="lb-LU" sz="3600" dirty="0" smtClean="0">
                          <a:latin typeface="Calibri" pitchFamily="34" charset="0"/>
                        </a:rPr>
                        <a:t>bokmål</a:t>
                      </a:r>
                      <a:endParaRPr lang="ru-RU" sz="3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b-LU" sz="3600" dirty="0" smtClean="0">
                          <a:latin typeface="Calibri" pitchFamily="34" charset="0"/>
                        </a:rPr>
                        <a:t>nynorsk </a:t>
                      </a:r>
                      <a:endParaRPr lang="ru-RU" sz="3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0865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Hvor</a:t>
                      </a:r>
                      <a:r>
                        <a:rPr lang="en-GB" sz="36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GB" sz="3600" b="0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kommer</a:t>
                      </a:r>
                      <a:r>
                        <a:rPr lang="en-GB" sz="36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du </a:t>
                      </a:r>
                      <a:r>
                        <a:rPr lang="en-GB" sz="3600" b="0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frå</a:t>
                      </a:r>
                      <a:r>
                        <a:rPr lang="en-GB" sz="36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?</a:t>
                      </a:r>
                      <a:endParaRPr lang="ru-RU" sz="3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Kvar</a:t>
                      </a:r>
                      <a:r>
                        <a:rPr lang="en-GB" sz="36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GB" sz="3600" b="0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kjem</a:t>
                      </a:r>
                      <a:r>
                        <a:rPr lang="en-GB" sz="36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du </a:t>
                      </a:r>
                      <a:r>
                        <a:rPr lang="en-GB" sz="3600" b="0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frå</a:t>
                      </a:r>
                      <a:r>
                        <a:rPr lang="en-GB" sz="36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?</a:t>
                      </a:r>
                      <a:endParaRPr lang="ru-RU" sz="3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10865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b-LU" sz="3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Jeg vet ikke.</a:t>
                      </a:r>
                      <a:endParaRPr lang="ru-RU" sz="3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b-LU" sz="3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Eg veit ikkje.</a:t>
                      </a:r>
                      <a:endParaRPr lang="ru-RU" sz="3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1400456">
                <a:tc>
                  <a:txBody>
                    <a:bodyPr/>
                    <a:lstStyle/>
                    <a:p>
                      <a:pPr algn="ctr"/>
                      <a:r>
                        <a:rPr lang="fr-FR" sz="3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Jeg</a:t>
                      </a:r>
                      <a:r>
                        <a:rPr lang="fr-FR" sz="3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vil se</a:t>
                      </a:r>
                      <a:r>
                        <a:rPr lang="lb-LU" sz="3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Norge en dag.</a:t>
                      </a:r>
                      <a:endParaRPr lang="ru-RU" sz="3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Eg</a:t>
                      </a:r>
                      <a:r>
                        <a:rPr lang="fr-FR" sz="3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vil sjå</a:t>
                      </a:r>
                      <a:r>
                        <a:rPr lang="lb-LU" sz="3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Noreg ein dag.</a:t>
                      </a:r>
                      <a:endParaRPr lang="ru-RU" sz="3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5400" b="1" dirty="0" smtClean="0">
                <a:latin typeface="Calibri" pitchFamily="34" charset="0"/>
              </a:rPr>
              <a:t>Цікаві слова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896" y="1331565"/>
            <a:ext cx="8349307" cy="5078413"/>
          </a:xfrm>
          <a:ln/>
        </p:spPr>
        <p:txBody>
          <a:bodyPr/>
          <a:lstStyle/>
          <a:p>
            <a:r>
              <a:rPr lang="uk-UA" b="1" dirty="0" smtClean="0">
                <a:latin typeface="Calibri" pitchFamily="34" charset="0"/>
              </a:rPr>
              <a:t>Довгі:</a:t>
            </a:r>
          </a:p>
          <a:p>
            <a:r>
              <a:rPr lang="en-GB" sz="3600" dirty="0" smtClean="0">
                <a:latin typeface="Calibri" pitchFamily="34" charset="0"/>
              </a:rPr>
              <a:t>		</a:t>
            </a:r>
            <a:r>
              <a:rPr lang="en-GB" sz="3600" dirty="0" err="1" smtClean="0">
                <a:latin typeface="Calibri" pitchFamily="34" charset="0"/>
              </a:rPr>
              <a:t>Menneskerettighetsorganisasjonen</a:t>
            </a:r>
            <a:endParaRPr lang="uk-UA" sz="3600" dirty="0" smtClean="0">
              <a:latin typeface="Calibri" pitchFamily="34" charset="0"/>
            </a:endParaRPr>
          </a:p>
          <a:p>
            <a:r>
              <a:rPr lang="en-GB" sz="3600" dirty="0" smtClean="0">
                <a:latin typeface="Calibri" pitchFamily="34" charset="0"/>
              </a:rPr>
              <a:t>		</a:t>
            </a:r>
            <a:r>
              <a:rPr lang="en-GB" sz="3600" dirty="0" err="1" smtClean="0">
                <a:latin typeface="Calibri" pitchFamily="34" charset="0"/>
              </a:rPr>
              <a:t>Midtsommernattsdrømmen</a:t>
            </a:r>
            <a:endParaRPr lang="uk-UA" sz="3600" dirty="0" smtClean="0">
              <a:latin typeface="Calibri" pitchFamily="34" charset="0"/>
            </a:endParaRPr>
          </a:p>
          <a:p>
            <a:r>
              <a:rPr lang="uk-UA" sz="3600" b="1" dirty="0" smtClean="0">
                <a:latin typeface="Calibri" pitchFamily="34" charset="0"/>
              </a:rPr>
              <a:t>Запозичення:</a:t>
            </a:r>
          </a:p>
          <a:p>
            <a:r>
              <a:rPr lang="fr-FR" sz="3600" dirty="0" smtClean="0">
                <a:latin typeface="Calibri" pitchFamily="34" charset="0"/>
              </a:rPr>
              <a:t>		Lunsj </a:t>
            </a:r>
            <a:r>
              <a:rPr lang="en-GB" sz="3600" dirty="0" smtClean="0">
                <a:latin typeface="Calibri" pitchFamily="34" charset="0"/>
              </a:rPr>
              <a:t>		</a:t>
            </a:r>
            <a:r>
              <a:rPr lang="en-GB" sz="3600" dirty="0" err="1" smtClean="0">
                <a:latin typeface="Calibri" pitchFamily="34" charset="0"/>
              </a:rPr>
              <a:t>Sjåfør</a:t>
            </a:r>
            <a:r>
              <a:rPr lang="en-GB" sz="3600" dirty="0" smtClean="0">
                <a:latin typeface="Calibri" pitchFamily="34" charset="0"/>
              </a:rPr>
              <a:t> 		</a:t>
            </a:r>
            <a:r>
              <a:rPr lang="en-GB" sz="3600" dirty="0" err="1" smtClean="0">
                <a:latin typeface="Calibri" pitchFamily="34" charset="0"/>
              </a:rPr>
              <a:t>Kul</a:t>
            </a:r>
            <a:r>
              <a:rPr lang="en-GB" sz="3600" dirty="0" smtClean="0">
                <a:latin typeface="Calibri" pitchFamily="34" charset="0"/>
              </a:rPr>
              <a:t> </a:t>
            </a:r>
          </a:p>
          <a:p>
            <a:r>
              <a:rPr lang="uk-UA" sz="3600" b="1" dirty="0" smtClean="0">
                <a:latin typeface="Calibri" pitchFamily="34" charset="0"/>
              </a:rPr>
              <a:t>Пуризм:</a:t>
            </a:r>
          </a:p>
          <a:p>
            <a:r>
              <a:rPr lang="fr-FR" sz="3600" dirty="0" smtClean="0">
                <a:latin typeface="Calibri" pitchFamily="34" charset="0"/>
              </a:rPr>
              <a:t>		Sm</a:t>
            </a:r>
            <a:r>
              <a:rPr lang="lb-LU" sz="3600" dirty="0" smtClean="0">
                <a:latin typeface="Calibri" pitchFamily="34" charset="0"/>
              </a:rPr>
              <a:t>ørbrød</a:t>
            </a:r>
            <a:r>
              <a:rPr lang="fr-FR" sz="3600" dirty="0" smtClean="0">
                <a:latin typeface="Calibri" pitchFamily="34" charset="0"/>
              </a:rPr>
              <a:t>		Datamaskin </a:t>
            </a: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5400" b="1" dirty="0" smtClean="0">
                <a:latin typeface="Calibri" pitchFamily="34" charset="0"/>
              </a:rPr>
              <a:t>Знайомі </a:t>
            </a:r>
            <a:r>
              <a:rPr lang="uk-UA" sz="5400" b="1" dirty="0" smtClean="0">
                <a:latin typeface="Calibri" pitchFamily="34" charset="0"/>
              </a:rPr>
              <a:t>слова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7864" y="1691605"/>
            <a:ext cx="8565331" cy="5078413"/>
          </a:xfrm>
          <a:ln/>
        </p:spPr>
        <p:txBody>
          <a:bodyPr/>
          <a:lstStyle/>
          <a:p>
            <a:r>
              <a:rPr lang="uk-UA" sz="3600" b="1" dirty="0" smtClean="0">
                <a:latin typeface="Calibri" pitchFamily="34" charset="0"/>
              </a:rPr>
              <a:t>Схожі з англійськими:</a:t>
            </a:r>
          </a:p>
          <a:p>
            <a:r>
              <a:rPr lang="en-GB" sz="3600" dirty="0" smtClean="0">
                <a:latin typeface="Calibri" pitchFamily="34" charset="0"/>
              </a:rPr>
              <a:t>		</a:t>
            </a:r>
            <a:r>
              <a:rPr lang="fr-FR" sz="3600" dirty="0" smtClean="0">
                <a:latin typeface="Calibri" pitchFamily="34" charset="0"/>
              </a:rPr>
              <a:t>egg, sky, gap, gift, ill, sam(m)e, ski, skill, snare</a:t>
            </a:r>
            <a:endParaRPr lang="uk-UA" sz="3600" dirty="0" smtClean="0">
              <a:latin typeface="Calibri" pitchFamily="34" charset="0"/>
            </a:endParaRPr>
          </a:p>
          <a:p>
            <a:endParaRPr lang="uk-UA" sz="3600" b="1" dirty="0" smtClean="0">
              <a:latin typeface="Calibri" pitchFamily="34" charset="0"/>
            </a:endParaRPr>
          </a:p>
          <a:p>
            <a:r>
              <a:rPr lang="uk-UA" sz="3600" b="1" dirty="0" smtClean="0">
                <a:latin typeface="Calibri" pitchFamily="34" charset="0"/>
              </a:rPr>
              <a:t>Схожі з німецькими:</a:t>
            </a:r>
          </a:p>
          <a:p>
            <a:r>
              <a:rPr lang="fr-FR" sz="3600" dirty="0" smtClean="0">
                <a:latin typeface="Calibri" pitchFamily="34" charset="0"/>
              </a:rPr>
              <a:t>		arbeid, erfaring, aber, bemerke, avhengig, løve, regel, treffe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dirty="0" err="1">
                <a:latin typeface="Calibri" pitchFamily="34" charset="0"/>
              </a:rPr>
              <a:t>Корисні</a:t>
            </a:r>
            <a:r>
              <a:rPr lang="ru-RU" sz="5400" b="1" dirty="0">
                <a:latin typeface="Calibri" pitchFamily="34" charset="0"/>
              </a:rPr>
              <a:t> </a:t>
            </a:r>
            <a:r>
              <a:rPr lang="ru-RU" sz="5400" b="1" dirty="0" err="1">
                <a:latin typeface="Calibri" pitchFamily="34" charset="0"/>
              </a:rPr>
              <a:t>фрази</a:t>
            </a:r>
            <a:r>
              <a:rPr lang="ru-RU" sz="5400" b="1" dirty="0">
                <a:latin typeface="Calibri" pitchFamily="34" charset="0"/>
              </a:rPr>
              <a:t> </a:t>
            </a:r>
            <a:r>
              <a:rPr lang="ru-RU" sz="5400" b="1" dirty="0" smtClean="0">
                <a:latin typeface="Calibri" pitchFamily="34" charset="0"/>
              </a:rPr>
              <a:t>та </a:t>
            </a:r>
            <a:r>
              <a:rPr lang="ru-RU" sz="5400" b="1" dirty="0" err="1">
                <a:latin typeface="Calibri" pitchFamily="34" charset="0"/>
              </a:rPr>
              <a:t>вирази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67904" y="2195662"/>
            <a:ext cx="8204721" cy="4320480"/>
          </a:xfrm>
          <a:ln/>
        </p:spPr>
        <p:txBody>
          <a:bodyPr/>
          <a:lstStyle/>
          <a:p>
            <a:r>
              <a:rPr lang="en-GB" dirty="0" err="1" smtClean="0">
                <a:latin typeface="Calibri" pitchFamily="34" charset="0"/>
              </a:rPr>
              <a:t>Ja</a:t>
            </a:r>
            <a:r>
              <a:rPr lang="en-GB" dirty="0" smtClean="0">
                <a:latin typeface="Calibri" pitchFamily="34" charset="0"/>
              </a:rPr>
              <a:t>.  </a:t>
            </a:r>
            <a:r>
              <a:rPr lang="en-GB" dirty="0" err="1" smtClean="0">
                <a:latin typeface="Calibri" pitchFamily="34" charset="0"/>
              </a:rPr>
              <a:t>Nei</a:t>
            </a:r>
            <a:r>
              <a:rPr lang="en-GB" dirty="0" smtClean="0">
                <a:latin typeface="Calibri" pitchFamily="34" charset="0"/>
              </a:rPr>
              <a:t>.  								</a:t>
            </a:r>
            <a:r>
              <a:rPr lang="en-US" dirty="0" smtClean="0">
                <a:latin typeface="Calibri" pitchFamily="34" charset="0"/>
              </a:rPr>
              <a:t>God </a:t>
            </a:r>
            <a:r>
              <a:rPr lang="en-US" dirty="0" err="1" smtClean="0">
                <a:latin typeface="Calibri" pitchFamily="34" charset="0"/>
              </a:rPr>
              <a:t>morgen</a:t>
            </a:r>
            <a:r>
              <a:rPr lang="en-US" dirty="0" smtClean="0">
                <a:latin typeface="Calibri" pitchFamily="34" charset="0"/>
              </a:rPr>
              <a:t>. </a:t>
            </a:r>
          </a:p>
          <a:p>
            <a:r>
              <a:rPr lang="en-GB" dirty="0" err="1" smtClean="0">
                <a:latin typeface="Calibri" pitchFamily="34" charset="0"/>
              </a:rPr>
              <a:t>Vær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så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</a:rPr>
              <a:t>god</a:t>
            </a:r>
            <a:r>
              <a:rPr lang="en-GB" dirty="0" smtClean="0">
                <a:latin typeface="Calibri" pitchFamily="34" charset="0"/>
              </a:rPr>
              <a:t>. 							</a:t>
            </a:r>
            <a:r>
              <a:rPr lang="en-US" dirty="0" smtClean="0">
                <a:latin typeface="Calibri" pitchFamily="34" charset="0"/>
              </a:rPr>
              <a:t>God </a:t>
            </a:r>
            <a:r>
              <a:rPr lang="en-US" dirty="0" err="1" smtClean="0">
                <a:latin typeface="Calibri" pitchFamily="34" charset="0"/>
              </a:rPr>
              <a:t>kveld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GB" dirty="0" err="1" smtClean="0">
                <a:latin typeface="Calibri" pitchFamily="34" charset="0"/>
              </a:rPr>
              <a:t>Takk</a:t>
            </a:r>
            <a:r>
              <a:rPr lang="en-GB" dirty="0" smtClean="0">
                <a:latin typeface="Calibri" pitchFamily="34" charset="0"/>
              </a:rPr>
              <a:t>. 									</a:t>
            </a:r>
            <a:r>
              <a:rPr lang="en-US" dirty="0" smtClean="0">
                <a:latin typeface="Calibri" pitchFamily="34" charset="0"/>
              </a:rPr>
              <a:t>God </a:t>
            </a:r>
            <a:r>
              <a:rPr lang="en-US" dirty="0" err="1" smtClean="0">
                <a:latin typeface="Calibri" pitchFamily="34" charset="0"/>
              </a:rPr>
              <a:t>natt</a:t>
            </a:r>
            <a:r>
              <a:rPr lang="en-US" dirty="0" smtClean="0">
                <a:latin typeface="Calibri" pitchFamily="34" charset="0"/>
              </a:rPr>
              <a:t>.</a:t>
            </a:r>
            <a:endParaRPr lang="uk-UA" dirty="0" smtClean="0">
              <a:latin typeface="Calibri" pitchFamily="34" charset="0"/>
            </a:endParaRPr>
          </a:p>
          <a:p>
            <a:r>
              <a:rPr lang="en-GB" dirty="0" err="1" smtClean="0">
                <a:latin typeface="Calibri" pitchFamily="34" charset="0"/>
              </a:rPr>
              <a:t>Unnskyld</a:t>
            </a:r>
            <a:r>
              <a:rPr lang="en-GB" dirty="0" smtClean="0">
                <a:latin typeface="Calibri" pitchFamily="34" charset="0"/>
              </a:rPr>
              <a:t>. 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96" y="467469"/>
            <a:ext cx="8273554" cy="6285756"/>
          </a:xfrm>
        </p:spPr>
        <p:txBody>
          <a:bodyPr/>
          <a:lstStyle/>
          <a:p>
            <a:r>
              <a:rPr lang="en-US" dirty="0" err="1" smtClean="0">
                <a:latin typeface="Calibri" pitchFamily="34" charset="0"/>
              </a:rPr>
              <a:t>Snakker</a:t>
            </a:r>
            <a:r>
              <a:rPr lang="en-US" dirty="0" smtClean="0">
                <a:latin typeface="Calibri" pitchFamily="34" charset="0"/>
              </a:rPr>
              <a:t> du </a:t>
            </a:r>
            <a:r>
              <a:rPr lang="en-US" dirty="0" err="1" smtClean="0">
                <a:latin typeface="Calibri" pitchFamily="34" charset="0"/>
              </a:rPr>
              <a:t>engelsk</a:t>
            </a:r>
            <a:r>
              <a:rPr lang="en-US" dirty="0" smtClean="0">
                <a:latin typeface="Calibri" pitchFamily="34" charset="0"/>
              </a:rPr>
              <a:t>?  </a:t>
            </a:r>
          </a:p>
          <a:p>
            <a:r>
              <a:rPr lang="en-US" dirty="0" err="1" smtClean="0">
                <a:latin typeface="Calibri" pitchFamily="34" charset="0"/>
              </a:rPr>
              <a:t>Jeg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snakker</a:t>
            </a:r>
            <a:r>
              <a:rPr lang="en-US" dirty="0" smtClean="0">
                <a:latin typeface="Calibri" pitchFamily="34" charset="0"/>
              </a:rPr>
              <a:t> bare </a:t>
            </a:r>
            <a:r>
              <a:rPr lang="en-US" dirty="0" err="1" smtClean="0">
                <a:latin typeface="Calibri" pitchFamily="34" charset="0"/>
              </a:rPr>
              <a:t>litt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norsk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dirty="0" err="1" smtClean="0">
                <a:latin typeface="Calibri" pitchFamily="34" charset="0"/>
              </a:rPr>
              <a:t>Jeg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forstår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ikke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Hva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heter</a:t>
            </a:r>
            <a:r>
              <a:rPr lang="en-US" dirty="0" smtClean="0">
                <a:latin typeface="Calibri" pitchFamily="34" charset="0"/>
              </a:rPr>
              <a:t> du? – </a:t>
            </a:r>
            <a:r>
              <a:rPr lang="en-US" dirty="0" err="1" smtClean="0">
                <a:latin typeface="Calibri" pitchFamily="34" charset="0"/>
              </a:rPr>
              <a:t>Jeg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heter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</a:rPr>
              <a:t>..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dirty="0" err="1" smtClean="0">
                <a:latin typeface="Calibri" pitchFamily="34" charset="0"/>
              </a:rPr>
              <a:t>Hvordan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har</a:t>
            </a:r>
            <a:r>
              <a:rPr lang="en-US" dirty="0" smtClean="0">
                <a:latin typeface="Calibri" pitchFamily="34" charset="0"/>
              </a:rPr>
              <a:t> du </a:t>
            </a:r>
            <a:r>
              <a:rPr lang="en-US" dirty="0" err="1" smtClean="0">
                <a:latin typeface="Calibri" pitchFamily="34" charset="0"/>
              </a:rPr>
              <a:t>det</a:t>
            </a:r>
            <a:r>
              <a:rPr lang="en-US" dirty="0" smtClean="0">
                <a:latin typeface="Calibri" pitchFamily="34" charset="0"/>
              </a:rPr>
              <a:t>? – </a:t>
            </a:r>
            <a:r>
              <a:rPr lang="en-US" dirty="0" err="1" smtClean="0">
                <a:latin typeface="Calibri" pitchFamily="34" charset="0"/>
              </a:rPr>
              <a:t>Takk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jeg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har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det</a:t>
            </a:r>
            <a:r>
              <a:rPr lang="en-US" dirty="0" smtClean="0">
                <a:latin typeface="Calibri" pitchFamily="34" charset="0"/>
              </a:rPr>
              <a:t> bra.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Kan du </a:t>
            </a:r>
            <a:r>
              <a:rPr lang="en-US" dirty="0" err="1" smtClean="0">
                <a:latin typeface="Calibri" pitchFamily="34" charset="0"/>
              </a:rPr>
              <a:t>hjelpe</a:t>
            </a:r>
            <a:r>
              <a:rPr lang="en-US" dirty="0" smtClean="0">
                <a:latin typeface="Calibri" pitchFamily="34" charset="0"/>
              </a:rPr>
              <a:t> meg? – </a:t>
            </a:r>
            <a:r>
              <a:rPr lang="en-US" dirty="0" err="1" smtClean="0">
                <a:latin typeface="Calibri" pitchFamily="34" charset="0"/>
              </a:rPr>
              <a:t>Jeg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hjelpe</a:t>
            </a:r>
            <a:r>
              <a:rPr lang="en-US" dirty="0" smtClean="0">
                <a:latin typeface="Calibri" pitchFamily="34" charset="0"/>
              </a:rPr>
              <a:t> deg.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Jeg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elsker</a:t>
            </a:r>
            <a:r>
              <a:rPr lang="en-US" dirty="0" smtClean="0">
                <a:latin typeface="Calibri" pitchFamily="34" charset="0"/>
              </a:rPr>
              <a:t> deg!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latin typeface="Calibri" pitchFamily="34" charset="0"/>
              </a:rPr>
              <a:t>Цікаві слова / фрази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888" y="1763613"/>
            <a:ext cx="8280920" cy="4984750"/>
          </a:xfrm>
        </p:spPr>
        <p:txBody>
          <a:bodyPr/>
          <a:lstStyle/>
          <a:p>
            <a:r>
              <a:rPr lang="fr-FR" sz="4400" dirty="0" smtClean="0">
                <a:latin typeface="Calibri" pitchFamily="34" charset="0"/>
              </a:rPr>
              <a:t>   Jo, kj</a:t>
            </a:r>
            <a:r>
              <a:rPr lang="lb-LU" sz="4400" dirty="0" smtClean="0">
                <a:latin typeface="Calibri" pitchFamily="34" charset="0"/>
              </a:rPr>
              <a:t>ærlighet, kjæreste, elske, kj</a:t>
            </a:r>
            <a:r>
              <a:rPr lang="fr-FR" sz="4400" dirty="0" smtClean="0">
                <a:latin typeface="Calibri" pitchFamily="34" charset="0"/>
              </a:rPr>
              <a:t>empe, hyggelig, tusen takk, </a:t>
            </a:r>
            <a:r>
              <a:rPr lang="en-GB" sz="4400" dirty="0" err="1" smtClean="0">
                <a:latin typeface="Calibri" pitchFamily="34" charset="0"/>
              </a:rPr>
              <a:t>øyeblikk</a:t>
            </a:r>
            <a:r>
              <a:rPr lang="en-GB" sz="4400" dirty="0" smtClean="0">
                <a:latin typeface="Calibri" pitchFamily="34" charset="0"/>
              </a:rPr>
              <a:t>, </a:t>
            </a:r>
            <a:r>
              <a:rPr lang="en-GB" sz="4400" dirty="0" err="1" smtClean="0">
                <a:latin typeface="Calibri" pitchFamily="34" charset="0"/>
              </a:rPr>
              <a:t>stovsuger</a:t>
            </a:r>
            <a:r>
              <a:rPr lang="en-GB" sz="4400" dirty="0" smtClean="0">
                <a:latin typeface="Calibri" pitchFamily="34" charset="0"/>
              </a:rPr>
              <a:t>, </a:t>
            </a:r>
            <a:r>
              <a:rPr lang="en-GB" sz="4400" dirty="0" err="1" smtClean="0">
                <a:latin typeface="Calibri" pitchFamily="34" charset="0"/>
              </a:rPr>
              <a:t>håndske</a:t>
            </a:r>
            <a:r>
              <a:rPr lang="en-GB" sz="4400" dirty="0" smtClean="0">
                <a:latin typeface="Calibri" pitchFamily="34" charset="0"/>
              </a:rPr>
              <a:t>, </a:t>
            </a:r>
            <a:r>
              <a:rPr lang="en-GB" sz="4400" dirty="0" err="1" smtClean="0">
                <a:latin typeface="Calibri" pitchFamily="34" charset="0"/>
              </a:rPr>
              <a:t>bobil</a:t>
            </a:r>
            <a:r>
              <a:rPr lang="en-GB" sz="4400" dirty="0" smtClean="0">
                <a:latin typeface="Calibri" pitchFamily="34" charset="0"/>
              </a:rPr>
              <a:t>, </a:t>
            </a:r>
            <a:r>
              <a:rPr lang="fr-FR" sz="4400" dirty="0" smtClean="0">
                <a:latin typeface="Calibri" pitchFamily="34" charset="0"/>
              </a:rPr>
              <a:t>mormor, farfar, </a:t>
            </a:r>
            <a:r>
              <a:rPr lang="en-US" sz="4400" dirty="0" err="1" smtClean="0">
                <a:latin typeface="Calibri" pitchFamily="34" charset="0"/>
              </a:rPr>
              <a:t>ja</a:t>
            </a:r>
            <a:r>
              <a:rPr lang="en-US" sz="4400" dirty="0" smtClean="0">
                <a:latin typeface="Calibri" pitchFamily="34" charset="0"/>
              </a:rPr>
              <a:t> “</a:t>
            </a:r>
            <a:r>
              <a:rPr lang="en-US" sz="4400" dirty="0" err="1" smtClean="0">
                <a:latin typeface="Calibri" pitchFamily="34" charset="0"/>
              </a:rPr>
              <a:t>på</a:t>
            </a:r>
            <a:r>
              <a:rPr lang="en-US" sz="4400" dirty="0" smtClean="0">
                <a:latin typeface="Calibri" pitchFamily="34" charset="0"/>
              </a:rPr>
              <a:t> </a:t>
            </a:r>
            <a:r>
              <a:rPr lang="en-US" sz="4400" dirty="0" err="1" smtClean="0">
                <a:latin typeface="Calibri" pitchFamily="34" charset="0"/>
              </a:rPr>
              <a:t>innpust</a:t>
            </a:r>
            <a:r>
              <a:rPr lang="en-US" sz="4400" dirty="0" smtClean="0">
                <a:latin typeface="Calibri" pitchFamily="34" charset="0"/>
              </a:rPr>
              <a:t>”, </a:t>
            </a:r>
            <a:r>
              <a:rPr lang="en-US" sz="4400" dirty="0" err="1" smtClean="0">
                <a:latin typeface="Calibri" pitchFamily="34" charset="0"/>
              </a:rPr>
              <a:t>pålegg</a:t>
            </a:r>
            <a:r>
              <a:rPr lang="en-US" sz="4400" dirty="0" smtClean="0">
                <a:latin typeface="Calibri" pitchFamily="34" charset="0"/>
              </a:rPr>
              <a:t>, </a:t>
            </a:r>
            <a:r>
              <a:rPr lang="en-US" sz="4400" dirty="0" err="1" smtClean="0">
                <a:latin typeface="Calibri" pitchFamily="34" charset="0"/>
              </a:rPr>
              <a:t>sludd</a:t>
            </a:r>
            <a:endParaRPr lang="en-US" sz="4400" dirty="0" smtClean="0">
              <a:latin typeface="Calibri" pitchFamily="34" charset="0"/>
            </a:endParaRPr>
          </a:p>
          <a:p>
            <a:endParaRPr lang="fr-FR" dirty="0" smtClean="0"/>
          </a:p>
          <a:p>
            <a:endParaRPr lang="lb-LU" dirty="0" smtClean="0"/>
          </a:p>
          <a:p>
            <a:endParaRPr lang="lb-L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latin typeface="Calibri" panose="020F0502020204030204" pitchFamily="34" charset="0"/>
              </a:rPr>
              <a:t>Відгадаймо</a:t>
            </a:r>
            <a:endParaRPr lang="ru-RU" sz="4800" b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856" y="2195661"/>
            <a:ext cx="8633594" cy="4984750"/>
          </a:xfrm>
        </p:spPr>
        <p:txBody>
          <a:bodyPr/>
          <a:lstStyle/>
          <a:p>
            <a:r>
              <a:rPr lang="fr-FR" sz="4400" dirty="0" smtClean="0">
                <a:latin typeface="Calibri" panose="020F0502020204030204" pitchFamily="34" charset="0"/>
              </a:rPr>
              <a:t>  nese			bein			hjerte			hode		</a:t>
            </a:r>
          </a:p>
          <a:p>
            <a:r>
              <a:rPr lang="fr-FR" sz="4400" dirty="0" smtClean="0">
                <a:latin typeface="Calibri" panose="020F0502020204030204" pitchFamily="34" charset="0"/>
              </a:rPr>
              <a:t>tann			tå			hår			øye			rygg	</a:t>
            </a:r>
          </a:p>
          <a:p>
            <a:r>
              <a:rPr lang="fr-FR" sz="4400" dirty="0" smtClean="0">
                <a:latin typeface="Calibri" panose="020F0502020204030204" pitchFamily="34" charset="0"/>
              </a:rPr>
              <a:t>						hud				skjegg</a:t>
            </a:r>
            <a:endParaRPr lang="ru-RU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10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5400" b="1" dirty="0" smtClean="0">
                <a:latin typeface="Calibri" pitchFamily="34" charset="0"/>
              </a:rPr>
              <a:t>Текст </a:t>
            </a:r>
            <a:r>
              <a:rPr lang="ru-RU" sz="5400" b="1" dirty="0" smtClean="0">
                <a:latin typeface="Calibri" pitchFamily="34" charset="0"/>
              </a:rPr>
              <a:t>на переклад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3889" y="1768475"/>
            <a:ext cx="7776864" cy="5078413"/>
          </a:xfrm>
          <a:ln/>
        </p:spPr>
        <p:txBody>
          <a:bodyPr/>
          <a:lstStyle/>
          <a:p>
            <a:r>
              <a:rPr lang="fr-FR" sz="4400" dirty="0" smtClean="0">
                <a:latin typeface="Calibri" pitchFamily="34" charset="0"/>
              </a:rPr>
              <a:t>Nils g</a:t>
            </a:r>
            <a:r>
              <a:rPr lang="lb-LU" sz="4400" dirty="0" smtClean="0">
                <a:latin typeface="Calibri" pitchFamily="34" charset="0"/>
              </a:rPr>
              <a:t>år på skolen klokka åtte. Han eter et eple.</a:t>
            </a:r>
          </a:p>
          <a:p>
            <a:r>
              <a:rPr lang="lb-LU" sz="4400" dirty="0" smtClean="0">
                <a:latin typeface="Calibri" pitchFamily="34" charset="0"/>
              </a:rPr>
              <a:t>En hund kommer. Hunden vil ha en bit. </a:t>
            </a:r>
          </a:p>
          <a:p>
            <a:r>
              <a:rPr lang="lb-LU" sz="4400" dirty="0" smtClean="0">
                <a:latin typeface="Calibri" pitchFamily="34" charset="0"/>
              </a:rPr>
              <a:t>Nils gir eplet til hunden. </a:t>
            </a:r>
          </a:p>
          <a:p>
            <a:endParaRPr lang="lb-LU" dirty="0" smtClean="0"/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2858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600" b="1" dirty="0" err="1" smtClean="0">
                <a:latin typeface="Calibri" pitchFamily="34" charset="0"/>
              </a:rPr>
              <a:t>Norges</a:t>
            </a:r>
            <a:r>
              <a:rPr lang="en-US" sz="5600" b="1" dirty="0" smtClean="0">
                <a:latin typeface="Calibri" pitchFamily="34" charset="0"/>
              </a:rPr>
              <a:t> </a:t>
            </a:r>
            <a:r>
              <a:rPr lang="en-US" sz="5600" b="1" dirty="0" err="1" smtClean="0">
                <a:latin typeface="Calibri" pitchFamily="34" charset="0"/>
              </a:rPr>
              <a:t>flagg</a:t>
            </a:r>
            <a:endParaRPr lang="ru-RU" sz="5600" b="1" dirty="0">
              <a:latin typeface="Calibri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857375"/>
            <a:ext cx="9070975" cy="49911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5" name="Рисунок 4" descr="NORNor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1960" y="1979637"/>
            <a:ext cx="6477000" cy="47148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err="1" smtClean="0">
                <a:latin typeface="Calibri" pitchFamily="34" charset="0"/>
              </a:rPr>
              <a:t>Давньонорвезька</a:t>
            </a:r>
            <a:r>
              <a:rPr lang="uk-UA" sz="4800" b="1" dirty="0" smtClean="0">
                <a:latin typeface="Calibri" pitchFamily="34" charset="0"/>
              </a:rPr>
              <a:t> </a:t>
            </a:r>
            <a:r>
              <a:rPr lang="lb-LU" sz="4800" b="1" dirty="0" smtClean="0">
                <a:latin typeface="Calibri" pitchFamily="34" charset="0"/>
              </a:rPr>
              <a:t>&gt; </a:t>
            </a:r>
            <a:r>
              <a:rPr lang="uk-UA" sz="4800" b="1" dirty="0" smtClean="0">
                <a:latin typeface="Calibri" pitchFamily="34" charset="0"/>
              </a:rPr>
              <a:t>норвезька</a:t>
            </a:r>
            <a:endParaRPr lang="ru-RU" sz="4800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96" y="1768475"/>
            <a:ext cx="8273554" cy="4984750"/>
          </a:xfrm>
        </p:spPr>
        <p:txBody>
          <a:bodyPr/>
          <a:lstStyle/>
          <a:p>
            <a:endParaRPr lang="uk-UA" sz="4400" b="1" dirty="0" smtClean="0">
              <a:latin typeface="Calibri" pitchFamily="34" charset="0"/>
            </a:endParaRPr>
          </a:p>
          <a:p>
            <a:r>
              <a:rPr lang="en-US" sz="4400" b="1" dirty="0" err="1" smtClean="0">
                <a:latin typeface="Calibri" pitchFamily="34" charset="0"/>
              </a:rPr>
              <a:t>Tíðin</a:t>
            </a:r>
            <a:r>
              <a:rPr lang="en-US" sz="4400" b="1" dirty="0" smtClean="0">
                <a:latin typeface="Calibri" pitchFamily="34" charset="0"/>
              </a:rPr>
              <a:t> </a:t>
            </a:r>
            <a:r>
              <a:rPr lang="en-US" sz="4400" b="1" dirty="0" err="1" smtClean="0">
                <a:latin typeface="Calibri" pitchFamily="34" charset="0"/>
              </a:rPr>
              <a:t>rennur</a:t>
            </a:r>
            <a:r>
              <a:rPr lang="en-US" sz="4400" b="1" dirty="0" smtClean="0">
                <a:latin typeface="Calibri" pitchFamily="34" charset="0"/>
              </a:rPr>
              <a:t> se</a:t>
            </a:r>
            <a:r>
              <a:rPr lang="fr-FR" sz="4400" b="1" dirty="0" smtClean="0">
                <a:latin typeface="Calibri" pitchFamily="34" charset="0"/>
              </a:rPr>
              <a:t>m straumr </a:t>
            </a:r>
            <a:r>
              <a:rPr lang="lb-LU" sz="4400" b="1" dirty="0" smtClean="0">
                <a:latin typeface="Calibri" pitchFamily="34" charset="0"/>
              </a:rPr>
              <a:t>í á.</a:t>
            </a:r>
            <a:endParaRPr lang="uk-UA" sz="4400" b="1" dirty="0" smtClean="0">
              <a:latin typeface="Calibri" pitchFamily="34" charset="0"/>
            </a:endParaRPr>
          </a:p>
          <a:p>
            <a:r>
              <a:rPr lang="fr-FR" sz="4400" b="1" dirty="0" smtClean="0">
                <a:latin typeface="Calibri" pitchFamily="34" charset="0"/>
              </a:rPr>
              <a:t>Tida renner som str</a:t>
            </a:r>
            <a:r>
              <a:rPr lang="lb-LU" sz="4400" b="1" dirty="0" smtClean="0">
                <a:latin typeface="Calibri" pitchFamily="34" charset="0"/>
              </a:rPr>
              <a:t>ømmen i åa.</a:t>
            </a:r>
            <a:endParaRPr lang="ru-RU" sz="4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 dirty="0">
                <a:latin typeface="Calibri" pitchFamily="34" charset="0"/>
              </a:rPr>
              <a:t>Де </a:t>
            </a:r>
            <a:r>
              <a:rPr lang="ru-RU" sz="6000" b="1" dirty="0" err="1" smtClean="0">
                <a:latin typeface="Calibri" pitchFamily="34" charset="0"/>
              </a:rPr>
              <a:t>навч</a:t>
            </a:r>
            <a:r>
              <a:rPr lang="uk-UA" sz="6000" b="1" dirty="0" smtClean="0">
                <a:latin typeface="Calibri" pitchFamily="34" charset="0"/>
              </a:rPr>
              <a:t>и</a:t>
            </a:r>
            <a:r>
              <a:rPr lang="ru-RU" sz="6000" b="1" dirty="0" err="1" smtClean="0">
                <a:latin typeface="Calibri" pitchFamily="34" charset="0"/>
              </a:rPr>
              <a:t>тися</a:t>
            </a:r>
            <a:r>
              <a:rPr lang="ru-RU" sz="6000" b="1" dirty="0">
                <a:latin typeface="Calibri" pitchFamily="34" charset="0"/>
              </a:rPr>
              <a:t>?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5078413"/>
          </a:xfrm>
          <a:ln/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Pictures\norsko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920" y="1403573"/>
            <a:ext cx="7848872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b="1" dirty="0" smtClean="0">
                <a:latin typeface="Calibri" pitchFamily="34" charset="0"/>
              </a:rPr>
              <a:t>Kong Harald V - Dronning Sonja</a:t>
            </a:r>
            <a:endParaRPr lang="ru-RU" sz="4800" b="1" dirty="0">
              <a:latin typeface="Calibri" pitchFamily="34" charset="0"/>
            </a:endParaRPr>
          </a:p>
        </p:txBody>
      </p:sp>
      <p:pic>
        <p:nvPicPr>
          <p:cNvPr id="3" name="Рисунок 2" descr="NORKingHaraldandQu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6056" y="1691605"/>
            <a:ext cx="4608512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NORNorw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792" y="1403573"/>
            <a:ext cx="9334856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NORshi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56" y="1043533"/>
            <a:ext cx="8389005" cy="5576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Calibri" pitchFamily="34" charset="0"/>
              </a:rPr>
              <a:t>Ц</a:t>
            </a:r>
            <a:r>
              <a:rPr lang="uk-UA" sz="5400" b="1" dirty="0" err="1" smtClean="0">
                <a:latin typeface="Calibri" pitchFamily="34" charset="0"/>
              </a:rPr>
              <a:t>ікаві</a:t>
            </a:r>
            <a:r>
              <a:rPr lang="uk-UA" sz="5400" b="1" dirty="0" smtClean="0">
                <a:latin typeface="Calibri" pitchFamily="34" charset="0"/>
              </a:rPr>
              <a:t> факти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35856" y="1768475"/>
            <a:ext cx="8638357" cy="4989513"/>
          </a:xfrm>
          <a:prstGeom prst="rect">
            <a:avLst/>
          </a:prstGeom>
          <a:ln/>
        </p:spPr>
        <p:txBody>
          <a:bodyPr/>
          <a:lstStyle/>
          <a:p>
            <a:pPr marL="428625" marR="0" lvl="0" indent="-3238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uk-UA" sz="36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Фіорди </a:t>
            </a:r>
          </a:p>
          <a:p>
            <a:pPr marL="428625" marR="0" lvl="0" indent="-3238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uk-UA" sz="36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Країна нічного сонця</a:t>
            </a:r>
          </a:p>
          <a:p>
            <a:pPr marL="428625" marR="0" lvl="0" indent="-3238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uk-UA" sz="36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Тролі</a:t>
            </a:r>
          </a:p>
          <a:p>
            <a:pPr marL="428625" marR="0" lvl="0" indent="-3238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uk-UA" sz="36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Фонд національного достатку:</a:t>
            </a:r>
            <a:r>
              <a:rPr lang="fr-FR" sz="36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 1 </a:t>
            </a:r>
            <a:r>
              <a:rPr lang="uk-UA" sz="36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трлн </a:t>
            </a:r>
            <a:r>
              <a:rPr lang="en-US" sz="36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$</a:t>
            </a:r>
          </a:p>
          <a:p>
            <a:pPr marL="428625" marR="0" lvl="0" indent="-3238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uk-UA" sz="36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Підземний тунель 25 км</a:t>
            </a:r>
          </a:p>
          <a:p>
            <a:pPr marL="428625" marR="0" lvl="0" indent="-3238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Король</a:t>
            </a:r>
            <a:r>
              <a:rPr kumimoji="0" lang="uk-UA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 вікінгів Гаральд 850-870 рр.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b="1" dirty="0" smtClean="0">
                <a:latin typeface="Calibri" pitchFamily="34" charset="0"/>
              </a:rPr>
              <a:t>Vikinger </a:t>
            </a:r>
            <a:endParaRPr lang="ru-RU" sz="6000" b="1" dirty="0">
              <a:latin typeface="Calibri" pitchFamily="34" charset="0"/>
            </a:endParaRPr>
          </a:p>
        </p:txBody>
      </p:sp>
      <p:pic>
        <p:nvPicPr>
          <p:cNvPr id="1026" name="Picture 2" descr="C:\Users\User\Pictures\2128_17_09-gP9Cyzb2AflFJDo-GdLq9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232" y="3659584"/>
            <a:ext cx="5466405" cy="3648825"/>
          </a:xfrm>
          <a:prstGeom prst="rect">
            <a:avLst/>
          </a:prstGeom>
          <a:noFill/>
        </p:spPr>
      </p:pic>
      <p:pic>
        <p:nvPicPr>
          <p:cNvPr id="5" name="Содержимое 4" descr="76001-dr-dropper-serie-om-vikinger--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9793" y="1331565"/>
            <a:ext cx="4968552" cy="329366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0"/>
            <a:ext cx="9066212" cy="1257300"/>
          </a:xfrm>
        </p:spPr>
        <p:txBody>
          <a:bodyPr/>
          <a:lstStyle/>
          <a:p>
            <a:r>
              <a:rPr lang="uk-UA" sz="5400" b="1" dirty="0" smtClean="0">
                <a:latin typeface="Calibri" pitchFamily="34" charset="0"/>
              </a:rPr>
              <a:t>Історія мови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3808" y="1187549"/>
            <a:ext cx="8857554" cy="4989513"/>
          </a:xfrm>
          <a:prstGeom prst="rect">
            <a:avLst/>
          </a:prstGeom>
          <a:ln/>
        </p:spPr>
        <p:txBody>
          <a:bodyPr/>
          <a:lstStyle/>
          <a:p>
            <a:pPr marL="428625" indent="-3238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uk-UA" sz="3800" kern="0" dirty="0" err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Давньонорвезька</a:t>
            </a:r>
            <a:r>
              <a:rPr lang="uk-UA" sz="38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. Саги.</a:t>
            </a:r>
            <a:r>
              <a:rPr lang="en-US" sz="38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 </a:t>
            </a:r>
            <a:endParaRPr lang="uk-UA" sz="3800" kern="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428625" indent="-323850">
              <a:spcAft>
                <a:spcPts val="1425"/>
              </a:spcAft>
              <a:buSzPct val="4500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uk-UA" sz="3800" b="1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      </a:t>
            </a:r>
            <a:r>
              <a:rPr lang="en-US" sz="3800" b="1" kern="0" dirty="0" err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Tíðin</a:t>
            </a:r>
            <a:r>
              <a:rPr lang="en-US" sz="3800" b="1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 </a:t>
            </a:r>
            <a:r>
              <a:rPr lang="en-US" sz="3800" b="1" kern="0" dirty="0" err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rennur</a:t>
            </a:r>
            <a:r>
              <a:rPr lang="en-US" sz="3800" b="1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 se</a:t>
            </a:r>
            <a:r>
              <a:rPr lang="fr-FR" sz="3800" b="1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m straumr </a:t>
            </a:r>
            <a:r>
              <a:rPr lang="lb-LU" sz="3800" b="1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í á.</a:t>
            </a:r>
            <a:endParaRPr lang="uk-UA" sz="3800" b="1" kern="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428625" marR="0" lvl="0" indent="-3238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fr-FR" sz="38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XIV </a:t>
            </a:r>
            <a:r>
              <a:rPr lang="uk-UA" sz="38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– </a:t>
            </a:r>
            <a:r>
              <a:rPr lang="fr-FR" sz="38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XIX </a:t>
            </a:r>
            <a:r>
              <a:rPr lang="uk-UA" sz="38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ст. Данське панування</a:t>
            </a:r>
          </a:p>
          <a:p>
            <a:pPr marL="428625" marR="0" lvl="0" indent="-3238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uk-UA" sz="3800" kern="0" dirty="0" err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Івар</a:t>
            </a:r>
            <a:r>
              <a:rPr lang="uk-UA" sz="38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 </a:t>
            </a:r>
            <a:r>
              <a:rPr lang="uk-UA" sz="3800" kern="0" dirty="0" err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Осен</a:t>
            </a:r>
            <a:r>
              <a:rPr lang="uk-UA" sz="38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: синтез діалектів</a:t>
            </a:r>
          </a:p>
          <a:p>
            <a:pPr marL="428625" marR="0" lvl="0" indent="-3238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uk-UA" sz="38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ХХ ст. паралельне існування </a:t>
            </a:r>
            <a:r>
              <a:rPr lang="fr-FR" sz="3800" b="1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bokm</a:t>
            </a:r>
            <a:r>
              <a:rPr lang="lb-LU" sz="3800" b="1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ål</a:t>
            </a:r>
            <a:r>
              <a:rPr lang="lb-LU" sz="38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 </a:t>
            </a:r>
            <a:r>
              <a:rPr lang="ru-RU" sz="38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та </a:t>
            </a:r>
            <a:r>
              <a:rPr lang="fr-FR" sz="3800" b="1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nynorsk</a:t>
            </a:r>
            <a:endParaRPr lang="uk-UA" sz="3800" b="1" kern="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428625" marR="0" lvl="0" indent="-3238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uk-UA" sz="38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Діалекти</a:t>
            </a:r>
            <a:endParaRPr lang="fr-FR" sz="3800" kern="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  <a:p>
            <a:pPr marL="428625" marR="0" lvl="0" indent="-3238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uk-UA" sz="3800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Норвезька – розуміння данської та шведської</a:t>
            </a:r>
            <a:endParaRPr lang="en-US" sz="3800" kern="0" dirty="0" smtClean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dirty="0" err="1" smtClean="0">
                <a:latin typeface="Calibri" pitchFamily="34" charset="0"/>
              </a:rPr>
              <a:t>Писемність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831" y="1768475"/>
            <a:ext cx="8640961" cy="4989513"/>
          </a:xfrm>
          <a:ln/>
        </p:spPr>
        <p:txBody>
          <a:bodyPr/>
          <a:lstStyle/>
          <a:p>
            <a:pPr marL="428625" indent="-323850"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ru-RU" sz="4000" dirty="0" err="1" smtClean="0">
                <a:latin typeface="Calibri" pitchFamily="34" charset="0"/>
              </a:rPr>
              <a:t>Діакритика</a:t>
            </a:r>
            <a:r>
              <a:rPr lang="ru-RU" sz="4000" dirty="0" smtClean="0">
                <a:latin typeface="Calibri" pitchFamily="34" charset="0"/>
              </a:rPr>
              <a:t>: </a:t>
            </a:r>
            <a:r>
              <a:rPr lang="fr-FR" sz="4000" b="1" dirty="0" smtClean="0">
                <a:latin typeface="Calibri" pitchFamily="34" charset="0"/>
              </a:rPr>
              <a:t>é</a:t>
            </a:r>
            <a:r>
              <a:rPr lang="lb-LU" sz="4000" b="1" dirty="0" smtClean="0">
                <a:latin typeface="Calibri" pitchFamily="34" charset="0"/>
              </a:rPr>
              <a:t>, æ, ø, å</a:t>
            </a:r>
            <a:endParaRPr lang="ru-RU" sz="4000" b="1" dirty="0">
              <a:latin typeface="Calibri" pitchFamily="34" charset="0"/>
            </a:endParaRPr>
          </a:p>
          <a:p>
            <a:pPr marL="428625" indent="-323850"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uk-UA" sz="4000" dirty="0" smtClean="0">
                <a:latin typeface="Calibri" pitchFamily="34" charset="0"/>
              </a:rPr>
              <a:t>Диграфи: </a:t>
            </a:r>
            <a:r>
              <a:rPr lang="fr-FR" sz="4000" b="1" dirty="0" smtClean="0">
                <a:latin typeface="Calibri" pitchFamily="34" charset="0"/>
              </a:rPr>
              <a:t>kj, gj, ng, rn, rd, rt; skj, stj</a:t>
            </a:r>
            <a:endParaRPr lang="ru-RU" sz="4000" b="1" dirty="0">
              <a:latin typeface="Calibri" pitchFamily="34" charset="0"/>
            </a:endParaRPr>
          </a:p>
          <a:p>
            <a:pPr marL="428625" indent="-323850"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uk-UA" sz="4000" dirty="0" smtClean="0">
                <a:latin typeface="Calibri" pitchFamily="34" charset="0"/>
              </a:rPr>
              <a:t>Німі літери: </a:t>
            </a:r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h</a:t>
            </a:r>
            <a:r>
              <a:rPr lang="fr-FR" sz="4000" b="1" dirty="0" smtClean="0">
                <a:latin typeface="Calibri" pitchFamily="34" charset="0"/>
              </a:rPr>
              <a:t>j-, </a:t>
            </a:r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h</a:t>
            </a:r>
            <a:r>
              <a:rPr lang="fr-FR" sz="4000" b="1" dirty="0" smtClean="0">
                <a:latin typeface="Calibri" pitchFamily="34" charset="0"/>
              </a:rPr>
              <a:t>v-, -i</a:t>
            </a:r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</a:t>
            </a:r>
            <a:r>
              <a:rPr lang="fr-FR" sz="4000" b="1" dirty="0" smtClean="0">
                <a:latin typeface="Calibri" pitchFamily="34" charset="0"/>
              </a:rPr>
              <a:t>, -l</a:t>
            </a:r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lang="fr-FR" sz="4000" b="1" dirty="0" smtClean="0">
                <a:latin typeface="Calibri" pitchFamily="34" charset="0"/>
              </a:rPr>
              <a:t>, -r</a:t>
            </a:r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lang="fr-FR" sz="4000" b="1" dirty="0" smtClean="0">
                <a:latin typeface="Calibri" pitchFamily="34" charset="0"/>
              </a:rPr>
              <a:t>, -n</a:t>
            </a:r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lang="fr-FR" sz="4000" b="1" dirty="0" smtClean="0">
                <a:latin typeface="Calibri" pitchFamily="34" charset="0"/>
              </a:rPr>
              <a:t>, </a:t>
            </a:r>
            <a:r>
              <a:rPr lang="uk-UA" sz="4000" b="1" dirty="0" smtClean="0">
                <a:latin typeface="Calibri" pitchFamily="34" charset="0"/>
              </a:rPr>
              <a:t>    </a:t>
            </a:r>
            <a:r>
              <a:rPr lang="fr-FR" sz="4000" b="1" dirty="0" smtClean="0">
                <a:latin typeface="Calibri" pitchFamily="34" charset="0"/>
              </a:rPr>
              <a:t>-l</a:t>
            </a:r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v</a:t>
            </a:r>
            <a:r>
              <a:rPr lang="fr-FR" sz="4000" b="1" dirty="0" smtClean="0">
                <a:latin typeface="Calibri" pitchFamily="34" charset="0"/>
              </a:rPr>
              <a:t>, -e</a:t>
            </a:r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36540</TotalTime>
  <Words>426</Words>
  <Application>Microsoft Office PowerPoint</Application>
  <PresentationFormat>Произвольный</PresentationFormat>
  <Paragraphs>106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NORGE / NOREG</vt:lpstr>
      <vt:lpstr>Norges flagg</vt:lpstr>
      <vt:lpstr>Kong Harald V - Dronning Sonja</vt:lpstr>
      <vt:lpstr>Презентация PowerPoint</vt:lpstr>
      <vt:lpstr>Презентация PowerPoint</vt:lpstr>
      <vt:lpstr>Цікаві факти</vt:lpstr>
      <vt:lpstr>Vikinger </vt:lpstr>
      <vt:lpstr>Історія мови</vt:lpstr>
      <vt:lpstr>Писемність</vt:lpstr>
      <vt:lpstr>Фонетика</vt:lpstr>
      <vt:lpstr>Граматика</vt:lpstr>
      <vt:lpstr>Різниця в мовних нормах</vt:lpstr>
      <vt:lpstr>Цікаві слова</vt:lpstr>
      <vt:lpstr>Знайомі слова</vt:lpstr>
      <vt:lpstr>Корисні фрази та вирази</vt:lpstr>
      <vt:lpstr>Презентация PowerPoint</vt:lpstr>
      <vt:lpstr>Цікаві слова / фрази</vt:lpstr>
      <vt:lpstr>Відгадаймо</vt:lpstr>
      <vt:lpstr>Текст на переклад</vt:lpstr>
      <vt:lpstr>Давньонорвезька &gt; норвезька</vt:lpstr>
      <vt:lpstr>Де навчитися?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мойо</cp:lastModifiedBy>
  <cp:revision>62</cp:revision>
  <cp:lastPrinted>1601-01-01T00:00:00Z</cp:lastPrinted>
  <dcterms:created xsi:type="dcterms:W3CDTF">2012-04-02T20:08:19Z</dcterms:created>
  <dcterms:modified xsi:type="dcterms:W3CDTF">2016-02-20T10:11:04Z</dcterms:modified>
</cp:coreProperties>
</file>