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2" r:id="rId9"/>
    <p:sldId id="270" r:id="rId10"/>
    <p:sldId id="258" r:id="rId11"/>
    <p:sldId id="269" r:id="rId12"/>
    <p:sldId id="259" r:id="rId13"/>
    <p:sldId id="261" r:id="rId14"/>
    <p:sldId id="263" r:id="rId15"/>
    <p:sldId id="26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B716-9BBD-CE43-8E77-9BBD2DFA7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D1533-9747-0A47-8DCC-EC4DC8750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99FF3-F6C0-2845-A66F-82CAF0E64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7D70B-1ED0-E541-B86A-82567264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AB2DA-8CD1-4949-9375-FB2FCA77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1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05A1-5598-7E43-8474-FDCA3848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A3F0E-D867-9641-8ECF-B416ECBFD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FD6BB-FE3A-EE44-83D2-8563B79C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92573-CFE1-F84B-AD22-CCE4BD45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1DD92-E7CD-AB44-A3D4-4E082A99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2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35F5DF-F0C5-F444-9FD5-E69DC9319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0871C-6989-724F-B5F5-FB3728160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8598D-F5F4-7E41-83C6-D7C8F510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7816-4359-3147-BDE6-38B3B8B8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6987B-D9BE-ED45-A586-AD344F82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9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FE7C5-65CC-1046-BCAC-557BD329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3A5D4-4FF8-004A-AFFA-8157FB29E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152A2-432A-D447-BB19-82FE7470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989E-87B9-A046-8122-FDA788E8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1807F-EB75-C44D-837C-870C1090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3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8C2C0-BE8F-7A42-B92C-039B8F10C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439E5-D12B-8240-9478-1BC78E01E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42141-35F6-9E42-B65F-3D183CE0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E4A3E-11CA-1A45-A42A-DE672021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BBBA1-1198-CC4E-8EC0-6AAC134E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7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AD6D-B350-6C4E-8052-D48740CC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FF155-608B-E743-B6C2-900FF54F9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5A2D8-CEE9-6543-B4AE-9D46BD9D8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6A68C-C611-274B-AAFB-73D5FFCB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2DD91-89B8-7A4E-B522-63E57F6D6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7B7FC-F087-E347-90D2-CC4AAE44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7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C767-057E-CF46-8EA4-2DC91A27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F428-32C0-AD47-8E18-20B374FF3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96049-B496-C74F-ACB4-CEFBD13DC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4D89F-AF9E-1A48-BCE8-2A143413C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880B3-D1B4-2D46-9BF0-3D1D4A33B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85087-8CAB-6141-B0DB-0123BA902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AB56F-661B-7B4B-8989-5E27867B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4A7DAA-4816-0B44-8341-E1E611B1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6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6392-5E14-5947-B462-E4D6F1BB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AFF17-FE00-5D4A-9E5A-12D5F415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3CCA8-68CD-CE4F-8775-3870DB6C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23672-9BEF-0944-87EC-4DA48A1E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1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1F791-7367-4F42-9C86-C228A320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CFBDB-1882-BC48-B495-6609AE4BA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20A9F-B9F3-E149-80B8-E8BC081C4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6678E-CDAB-CD4E-8874-4C9672223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FD41D-E931-984F-B7CC-0E6B6C044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309C9-833D-3649-A492-EEC1C4656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41267-678B-6B46-BF80-29D606E7A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3EB13-E90C-D44A-8264-2655E12AB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831D0-B183-D145-922D-AA08C42C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471E-5FBB-0B42-A396-1BF77AE8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D3BAB5-6EEC-5F4A-8A6E-6C8D18DB3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628C4-CB54-FF40-A635-169716D4B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EB6A4-24DE-4045-9CEE-F348F518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2B764-0306-F441-8DA3-77D453F5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7EF9B-BB96-1D43-AE63-B9A79798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8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A6DBD-73CA-0D49-A268-4D92E2EC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4864B-3532-1F43-8932-47CC9A9F0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D97BF-0A6A-2047-AD82-346CF65DB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9A04-2B0D-8849-9109-7DFBD42BA2B3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E87E3-8C46-B544-9A06-7148A3003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08006-D199-6048-9F61-9B67DFAD9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DA87-0AD8-E54D-B68E-74316B914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5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CF16-0B1B-FB45-B997-2D9A512C7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72121"/>
          </a:xfrm>
        </p:spPr>
        <p:txBody>
          <a:bodyPr/>
          <a:lstStyle/>
          <a:p>
            <a:r>
              <a:rPr lang="en-US" dirty="0"/>
              <a:t>МОЛ-</a:t>
            </a:r>
            <a:r>
              <a:rPr lang="en-US" dirty="0" err="1"/>
              <a:t>лікнеп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4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Приголосні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27F7524-755F-984E-998C-45A07CA94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079602"/>
              </p:ext>
            </p:extLst>
          </p:nvPr>
        </p:nvGraphicFramePr>
        <p:xfrm>
          <a:off x="1289080" y="2408418"/>
          <a:ext cx="9613840" cy="2041164"/>
        </p:xfrm>
        <a:graphic>
          <a:graphicData uri="http://schemas.openxmlformats.org/drawingml/2006/table">
            <a:tbl>
              <a:tblPr firstRow="1" firstCol="1" bandRow="1"/>
              <a:tblGrid>
                <a:gridCol w="1201730">
                  <a:extLst>
                    <a:ext uri="{9D8B030D-6E8A-4147-A177-3AD203B41FA5}">
                      <a16:colId xmlns:a16="http://schemas.microsoft.com/office/drawing/2014/main" val="518421779"/>
                    </a:ext>
                  </a:extLst>
                </a:gridCol>
                <a:gridCol w="1201730">
                  <a:extLst>
                    <a:ext uri="{9D8B030D-6E8A-4147-A177-3AD203B41FA5}">
                      <a16:colId xmlns:a16="http://schemas.microsoft.com/office/drawing/2014/main" val="1254766216"/>
                    </a:ext>
                  </a:extLst>
                </a:gridCol>
                <a:gridCol w="1201730">
                  <a:extLst>
                    <a:ext uri="{9D8B030D-6E8A-4147-A177-3AD203B41FA5}">
                      <a16:colId xmlns:a16="http://schemas.microsoft.com/office/drawing/2014/main" val="2081851551"/>
                    </a:ext>
                  </a:extLst>
                </a:gridCol>
                <a:gridCol w="1201730">
                  <a:extLst>
                    <a:ext uri="{9D8B030D-6E8A-4147-A177-3AD203B41FA5}">
                      <a16:colId xmlns:a16="http://schemas.microsoft.com/office/drawing/2014/main" val="1467271866"/>
                    </a:ext>
                  </a:extLst>
                </a:gridCol>
                <a:gridCol w="1201730">
                  <a:extLst>
                    <a:ext uri="{9D8B030D-6E8A-4147-A177-3AD203B41FA5}">
                      <a16:colId xmlns:a16="http://schemas.microsoft.com/office/drawing/2014/main" val="4170797546"/>
                    </a:ext>
                  </a:extLst>
                </a:gridCol>
                <a:gridCol w="1201730">
                  <a:extLst>
                    <a:ext uri="{9D8B030D-6E8A-4147-A177-3AD203B41FA5}">
                      <a16:colId xmlns:a16="http://schemas.microsoft.com/office/drawing/2014/main" val="159265083"/>
                    </a:ext>
                  </a:extLst>
                </a:gridCol>
                <a:gridCol w="1201730">
                  <a:extLst>
                    <a:ext uri="{9D8B030D-6E8A-4147-A177-3AD203B41FA5}">
                      <a16:colId xmlns:a16="http://schemas.microsoft.com/office/drawing/2014/main" val="2871429022"/>
                    </a:ext>
                  </a:extLst>
                </a:gridCol>
                <a:gridCol w="1201730">
                  <a:extLst>
                    <a:ext uri="{9D8B030D-6E8A-4147-A177-3AD203B41FA5}">
                      <a16:colId xmlns:a16="http://schemas.microsoft.com/office/drawing/2014/main" val="1049647176"/>
                    </a:ext>
                  </a:extLst>
                </a:gridCol>
              </a:tblGrid>
              <a:tr h="4122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97381" marR="97381" marT="48690" marB="48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Губні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97381" marR="97381" marT="48690" marB="48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Передньоязикові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97381" marR="97381" marT="48690" marB="48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Середньо­язикові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97381" marR="97381" marT="48690" marB="48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Задньо­язикові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97381" marR="97381" marT="48690" marB="48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591897"/>
                  </a:ext>
                </a:extLst>
              </a:tr>
              <a:tr h="532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Губно-губні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Губно-зубні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Зубні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Ясенні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Заясенні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137691"/>
                  </a:ext>
                </a:extLst>
              </a:tr>
              <a:tr h="412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Проривні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 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 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97381" marR="97381" marT="48690" marB="48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 ɟ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 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732631"/>
                  </a:ext>
                </a:extLst>
              </a:tr>
              <a:tr h="272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Щілинні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ɸ β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v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θ 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 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ʃ ʒ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ç 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 ɣ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677927"/>
                  </a:ext>
                </a:extLst>
              </a:tr>
              <a:tr h="412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Носові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97381" marR="97381" marT="48690" marB="48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 err="1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ɲ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 err="1">
                          <a:effectLst/>
                          <a:latin typeface="Noto Serif" panose="020B05020405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ŋ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114413" marR="114413" marT="6356" marB="63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3059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CBAD2A2-A180-6548-ADF0-E5509D618D32}"/>
              </a:ext>
            </a:extLst>
          </p:cNvPr>
          <p:cNvSpPr txBox="1"/>
          <p:nvPr/>
        </p:nvSpPr>
        <p:spPr>
          <a:xfrm>
            <a:off x="1479885" y="4797980"/>
            <a:ext cx="8903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Сонорні</a:t>
            </a:r>
            <a:r>
              <a:rPr lang="en-US" sz="2400" dirty="0"/>
              <a:t> </a:t>
            </a:r>
            <a:r>
              <a:rPr lang="en-US" sz="2400" dirty="0" err="1"/>
              <a:t>приголосні</a:t>
            </a:r>
            <a:r>
              <a:rPr lang="en-US" sz="2400" dirty="0"/>
              <a:t> — </a:t>
            </a:r>
            <a:r>
              <a:rPr lang="en-US" sz="2400" dirty="0" err="1"/>
              <a:t>ті</a:t>
            </a:r>
            <a:r>
              <a:rPr lang="en-US" sz="2400" dirty="0"/>
              <a:t>, </a:t>
            </a:r>
            <a:r>
              <a:rPr lang="en-US" sz="2400" dirty="0" err="1"/>
              <a:t>що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мають</a:t>
            </a:r>
            <a:r>
              <a:rPr lang="en-US" sz="2400" dirty="0"/>
              <a:t> </a:t>
            </a:r>
            <a:r>
              <a:rPr lang="en-US" sz="2400" dirty="0" err="1"/>
              <a:t>глухої</a:t>
            </a:r>
            <a:r>
              <a:rPr lang="en-US" sz="2400" dirty="0"/>
              <a:t> </a:t>
            </a:r>
            <a:r>
              <a:rPr lang="en-US" sz="2400" dirty="0" err="1"/>
              <a:t>пари</a:t>
            </a:r>
            <a:r>
              <a:rPr lang="en-US" sz="2400" dirty="0"/>
              <a:t> (</a:t>
            </a:r>
            <a:r>
              <a:rPr lang="en-US" sz="2400" dirty="0" err="1"/>
              <a:t>як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, </a:t>
            </a:r>
            <a:r>
              <a:rPr lang="en-US" sz="2400" i="1" dirty="0"/>
              <a:t>l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dirty="0"/>
              <a:t>, </a:t>
            </a:r>
            <a:r>
              <a:rPr lang="en-US" sz="2400" i="1" dirty="0"/>
              <a:t>n</a:t>
            </a:r>
            <a:r>
              <a:rPr lang="en-US" sz="2400" dirty="0"/>
              <a:t>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EC0CC5-9D96-614A-BE1A-E9C067A7B377}"/>
              </a:ext>
            </a:extLst>
          </p:cNvPr>
          <p:cNvSpPr txBox="1"/>
          <p:nvPr/>
        </p:nvSpPr>
        <p:spPr>
          <a:xfrm>
            <a:off x="1479885" y="1864887"/>
            <a:ext cx="531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Важлива</a:t>
            </a:r>
            <a:r>
              <a:rPr lang="en-US" sz="2400" dirty="0"/>
              <a:t> </a:t>
            </a:r>
            <a:r>
              <a:rPr lang="en-US" sz="2400" dirty="0" err="1"/>
              <a:t>частина</a:t>
            </a:r>
            <a:r>
              <a:rPr lang="en-US" sz="2400" dirty="0"/>
              <a:t> </a:t>
            </a:r>
            <a:r>
              <a:rPr lang="en-US" sz="2400" dirty="0" err="1"/>
              <a:t>таблиці</a:t>
            </a:r>
            <a:r>
              <a:rPr lang="en-US" sz="2400" dirty="0"/>
              <a:t> МФА:</a:t>
            </a:r>
          </a:p>
        </p:txBody>
      </p:sp>
    </p:spTree>
    <p:extLst>
      <p:ext uri="{BB962C8B-B14F-4D97-AF65-F5344CB8AC3E}">
        <p14:creationId xmlns:p14="http://schemas.microsoft.com/office/powerpoint/2010/main" val="13055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Приголосні</a:t>
            </a:r>
            <a:r>
              <a:rPr lang="en-US" dirty="0"/>
              <a:t>: </a:t>
            </a:r>
            <a:r>
              <a:rPr lang="en-US" dirty="0" err="1"/>
              <a:t>преназалізація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0BFBD2-8E03-0A46-B344-66C01250C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Надзвичайно</a:t>
            </a:r>
            <a:r>
              <a:rPr lang="en-US" dirty="0"/>
              <a:t> </a:t>
            </a:r>
            <a:r>
              <a:rPr lang="en-US" dirty="0" err="1"/>
              <a:t>частою</a:t>
            </a:r>
            <a:r>
              <a:rPr lang="en-US" dirty="0"/>
              <a:t> </a:t>
            </a:r>
            <a:r>
              <a:rPr lang="en-US" dirty="0" err="1"/>
              <a:t>є</a:t>
            </a:r>
            <a:r>
              <a:rPr lang="en-US" dirty="0"/>
              <a:t> «</a:t>
            </a:r>
            <a:r>
              <a:rPr lang="en-US" dirty="0" err="1"/>
              <a:t>преназалізація</a:t>
            </a:r>
            <a:r>
              <a:rPr lang="en-US" dirty="0"/>
              <a:t>» </a:t>
            </a:r>
            <a:r>
              <a:rPr lang="en-US" dirty="0" err="1"/>
              <a:t>приголосних</a:t>
            </a:r>
            <a:r>
              <a:rPr lang="en-US" dirty="0"/>
              <a:t>:</a:t>
            </a:r>
          </a:p>
          <a:p>
            <a:r>
              <a:rPr lang="ru-RU" dirty="0"/>
              <a:t>п</a:t>
            </a:r>
            <a:r>
              <a:rPr lang="en-US" dirty="0" err="1"/>
              <a:t>еред</a:t>
            </a:r>
            <a:r>
              <a:rPr lang="en-US" dirty="0"/>
              <a:t> </a:t>
            </a:r>
            <a:r>
              <a:rPr lang="en-US" dirty="0" err="1"/>
              <a:t>губними</a:t>
            </a:r>
            <a:r>
              <a:rPr lang="en-US" dirty="0"/>
              <a:t> </a:t>
            </a:r>
            <a:r>
              <a:rPr lang="en-US" dirty="0" err="1"/>
              <a:t>з’являється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;</a:t>
            </a:r>
          </a:p>
          <a:p>
            <a:r>
              <a:rPr lang="ru-RU" dirty="0"/>
              <a:t>п</a:t>
            </a:r>
            <a:r>
              <a:rPr lang="en-US" dirty="0" err="1"/>
              <a:t>еред</a:t>
            </a:r>
            <a:r>
              <a:rPr lang="en-US" dirty="0"/>
              <a:t> </a:t>
            </a:r>
            <a:r>
              <a:rPr lang="en-US" dirty="0" err="1"/>
              <a:t>задньоязиковими</a:t>
            </a:r>
            <a:r>
              <a:rPr lang="en-US" dirty="0"/>
              <a:t>/</a:t>
            </a:r>
            <a:r>
              <a:rPr lang="en-US" dirty="0" err="1"/>
              <a:t>глотковими</a:t>
            </a:r>
            <a:r>
              <a:rPr lang="en-US" dirty="0"/>
              <a:t>/</a:t>
            </a:r>
            <a:r>
              <a:rPr lang="en-US" dirty="0" err="1"/>
              <a:t>гортанними</a:t>
            </a:r>
            <a:r>
              <a:rPr lang="en-US" dirty="0"/>
              <a:t> </a:t>
            </a:r>
            <a:r>
              <a:rPr lang="en-US" dirty="0" err="1"/>
              <a:t>з’являється</a:t>
            </a:r>
            <a:r>
              <a:rPr lang="en-US" dirty="0"/>
              <a:t> </a:t>
            </a:r>
            <a:r>
              <a:rPr lang="en-US" i="1" dirty="0" err="1"/>
              <a:t>ŋ</a:t>
            </a:r>
            <a:r>
              <a:rPr lang="en-US" dirty="0"/>
              <a:t> (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англ</a:t>
            </a:r>
            <a:r>
              <a:rPr lang="en-US" dirty="0"/>
              <a:t>. </a:t>
            </a:r>
            <a:r>
              <a:rPr lang="en-US" i="1" dirty="0"/>
              <a:t>ng</a:t>
            </a:r>
            <a:r>
              <a:rPr lang="en-US" dirty="0"/>
              <a:t>);</a:t>
            </a:r>
          </a:p>
          <a:p>
            <a:r>
              <a:rPr lang="ru-RU" dirty="0"/>
              <a:t>п</a:t>
            </a:r>
            <a:r>
              <a:rPr lang="en-US" dirty="0" err="1"/>
              <a:t>еред</a:t>
            </a:r>
            <a:r>
              <a:rPr lang="en-US" dirty="0"/>
              <a:t> </a:t>
            </a:r>
            <a:r>
              <a:rPr lang="en-US" dirty="0" err="1"/>
              <a:t>середньоязиковими</a:t>
            </a:r>
            <a:r>
              <a:rPr lang="en-US" dirty="0"/>
              <a:t>, </a:t>
            </a:r>
            <a:r>
              <a:rPr lang="en-US" dirty="0" err="1"/>
              <a:t>якщо</a:t>
            </a:r>
            <a:r>
              <a:rPr lang="en-US" dirty="0"/>
              <a:t> </a:t>
            </a:r>
            <a:r>
              <a:rPr lang="en-US" dirty="0" err="1"/>
              <a:t>такі</a:t>
            </a:r>
            <a:r>
              <a:rPr lang="en-US" dirty="0"/>
              <a:t> </a:t>
            </a:r>
            <a:r>
              <a:rPr lang="en-US" dirty="0" err="1"/>
              <a:t>є</a:t>
            </a:r>
            <a:r>
              <a:rPr lang="en-US" dirty="0"/>
              <a:t>, </a:t>
            </a:r>
            <a:r>
              <a:rPr lang="en-US" dirty="0" err="1"/>
              <a:t>з’являється</a:t>
            </a:r>
            <a:r>
              <a:rPr lang="en-US" dirty="0"/>
              <a:t> </a:t>
            </a:r>
            <a:r>
              <a:rPr lang="en-US" i="1" dirty="0" err="1"/>
              <a:t>ɲ</a:t>
            </a:r>
            <a:r>
              <a:rPr lang="en-US" dirty="0"/>
              <a:t> (</a:t>
            </a:r>
            <a:r>
              <a:rPr lang="en-US" dirty="0" err="1"/>
              <a:t>схоже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i="1" dirty="0" err="1"/>
              <a:t>нь</a:t>
            </a:r>
            <a:r>
              <a:rPr lang="en-US" dirty="0"/>
              <a:t>);</a:t>
            </a:r>
          </a:p>
          <a:p>
            <a:r>
              <a:rPr lang="ru-RU" dirty="0"/>
              <a:t>і</a:t>
            </a:r>
            <a:r>
              <a:rPr lang="en-US" dirty="0" err="1"/>
              <a:t>накше</a:t>
            </a:r>
            <a:r>
              <a:rPr lang="en-US" dirty="0"/>
              <a:t> </a:t>
            </a:r>
            <a:r>
              <a:rPr lang="en-US" dirty="0" err="1"/>
              <a:t>з’являється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1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CF16-0B1B-FB45-B997-2D9A512C7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02301"/>
          </a:xfrm>
        </p:spPr>
        <p:txBody>
          <a:bodyPr>
            <a:normAutofit/>
          </a:bodyPr>
          <a:lstStyle/>
          <a:p>
            <a:r>
              <a:rPr lang="en-US" sz="5000" dirty="0" err="1"/>
              <a:t>Які</a:t>
            </a:r>
            <a:r>
              <a:rPr lang="en-US" sz="5000" dirty="0"/>
              <a:t> </a:t>
            </a:r>
            <a:r>
              <a:rPr lang="en-US" sz="5000" dirty="0" err="1"/>
              <a:t>приклади</a:t>
            </a:r>
            <a:r>
              <a:rPr lang="en-US" sz="5000" dirty="0"/>
              <a:t> </a:t>
            </a:r>
            <a:r>
              <a:rPr lang="en-US" sz="5000" dirty="0" err="1"/>
              <a:t>зв’язків</a:t>
            </a:r>
            <a:r>
              <a:rPr lang="en-US" sz="5000" dirty="0"/>
              <a:t> </a:t>
            </a:r>
            <a:r>
              <a:rPr lang="en-US" sz="5000" dirty="0" err="1"/>
              <a:t>між</a:t>
            </a:r>
            <a:r>
              <a:rPr lang="en-US" sz="5000" dirty="0"/>
              <a:t> </a:t>
            </a:r>
            <a:r>
              <a:rPr lang="en-US" sz="5000" b="1" dirty="0" err="1"/>
              <a:t>приголосними</a:t>
            </a:r>
            <a:r>
              <a:rPr lang="en-US" sz="5000" dirty="0"/>
              <a:t> </a:t>
            </a:r>
            <a:r>
              <a:rPr lang="en-US" sz="5000" dirty="0" err="1"/>
              <a:t>звуками</a:t>
            </a:r>
            <a:r>
              <a:rPr lang="en-US" sz="5000" dirty="0"/>
              <a:t> </a:t>
            </a:r>
            <a:r>
              <a:rPr lang="en-US" sz="5000" dirty="0" err="1"/>
              <a:t>української</a:t>
            </a:r>
            <a:r>
              <a:rPr lang="en-US" sz="5000" dirty="0"/>
              <a:t> (</a:t>
            </a:r>
            <a:r>
              <a:rPr lang="en-US" sz="5000" dirty="0" err="1"/>
              <a:t>та</a:t>
            </a:r>
            <a:r>
              <a:rPr lang="en-US" sz="5000" dirty="0"/>
              <a:t>/</a:t>
            </a:r>
            <a:r>
              <a:rPr lang="en-US" sz="5000" dirty="0" err="1"/>
              <a:t>або</a:t>
            </a:r>
            <a:r>
              <a:rPr lang="en-US" sz="5000" dirty="0"/>
              <a:t> </a:t>
            </a:r>
            <a:r>
              <a:rPr lang="en-US" sz="5000" dirty="0" err="1"/>
              <a:t>англійської</a:t>
            </a:r>
            <a:r>
              <a:rPr lang="en-US" sz="5000" dirty="0"/>
              <a:t>) </a:t>
            </a:r>
            <a:r>
              <a:rPr lang="en-US" sz="5000" dirty="0" err="1"/>
              <a:t>мови</a:t>
            </a:r>
            <a:r>
              <a:rPr lang="en-US" sz="5000" dirty="0"/>
              <a:t> </a:t>
            </a:r>
            <a:r>
              <a:rPr lang="en-US" sz="5000" dirty="0" err="1"/>
              <a:t>ви</a:t>
            </a:r>
            <a:r>
              <a:rPr lang="en-US" sz="5000" dirty="0"/>
              <a:t> </a:t>
            </a:r>
            <a:r>
              <a:rPr lang="en-US" sz="5000" dirty="0" err="1"/>
              <a:t>можете</a:t>
            </a:r>
            <a:r>
              <a:rPr lang="en-US" sz="5000" dirty="0"/>
              <a:t> </a:t>
            </a:r>
            <a:r>
              <a:rPr lang="en-US" sz="5000" dirty="0" err="1"/>
              <a:t>навести</a:t>
            </a:r>
            <a:r>
              <a:rPr lang="en-US" sz="5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05189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Голосні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F6341A-F5BE-C740-9895-A84401C17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1558925"/>
            <a:ext cx="5410200" cy="40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211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Голосні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4E4ED3-68EB-314D-9FB2-3210F2882BD9}"/>
              </a:ext>
            </a:extLst>
          </p:cNvPr>
          <p:cNvSpPr txBox="1"/>
          <p:nvPr/>
        </p:nvSpPr>
        <p:spPr>
          <a:xfrm>
            <a:off x="1239251" y="1690688"/>
            <a:ext cx="95049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/>
              <a:t>Корисно</a:t>
            </a:r>
            <a:r>
              <a:rPr lang="en-US" sz="3000" dirty="0"/>
              <a:t> </a:t>
            </a:r>
            <a:r>
              <a:rPr lang="en-US" sz="3000" dirty="0" err="1"/>
              <a:t>усвідомлювати</a:t>
            </a:r>
            <a:r>
              <a:rPr lang="en-US" sz="3000" dirty="0"/>
              <a:t> </a:t>
            </a:r>
            <a:r>
              <a:rPr lang="en-US" sz="3000" dirty="0" err="1"/>
              <a:t>зв’язок</a:t>
            </a:r>
            <a:r>
              <a:rPr lang="en-US" sz="3000" dirty="0"/>
              <a:t> </a:t>
            </a:r>
            <a:r>
              <a:rPr lang="en-US" sz="3000" dirty="0" err="1"/>
              <a:t>і</a:t>
            </a:r>
            <a:r>
              <a:rPr lang="en-US" sz="3000" dirty="0"/>
              <a:t>—</a:t>
            </a:r>
            <a:r>
              <a:rPr lang="en-US" sz="3000" dirty="0" err="1"/>
              <a:t>й</a:t>
            </a:r>
            <a:r>
              <a:rPr lang="en-US" sz="3000" dirty="0"/>
              <a:t> / </a:t>
            </a:r>
            <a:r>
              <a:rPr lang="en-US" sz="3000" dirty="0" err="1"/>
              <a:t>i</a:t>
            </a:r>
            <a:r>
              <a:rPr lang="en-US" sz="3000" dirty="0"/>
              <a:t>—y </a:t>
            </a:r>
            <a:r>
              <a:rPr lang="en-US" sz="3000" dirty="0" err="1"/>
              <a:t>та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—</a:t>
            </a:r>
            <a:r>
              <a:rPr lang="en-US" sz="3000" dirty="0" err="1"/>
              <a:t>в</a:t>
            </a:r>
            <a:r>
              <a:rPr lang="en-US" sz="3000" dirty="0"/>
              <a:t> / u—v.</a:t>
            </a:r>
          </a:p>
          <a:p>
            <a:endParaRPr lang="en-US" sz="3000" dirty="0"/>
          </a:p>
          <a:p>
            <a:r>
              <a:rPr lang="en-US" sz="3000" dirty="0" err="1"/>
              <a:t>Другим</a:t>
            </a:r>
            <a:r>
              <a:rPr lang="en-US" sz="3000" dirty="0"/>
              <a:t> </a:t>
            </a:r>
            <a:r>
              <a:rPr lang="en-US" sz="3000" dirty="0" err="1"/>
              <a:t>компонентом</a:t>
            </a:r>
            <a:r>
              <a:rPr lang="en-US" sz="3000" dirty="0"/>
              <a:t> </a:t>
            </a:r>
            <a:r>
              <a:rPr lang="en-US" sz="3000" dirty="0" err="1"/>
              <a:t>дифтонгів</a:t>
            </a:r>
            <a:r>
              <a:rPr lang="en-US" sz="3000" dirty="0"/>
              <a:t> («</a:t>
            </a:r>
            <a:r>
              <a:rPr lang="en-US" sz="3000" dirty="0" err="1"/>
              <a:t>подвійних</a:t>
            </a:r>
            <a:r>
              <a:rPr lang="en-US" sz="3000" dirty="0"/>
              <a:t>» </a:t>
            </a:r>
            <a:r>
              <a:rPr lang="en-US" sz="3000" dirty="0" err="1"/>
              <a:t>голосних</a:t>
            </a:r>
            <a:r>
              <a:rPr lang="en-US" sz="3000" dirty="0"/>
              <a:t>, </a:t>
            </a:r>
            <a:r>
              <a:rPr lang="en-US" sz="3000" dirty="0" err="1"/>
              <a:t>які</a:t>
            </a:r>
            <a:r>
              <a:rPr lang="en-US" sz="3000" dirty="0"/>
              <a:t> </a:t>
            </a:r>
            <a:r>
              <a:rPr lang="en-US" sz="3000" dirty="0" err="1"/>
              <a:t>насправді</a:t>
            </a:r>
            <a:r>
              <a:rPr lang="en-US" sz="3000" dirty="0"/>
              <a:t> </a:t>
            </a:r>
            <a:r>
              <a:rPr lang="en-US" sz="3000" dirty="0" err="1"/>
              <a:t>є</a:t>
            </a:r>
            <a:r>
              <a:rPr lang="en-US" sz="3000" dirty="0"/>
              <a:t> </a:t>
            </a:r>
            <a:r>
              <a:rPr lang="en-US" sz="3000" dirty="0" err="1"/>
              <a:t>одним</a:t>
            </a:r>
            <a:r>
              <a:rPr lang="en-US" sz="3000" dirty="0"/>
              <a:t>) </a:t>
            </a:r>
            <a:r>
              <a:rPr lang="en-US" sz="3000" dirty="0" err="1"/>
              <a:t>теж</a:t>
            </a:r>
            <a:r>
              <a:rPr lang="en-US" sz="3000" dirty="0"/>
              <a:t> </a:t>
            </a:r>
            <a:r>
              <a:rPr lang="en-US" sz="3000" dirty="0" err="1"/>
              <a:t>часто</a:t>
            </a:r>
            <a:r>
              <a:rPr lang="en-US" sz="3000" dirty="0"/>
              <a:t> </a:t>
            </a:r>
            <a:r>
              <a:rPr lang="en-US" sz="3000" dirty="0" err="1"/>
              <a:t>є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або</a:t>
            </a:r>
            <a:r>
              <a:rPr lang="en-US" sz="3000" dirty="0"/>
              <a:t> </a:t>
            </a:r>
            <a:r>
              <a:rPr lang="en-US" sz="3000" dirty="0" err="1"/>
              <a:t>у</a:t>
            </a:r>
            <a:r>
              <a:rPr lang="en-US" sz="3000" dirty="0"/>
              <a:t>/u.</a:t>
            </a:r>
          </a:p>
        </p:txBody>
      </p:sp>
    </p:spTree>
    <p:extLst>
      <p:ext uri="{BB962C8B-B14F-4D97-AF65-F5344CB8AC3E}">
        <p14:creationId xmlns:p14="http://schemas.microsoft.com/office/powerpoint/2010/main" val="81042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CF16-0B1B-FB45-B997-2D9A512C7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02301"/>
          </a:xfrm>
        </p:spPr>
        <p:txBody>
          <a:bodyPr>
            <a:normAutofit/>
          </a:bodyPr>
          <a:lstStyle/>
          <a:p>
            <a:r>
              <a:rPr lang="en-US" sz="5000" dirty="0" err="1"/>
              <a:t>Які</a:t>
            </a:r>
            <a:r>
              <a:rPr lang="en-US" sz="5000" dirty="0"/>
              <a:t> </a:t>
            </a:r>
            <a:r>
              <a:rPr lang="en-US" sz="5000" dirty="0" err="1"/>
              <a:t>приклади</a:t>
            </a:r>
            <a:r>
              <a:rPr lang="en-US" sz="5000" dirty="0"/>
              <a:t> </a:t>
            </a:r>
            <a:r>
              <a:rPr lang="en-US" sz="5000" dirty="0" err="1"/>
              <a:t>зв’язків</a:t>
            </a:r>
            <a:r>
              <a:rPr lang="en-US" sz="5000" dirty="0"/>
              <a:t> </a:t>
            </a:r>
            <a:r>
              <a:rPr lang="en-US" sz="5000" dirty="0" err="1"/>
              <a:t>між</a:t>
            </a:r>
            <a:r>
              <a:rPr lang="en-US" sz="5000" dirty="0"/>
              <a:t> </a:t>
            </a:r>
            <a:r>
              <a:rPr lang="en-US" sz="5000" b="1" dirty="0" err="1"/>
              <a:t>голосними</a:t>
            </a:r>
            <a:r>
              <a:rPr lang="en-US" sz="5000" dirty="0"/>
              <a:t> </a:t>
            </a:r>
            <a:r>
              <a:rPr lang="en-US" sz="5000" dirty="0" err="1"/>
              <a:t>звуками</a:t>
            </a:r>
            <a:r>
              <a:rPr lang="en-US" sz="5000" dirty="0"/>
              <a:t> </a:t>
            </a:r>
            <a:r>
              <a:rPr lang="en-US" sz="5000" dirty="0" err="1"/>
              <a:t>української</a:t>
            </a:r>
            <a:r>
              <a:rPr lang="en-US" sz="5000" dirty="0"/>
              <a:t> (</a:t>
            </a:r>
            <a:r>
              <a:rPr lang="en-US" sz="5000" dirty="0" err="1"/>
              <a:t>та</a:t>
            </a:r>
            <a:r>
              <a:rPr lang="en-US" sz="5000" dirty="0"/>
              <a:t>/</a:t>
            </a:r>
            <a:r>
              <a:rPr lang="en-US" sz="5000" dirty="0" err="1"/>
              <a:t>або</a:t>
            </a:r>
            <a:r>
              <a:rPr lang="en-US" sz="5000" dirty="0"/>
              <a:t> </a:t>
            </a:r>
            <a:r>
              <a:rPr lang="en-US" sz="5000" dirty="0" err="1"/>
              <a:t>англійської</a:t>
            </a:r>
            <a:r>
              <a:rPr lang="en-US" sz="5000" dirty="0"/>
              <a:t>) </a:t>
            </a:r>
            <a:r>
              <a:rPr lang="en-US" sz="5000" dirty="0" err="1"/>
              <a:t>мови</a:t>
            </a:r>
            <a:r>
              <a:rPr lang="en-US" sz="5000" dirty="0"/>
              <a:t> </a:t>
            </a:r>
            <a:r>
              <a:rPr lang="en-US" sz="5000" dirty="0" err="1"/>
              <a:t>ви</a:t>
            </a:r>
            <a:r>
              <a:rPr lang="en-US" sz="5000" dirty="0"/>
              <a:t> </a:t>
            </a:r>
            <a:r>
              <a:rPr lang="en-US" sz="5000" dirty="0" err="1"/>
              <a:t>можете</a:t>
            </a:r>
            <a:r>
              <a:rPr lang="en-US" sz="5000" dirty="0"/>
              <a:t> </a:t>
            </a:r>
            <a:r>
              <a:rPr lang="en-US" sz="5000" dirty="0" err="1"/>
              <a:t>навести</a:t>
            </a:r>
            <a:r>
              <a:rPr lang="en-US" sz="5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541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CF16-0B1B-FB45-B997-2D9A512C7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571333"/>
          </a:xfrm>
        </p:spPr>
        <p:txBody>
          <a:bodyPr>
            <a:normAutofit/>
          </a:bodyPr>
          <a:lstStyle/>
          <a:p>
            <a:r>
              <a:rPr lang="en-US" sz="5000" dirty="0" err="1"/>
              <a:t>Успіхів</a:t>
            </a:r>
            <a:r>
              <a:rPr lang="en-US" sz="5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6465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МОЛ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C645-0DBF-5946-9AB9-568873C4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МОЛ — </a:t>
            </a:r>
            <a:r>
              <a:rPr lang="en-US" dirty="0" err="1"/>
              <a:t>Міжнародна</a:t>
            </a:r>
            <a:r>
              <a:rPr lang="en-US" dirty="0"/>
              <a:t> </a:t>
            </a:r>
            <a:r>
              <a:rPr lang="en-US" dirty="0" err="1"/>
              <a:t>олімпіада</a:t>
            </a:r>
            <a:r>
              <a:rPr lang="en-US" dirty="0"/>
              <a:t> </a:t>
            </a:r>
            <a:r>
              <a:rPr lang="en-US" dirty="0" err="1"/>
              <a:t>з</a:t>
            </a:r>
            <a:r>
              <a:rPr lang="en-US" dirty="0"/>
              <a:t> </a:t>
            </a:r>
            <a:r>
              <a:rPr lang="en-US" dirty="0" err="1"/>
              <a:t>лінгвістики</a:t>
            </a:r>
            <a:r>
              <a:rPr lang="en-US" dirty="0"/>
              <a:t> (IOL).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/>
              <a:t>Це</a:t>
            </a:r>
            <a:r>
              <a:rPr lang="en-US" dirty="0"/>
              <a:t> </a:t>
            </a:r>
            <a:r>
              <a:rPr lang="en-US" dirty="0" err="1"/>
              <a:t>одна</a:t>
            </a:r>
            <a:r>
              <a:rPr lang="en-US" dirty="0"/>
              <a:t> </a:t>
            </a:r>
            <a:r>
              <a:rPr lang="en-US" dirty="0" err="1"/>
              <a:t>з</a:t>
            </a:r>
            <a:r>
              <a:rPr lang="en-US" dirty="0"/>
              <a:t> ~12 </a:t>
            </a:r>
            <a:r>
              <a:rPr lang="en-US" dirty="0" err="1"/>
              <a:t>міжнародних</a:t>
            </a:r>
            <a:r>
              <a:rPr lang="en-US" dirty="0"/>
              <a:t> </a:t>
            </a:r>
            <a:r>
              <a:rPr lang="en-US" dirty="0" err="1"/>
              <a:t>олімпіад</a:t>
            </a:r>
            <a:r>
              <a:rPr lang="en-US" dirty="0"/>
              <a:t>: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Математика</a:t>
            </a:r>
            <a:r>
              <a:rPr lang="en-US" dirty="0"/>
              <a:t> — </a:t>
            </a:r>
            <a:r>
              <a:rPr lang="en-US" dirty="0" err="1"/>
              <a:t>з</a:t>
            </a:r>
            <a:r>
              <a:rPr lang="en-US" dirty="0"/>
              <a:t> 1959 </a:t>
            </a:r>
            <a:r>
              <a:rPr lang="en-US" dirty="0" err="1"/>
              <a:t>р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Фізика</a:t>
            </a:r>
            <a:r>
              <a:rPr lang="en-US" dirty="0"/>
              <a:t> — </a:t>
            </a:r>
            <a:r>
              <a:rPr lang="en-US" dirty="0" err="1"/>
              <a:t>з</a:t>
            </a:r>
            <a:r>
              <a:rPr lang="en-US" dirty="0"/>
              <a:t> 1967 </a:t>
            </a:r>
            <a:r>
              <a:rPr lang="en-US" dirty="0" err="1"/>
              <a:t>р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/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Лінгвістика</a:t>
            </a:r>
            <a:r>
              <a:rPr lang="en-US" dirty="0"/>
              <a:t> — </a:t>
            </a:r>
            <a:r>
              <a:rPr lang="en-US" dirty="0" err="1"/>
              <a:t>з</a:t>
            </a:r>
            <a:r>
              <a:rPr lang="en-US" dirty="0"/>
              <a:t> 2003 </a:t>
            </a:r>
            <a:r>
              <a:rPr lang="en-US" dirty="0" err="1"/>
              <a:t>р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/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Науки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Землю</a:t>
            </a:r>
            <a:r>
              <a:rPr lang="en-US" dirty="0"/>
              <a:t> — </a:t>
            </a:r>
            <a:r>
              <a:rPr lang="en-US" dirty="0" err="1"/>
              <a:t>з</a:t>
            </a:r>
            <a:r>
              <a:rPr lang="en-US" dirty="0"/>
              <a:t> 2007 </a:t>
            </a:r>
            <a:r>
              <a:rPr lang="en-US" dirty="0" err="1"/>
              <a:t>р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09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Формат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C645-0DBF-5946-9AB9-568873C4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000" b="1" dirty="0" err="1"/>
              <a:t>Особистий</a:t>
            </a:r>
            <a:r>
              <a:rPr lang="en-US" sz="4000" dirty="0"/>
              <a:t> </a:t>
            </a:r>
            <a:r>
              <a:rPr lang="en-US" sz="4000" dirty="0" err="1"/>
              <a:t>тур</a:t>
            </a:r>
            <a:r>
              <a:rPr lang="en-US" sz="4000" dirty="0"/>
              <a:t>: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П’ять</a:t>
            </a:r>
            <a:r>
              <a:rPr lang="en-US" sz="4000" dirty="0"/>
              <a:t> </a:t>
            </a:r>
            <a:r>
              <a:rPr lang="en-US" sz="4000" dirty="0" err="1"/>
              <a:t>задач</a:t>
            </a:r>
            <a:r>
              <a:rPr lang="en-US" sz="4000" dirty="0"/>
              <a:t> </a:t>
            </a:r>
            <a:r>
              <a:rPr lang="en-US" sz="4000" dirty="0" err="1"/>
              <a:t>по</a:t>
            </a:r>
            <a:r>
              <a:rPr lang="en-US" sz="4000" dirty="0"/>
              <a:t> 20 </a:t>
            </a:r>
            <a:r>
              <a:rPr lang="en-US" sz="4000" dirty="0" err="1"/>
              <a:t>балів</a:t>
            </a:r>
            <a:r>
              <a:rPr lang="en-US" sz="4000" dirty="0"/>
              <a:t> </a:t>
            </a:r>
            <a:r>
              <a:rPr lang="en-US" sz="4000" dirty="0" err="1"/>
              <a:t>кожна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6 </a:t>
            </a:r>
            <a:r>
              <a:rPr lang="en-US" sz="4000" dirty="0" err="1"/>
              <a:t>годин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виконання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Запис</a:t>
            </a:r>
            <a:r>
              <a:rPr lang="en-US" sz="4000" dirty="0"/>
              <a:t> </a:t>
            </a:r>
            <a:r>
              <a:rPr lang="en-US" sz="4000" dirty="0" err="1"/>
              <a:t>розв’язків</a:t>
            </a:r>
            <a:r>
              <a:rPr lang="en-US" sz="4000" dirty="0"/>
              <a:t> </a:t>
            </a:r>
            <a:r>
              <a:rPr lang="en-US" sz="4000" dirty="0" err="1"/>
              <a:t>і</a:t>
            </a:r>
            <a:r>
              <a:rPr lang="en-US" sz="4000" dirty="0"/>
              <a:t> </a:t>
            </a:r>
            <a:r>
              <a:rPr lang="en-US" sz="4000" dirty="0" err="1"/>
              <a:t>відповідей</a:t>
            </a:r>
            <a:r>
              <a:rPr lang="en-US" sz="40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000" b="1" dirty="0" err="1"/>
              <a:t>Командний</a:t>
            </a:r>
            <a:r>
              <a:rPr lang="en-US" sz="4000" dirty="0"/>
              <a:t> </a:t>
            </a:r>
            <a:r>
              <a:rPr lang="en-US" sz="4000" dirty="0" err="1"/>
              <a:t>тур</a:t>
            </a:r>
            <a:r>
              <a:rPr lang="en-US" sz="4000" dirty="0"/>
              <a:t>: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Велика</a:t>
            </a:r>
            <a:r>
              <a:rPr lang="en-US" sz="4000" dirty="0"/>
              <a:t> </a:t>
            </a:r>
            <a:r>
              <a:rPr lang="en-US" sz="4000" dirty="0" err="1"/>
              <a:t>задача</a:t>
            </a:r>
            <a:r>
              <a:rPr lang="en-US" sz="4000" dirty="0"/>
              <a:t> (</a:t>
            </a:r>
            <a:r>
              <a:rPr lang="en-US" sz="4000" dirty="0" err="1"/>
              <a:t>можливо</a:t>
            </a:r>
            <a:r>
              <a:rPr lang="en-US" sz="4000" dirty="0"/>
              <a:t>, </a:t>
            </a:r>
            <a:r>
              <a:rPr lang="en-US" sz="4000" dirty="0" err="1"/>
              <a:t>з</a:t>
            </a:r>
            <a:r>
              <a:rPr lang="en-US" sz="4000" dirty="0"/>
              <a:t> </a:t>
            </a:r>
            <a:r>
              <a:rPr lang="en-US" sz="4000" dirty="0" err="1"/>
              <a:t>кількох</a:t>
            </a:r>
            <a:r>
              <a:rPr lang="en-US" sz="4000" dirty="0"/>
              <a:t> </a:t>
            </a:r>
            <a:r>
              <a:rPr lang="en-US" sz="4000" dirty="0" err="1"/>
              <a:t>частин</a:t>
            </a:r>
            <a:r>
              <a:rPr lang="en-US" sz="4000" dirty="0"/>
              <a:t>).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Від</a:t>
            </a:r>
            <a:r>
              <a:rPr lang="en-US" sz="4000" dirty="0"/>
              <a:t> 3 </a:t>
            </a:r>
            <a:r>
              <a:rPr lang="en-US" sz="4000" dirty="0" err="1"/>
              <a:t>до</a:t>
            </a:r>
            <a:r>
              <a:rPr lang="en-US" sz="4000" dirty="0"/>
              <a:t> 4 </a:t>
            </a:r>
            <a:r>
              <a:rPr lang="en-US" sz="4000" dirty="0" err="1"/>
              <a:t>годин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виконання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Що</a:t>
            </a:r>
            <a:r>
              <a:rPr lang="en-US" sz="4000" dirty="0"/>
              <a:t> </a:t>
            </a:r>
            <a:r>
              <a:rPr lang="en-US" sz="4000" dirty="0" err="1"/>
              <a:t>потрібно</a:t>
            </a:r>
            <a:r>
              <a:rPr lang="en-US" sz="4000" dirty="0"/>
              <a:t> </a:t>
            </a:r>
            <a:r>
              <a:rPr lang="en-US" sz="4000" dirty="0" err="1"/>
              <a:t>записувати</a:t>
            </a:r>
            <a:r>
              <a:rPr lang="en-US" sz="4000" dirty="0"/>
              <a:t>, </a:t>
            </a:r>
            <a:r>
              <a:rPr lang="en-US" sz="4000" dirty="0" err="1"/>
              <a:t>сказано</a:t>
            </a:r>
            <a:r>
              <a:rPr lang="en-US" sz="4000" dirty="0"/>
              <a:t> </a:t>
            </a:r>
            <a:r>
              <a:rPr lang="en-US" sz="4000" dirty="0" err="1"/>
              <a:t>в</a:t>
            </a:r>
            <a:r>
              <a:rPr lang="en-US" sz="4000" dirty="0"/>
              <a:t> </a:t>
            </a:r>
            <a:r>
              <a:rPr lang="en-US" sz="4000" dirty="0" err="1"/>
              <a:t>умові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008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Оцінювання</a:t>
            </a:r>
            <a:r>
              <a:rPr lang="en-US" dirty="0"/>
              <a:t> </a:t>
            </a:r>
            <a:r>
              <a:rPr lang="en-US" dirty="0" err="1"/>
              <a:t>особистого</a:t>
            </a:r>
            <a:r>
              <a:rPr lang="en-US" dirty="0"/>
              <a:t> </a:t>
            </a:r>
            <a:r>
              <a:rPr lang="en-US" dirty="0" err="1"/>
              <a:t>туру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C645-0DBF-5946-9AB9-568873C4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000" dirty="0" err="1"/>
              <a:t>Кожну</a:t>
            </a:r>
            <a:r>
              <a:rPr lang="en-US" sz="4000" dirty="0"/>
              <a:t> </a:t>
            </a:r>
            <a:r>
              <a:rPr lang="en-US" sz="4000" dirty="0" err="1"/>
              <a:t>задачу</a:t>
            </a:r>
            <a:r>
              <a:rPr lang="en-US" sz="4000" dirty="0"/>
              <a:t> </a:t>
            </a:r>
            <a:r>
              <a:rPr lang="en-US" sz="4000" dirty="0" err="1"/>
              <a:t>перевіряє</a:t>
            </a:r>
            <a:r>
              <a:rPr lang="en-US" sz="4000" dirty="0"/>
              <a:t> </a:t>
            </a:r>
            <a:r>
              <a:rPr lang="en-US" sz="4000" dirty="0" err="1"/>
              <a:t>окрема</a:t>
            </a:r>
            <a:r>
              <a:rPr lang="en-US" sz="4000" dirty="0"/>
              <a:t> </a:t>
            </a:r>
            <a:r>
              <a:rPr lang="en-US" sz="4000" dirty="0" err="1"/>
              <a:t>колегія</a:t>
            </a:r>
            <a:r>
              <a:rPr lang="en-US" sz="4000" dirty="0"/>
              <a:t> </a:t>
            </a:r>
            <a:r>
              <a:rPr lang="en-US" sz="4000" dirty="0" err="1"/>
              <a:t>членів</a:t>
            </a:r>
            <a:r>
              <a:rPr lang="en-US" sz="4000" dirty="0"/>
              <a:t> </a:t>
            </a:r>
            <a:r>
              <a:rPr lang="en-US" sz="4000" dirty="0" err="1"/>
              <a:t>журі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Словник</a:t>
            </a:r>
            <a:r>
              <a:rPr lang="en-US" sz="4000" dirty="0"/>
              <a:t> </a:t>
            </a:r>
            <a:r>
              <a:rPr lang="en-US" sz="4000" dirty="0" err="1"/>
              <a:t>не</a:t>
            </a:r>
            <a:r>
              <a:rPr lang="en-US" sz="4000" dirty="0"/>
              <a:t> </a:t>
            </a:r>
            <a:r>
              <a:rPr lang="en-US" sz="4000" dirty="0" err="1"/>
              <a:t>оцінюється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Банальні</a:t>
            </a:r>
            <a:r>
              <a:rPr lang="en-US" sz="4000" dirty="0"/>
              <a:t> </a:t>
            </a:r>
            <a:r>
              <a:rPr lang="en-US" sz="4000" dirty="0" err="1"/>
              <a:t>просування</a:t>
            </a:r>
            <a:r>
              <a:rPr lang="en-US" sz="4000" dirty="0"/>
              <a:t> </a:t>
            </a:r>
            <a:r>
              <a:rPr lang="en-US" sz="4000" dirty="0" err="1"/>
              <a:t>оцінюються</a:t>
            </a:r>
            <a:r>
              <a:rPr lang="en-US" sz="4000" dirty="0"/>
              <a:t> </a:t>
            </a:r>
            <a:r>
              <a:rPr lang="en-US" sz="4000" dirty="0" err="1"/>
              <a:t>вкрай</a:t>
            </a:r>
            <a:r>
              <a:rPr lang="en-US" sz="4000" dirty="0"/>
              <a:t> </a:t>
            </a:r>
            <a:r>
              <a:rPr lang="en-US" sz="4000" dirty="0" err="1"/>
              <a:t>низько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Апеляція</a:t>
            </a:r>
            <a:r>
              <a:rPr lang="en-US" sz="4000" dirty="0"/>
              <a:t> </a:t>
            </a:r>
            <a:r>
              <a:rPr lang="en-US" sz="4000" dirty="0" err="1"/>
              <a:t>відсутня</a:t>
            </a:r>
            <a:r>
              <a:rPr lang="en-US" sz="4000" dirty="0"/>
              <a:t> — </a:t>
            </a:r>
            <a:r>
              <a:rPr lang="en-US" sz="4000" dirty="0" err="1"/>
              <a:t>пишіть</a:t>
            </a:r>
            <a:r>
              <a:rPr lang="en-US" sz="4000" dirty="0"/>
              <a:t> </a:t>
            </a:r>
            <a:r>
              <a:rPr lang="en-US" sz="4000" dirty="0" err="1"/>
              <a:t>акуратно</a:t>
            </a:r>
            <a:r>
              <a:rPr lang="en-US" sz="4000" dirty="0"/>
              <a:t> </a:t>
            </a:r>
            <a:r>
              <a:rPr lang="en-US" sz="4000" dirty="0" err="1"/>
              <a:t>і</a:t>
            </a:r>
            <a:r>
              <a:rPr lang="en-US" sz="4000" dirty="0"/>
              <a:t> </a:t>
            </a:r>
            <a:r>
              <a:rPr lang="en-US" sz="4000" dirty="0" err="1"/>
              <a:t>структуровано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Бали</a:t>
            </a:r>
            <a:r>
              <a:rPr lang="en-US" sz="4000" dirty="0"/>
              <a:t> </a:t>
            </a:r>
            <a:r>
              <a:rPr lang="en-US" sz="4000" dirty="0" err="1"/>
              <a:t>часто</a:t>
            </a:r>
            <a:r>
              <a:rPr lang="en-US" sz="4000" dirty="0"/>
              <a:t> «</a:t>
            </a:r>
            <a:r>
              <a:rPr lang="en-US" sz="4000" dirty="0" err="1"/>
              <a:t>масштабуються</a:t>
            </a:r>
            <a:r>
              <a:rPr lang="en-US" sz="4000" dirty="0"/>
              <a:t>» </a:t>
            </a:r>
            <a:r>
              <a:rPr lang="en-US" sz="4000" dirty="0" err="1"/>
              <a:t>відповідно</a:t>
            </a:r>
            <a:r>
              <a:rPr lang="en-US" sz="4000" dirty="0"/>
              <a:t> </a:t>
            </a:r>
            <a:r>
              <a:rPr lang="en-US" sz="4000" dirty="0" err="1"/>
              <a:t>до</a:t>
            </a:r>
            <a:r>
              <a:rPr lang="en-US" sz="4000" dirty="0"/>
              <a:t> </a:t>
            </a:r>
            <a:r>
              <a:rPr lang="en-US" sz="4000" dirty="0" err="1"/>
              <a:t>кількості</a:t>
            </a:r>
            <a:r>
              <a:rPr lang="en-US" sz="4000" dirty="0"/>
              <a:t> </a:t>
            </a:r>
            <a:r>
              <a:rPr lang="en-US" sz="4000" dirty="0" err="1"/>
              <a:t>правильних</a:t>
            </a:r>
            <a:r>
              <a:rPr lang="en-US" sz="4000" dirty="0"/>
              <a:t> </a:t>
            </a:r>
            <a:r>
              <a:rPr lang="en-US" sz="4000" dirty="0" err="1"/>
              <a:t>відповідей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Інколи</a:t>
            </a:r>
            <a:r>
              <a:rPr lang="en-US" sz="4000" dirty="0"/>
              <a:t> </a:t>
            </a:r>
            <a:r>
              <a:rPr lang="en-US" sz="4000" dirty="0" err="1"/>
              <a:t>бали</a:t>
            </a:r>
            <a:r>
              <a:rPr lang="en-US" sz="4000" dirty="0"/>
              <a:t> </a:t>
            </a:r>
            <a:r>
              <a:rPr lang="en-US" sz="4000" dirty="0" err="1"/>
              <a:t>округлюють</a:t>
            </a:r>
            <a:r>
              <a:rPr lang="en-US" sz="4000" dirty="0"/>
              <a:t>, </a:t>
            </a:r>
            <a:r>
              <a:rPr lang="en-US" sz="4000" dirty="0" err="1"/>
              <a:t>інколи</a:t>
            </a:r>
            <a:r>
              <a:rPr lang="en-US" sz="4000" dirty="0"/>
              <a:t> — </a:t>
            </a:r>
            <a:r>
              <a:rPr lang="en-US" sz="4000" dirty="0" err="1"/>
              <a:t>ні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23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Нагородження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C645-0DBF-5946-9AB9-568873C4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err="1"/>
              <a:t>Нагороджують</a:t>
            </a:r>
            <a:r>
              <a:rPr lang="en-US" sz="3600" dirty="0"/>
              <a:t> </a:t>
            </a:r>
            <a:r>
              <a:rPr lang="en-US" sz="3600" dirty="0" err="1"/>
              <a:t>медалями</a:t>
            </a:r>
            <a:r>
              <a:rPr lang="en-US" sz="3600" dirty="0"/>
              <a:t> </a:t>
            </a:r>
            <a:r>
              <a:rPr lang="en-US" sz="3600" dirty="0" err="1"/>
              <a:t>від</a:t>
            </a:r>
            <a:r>
              <a:rPr lang="en-US" sz="3600" dirty="0"/>
              <a:t> </a:t>
            </a:r>
            <a:r>
              <a:rPr lang="en-US" sz="3600" dirty="0" err="1"/>
              <a:t>чверті</a:t>
            </a:r>
            <a:r>
              <a:rPr lang="en-US" sz="3600" dirty="0"/>
              <a:t> </a:t>
            </a:r>
            <a:r>
              <a:rPr lang="en-US" sz="3600" dirty="0" err="1"/>
              <a:t>до</a:t>
            </a:r>
            <a:r>
              <a:rPr lang="en-US" sz="3600" dirty="0"/>
              <a:t> </a:t>
            </a:r>
            <a:r>
              <a:rPr lang="en-US" sz="3600" dirty="0" err="1"/>
              <a:t>третини</a:t>
            </a:r>
            <a:r>
              <a:rPr lang="en-US" sz="3600" dirty="0"/>
              <a:t> </a:t>
            </a:r>
            <a:r>
              <a:rPr lang="en-US" sz="3600" dirty="0" err="1"/>
              <a:t>всіх</a:t>
            </a:r>
            <a:r>
              <a:rPr lang="en-US" sz="3600" dirty="0"/>
              <a:t> </a:t>
            </a:r>
            <a:r>
              <a:rPr lang="en-US" sz="3600" dirty="0" err="1"/>
              <a:t>учасників</a:t>
            </a:r>
            <a:r>
              <a:rPr lang="en-US" sz="3600" dirty="0"/>
              <a:t> </a:t>
            </a:r>
            <a:r>
              <a:rPr lang="en-US" sz="3600" dirty="0" err="1"/>
              <a:t>особистого</a:t>
            </a:r>
            <a:r>
              <a:rPr lang="en-US" sz="3600" dirty="0"/>
              <a:t> </a:t>
            </a:r>
            <a:r>
              <a:rPr lang="en-US" sz="3600" dirty="0" err="1"/>
              <a:t>туру</a:t>
            </a:r>
            <a:r>
              <a:rPr lang="en-US" sz="36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3600" dirty="0" err="1"/>
              <a:t>Заохочення</a:t>
            </a:r>
            <a:r>
              <a:rPr lang="en-US" sz="3600" dirty="0"/>
              <a:t> </a:t>
            </a:r>
            <a:r>
              <a:rPr lang="en-US" sz="3600" dirty="0" err="1"/>
              <a:t>отримують</a:t>
            </a:r>
            <a:r>
              <a:rPr lang="en-US" sz="3600" dirty="0"/>
              <a:t> </a:t>
            </a:r>
            <a:r>
              <a:rPr lang="en-US" sz="3600" dirty="0" err="1"/>
              <a:t>учасники</a:t>
            </a:r>
            <a:r>
              <a:rPr lang="en-US" sz="3600" dirty="0"/>
              <a:t>, </a:t>
            </a:r>
            <a:r>
              <a:rPr lang="en-US" sz="3600" dirty="0" err="1"/>
              <a:t>що</a:t>
            </a:r>
            <a:r>
              <a:rPr lang="en-US" sz="3600" dirty="0"/>
              <a:t> </a:t>
            </a:r>
            <a:r>
              <a:rPr lang="en-US" sz="3600" dirty="0" err="1"/>
              <a:t>набрали</a:t>
            </a:r>
            <a:r>
              <a:rPr lang="en-US" sz="3600" dirty="0"/>
              <a:t> </a:t>
            </a:r>
            <a:r>
              <a:rPr lang="en-US" sz="3600" dirty="0" err="1"/>
              <a:t>бал</a:t>
            </a:r>
            <a:r>
              <a:rPr lang="en-US" sz="3600" dirty="0"/>
              <a:t>, </a:t>
            </a:r>
            <a:r>
              <a:rPr lang="en-US" sz="3600" dirty="0" err="1"/>
              <a:t>більший</a:t>
            </a:r>
            <a:r>
              <a:rPr lang="en-US" sz="3600" dirty="0"/>
              <a:t> </a:t>
            </a:r>
            <a:r>
              <a:rPr lang="en-US" sz="3600" dirty="0" err="1"/>
              <a:t>за</a:t>
            </a:r>
            <a:r>
              <a:rPr lang="en-US" sz="3600" dirty="0"/>
              <a:t> </a:t>
            </a:r>
            <a:r>
              <a:rPr lang="en-US" sz="3600" dirty="0" err="1"/>
              <a:t>середній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46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Загальні</a:t>
            </a:r>
            <a:r>
              <a:rPr lang="en-US" dirty="0"/>
              <a:t> </a:t>
            </a:r>
            <a:r>
              <a:rPr lang="en-US" dirty="0" err="1"/>
              <a:t>поради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C645-0DBF-5946-9AB9-568873C43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err="1"/>
              <a:t>Періодично</a:t>
            </a:r>
            <a:r>
              <a:rPr lang="en-US" sz="4000" dirty="0"/>
              <a:t> </a:t>
            </a:r>
            <a:r>
              <a:rPr lang="en-US" sz="4000" dirty="0" err="1"/>
              <a:t>перечитувати</a:t>
            </a:r>
            <a:r>
              <a:rPr lang="en-US" sz="4000" dirty="0"/>
              <a:t> </a:t>
            </a:r>
            <a:r>
              <a:rPr lang="en-US" sz="4000" dirty="0" err="1"/>
              <a:t>всі</a:t>
            </a:r>
            <a:r>
              <a:rPr lang="en-US" sz="4000" dirty="0"/>
              <a:t> </a:t>
            </a:r>
            <a:r>
              <a:rPr lang="en-US" sz="4000" dirty="0" err="1"/>
              <a:t>завдання</a:t>
            </a:r>
            <a:r>
              <a:rPr lang="en-US" sz="4000" dirty="0"/>
              <a:t> </a:t>
            </a:r>
            <a:r>
              <a:rPr lang="en-US" sz="4000" dirty="0" err="1"/>
              <a:t>задачі</a:t>
            </a:r>
            <a:r>
              <a:rPr lang="en-US" sz="4000" dirty="0"/>
              <a:t> </a:t>
            </a:r>
            <a:r>
              <a:rPr lang="en-US" sz="4000" dirty="0" err="1"/>
              <a:t>та</a:t>
            </a:r>
            <a:r>
              <a:rPr lang="en-US" sz="4000" dirty="0"/>
              <a:t> </a:t>
            </a:r>
            <a:r>
              <a:rPr lang="en-US" sz="4000" dirty="0" err="1"/>
              <a:t>примітку</a:t>
            </a:r>
            <a:r>
              <a:rPr lang="en-US" sz="4000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4000" dirty="0" err="1"/>
              <a:t>Коли</a:t>
            </a:r>
            <a:r>
              <a:rPr lang="en-US" sz="4000" dirty="0"/>
              <a:t> </a:t>
            </a:r>
            <a:r>
              <a:rPr lang="en-US" sz="4000" dirty="0" err="1"/>
              <a:t>задачу</a:t>
            </a:r>
            <a:r>
              <a:rPr lang="en-US" sz="4000" dirty="0"/>
              <a:t> </a:t>
            </a:r>
            <a:r>
              <a:rPr lang="en-US" sz="4000" dirty="0" err="1"/>
              <a:t>частково</a:t>
            </a:r>
            <a:r>
              <a:rPr lang="en-US" sz="4000" dirty="0"/>
              <a:t> </a:t>
            </a:r>
            <a:r>
              <a:rPr lang="en-US" sz="4000" dirty="0" err="1"/>
              <a:t>розв’язано</a:t>
            </a:r>
            <a:r>
              <a:rPr lang="en-US" sz="4000" dirty="0"/>
              <a:t>, </a:t>
            </a:r>
            <a:r>
              <a:rPr lang="en-US" sz="4000" dirty="0" err="1"/>
              <a:t>уявити</a:t>
            </a:r>
            <a:r>
              <a:rPr lang="en-US" sz="4000" dirty="0"/>
              <a:t> </a:t>
            </a:r>
            <a:r>
              <a:rPr lang="en-US" sz="4000" dirty="0" err="1"/>
              <a:t>себе</a:t>
            </a:r>
            <a:r>
              <a:rPr lang="en-US" sz="4000" dirty="0"/>
              <a:t> </a:t>
            </a:r>
            <a:r>
              <a:rPr lang="en-US" sz="4000" dirty="0" err="1"/>
              <a:t>автором</a:t>
            </a:r>
            <a:r>
              <a:rPr lang="en-US" sz="4000" dirty="0"/>
              <a:t> </a:t>
            </a:r>
            <a:r>
              <a:rPr lang="en-US" sz="4000" dirty="0" err="1"/>
              <a:t>і</a:t>
            </a:r>
            <a:r>
              <a:rPr lang="en-US" sz="4000" dirty="0"/>
              <a:t> </a:t>
            </a:r>
            <a:r>
              <a:rPr lang="en-US" sz="4000" dirty="0" err="1"/>
              <a:t>подумати</a:t>
            </a:r>
            <a:r>
              <a:rPr lang="en-US" sz="4000" dirty="0"/>
              <a:t>, </a:t>
            </a:r>
            <a:r>
              <a:rPr lang="en-US" sz="4000" dirty="0" err="1"/>
              <a:t>які</a:t>
            </a:r>
            <a:r>
              <a:rPr lang="en-US" sz="4000" dirty="0"/>
              <a:t> </a:t>
            </a:r>
            <a:r>
              <a:rPr lang="en-US" sz="4000" dirty="0" err="1"/>
              <a:t>речі</a:t>
            </a:r>
            <a:r>
              <a:rPr lang="en-US" sz="4000" dirty="0"/>
              <a:t> </a:t>
            </a:r>
            <a:r>
              <a:rPr lang="en-US" sz="4000" dirty="0" err="1"/>
              <a:t>хочеться</a:t>
            </a:r>
            <a:r>
              <a:rPr lang="en-US" sz="4000" dirty="0"/>
              <a:t> </a:t>
            </a:r>
            <a:r>
              <a:rPr lang="en-US" sz="4000" dirty="0" err="1"/>
              <a:t>перевірити</a:t>
            </a:r>
            <a:r>
              <a:rPr lang="en-US" sz="4000" dirty="0"/>
              <a:t> </a:t>
            </a:r>
            <a:r>
              <a:rPr lang="en-US" sz="4000" dirty="0" err="1"/>
              <a:t>у</a:t>
            </a:r>
            <a:r>
              <a:rPr lang="en-US" sz="4000" dirty="0"/>
              <a:t> </a:t>
            </a:r>
            <a:r>
              <a:rPr lang="en-US" sz="4000" dirty="0" err="1"/>
              <a:t>завданнях</a:t>
            </a:r>
            <a:r>
              <a:rPr lang="en-US" sz="4000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4000" dirty="0" err="1"/>
              <a:t>Задавати</a:t>
            </a:r>
            <a:r>
              <a:rPr lang="en-US" sz="4000" dirty="0"/>
              <a:t> </a:t>
            </a:r>
            <a:r>
              <a:rPr lang="en-US" sz="4000" dirty="0" err="1"/>
              <a:t>питання</a:t>
            </a:r>
            <a:r>
              <a:rPr lang="en-US" sz="4000" dirty="0"/>
              <a:t> </a:t>
            </a:r>
            <a:r>
              <a:rPr lang="en-US" sz="4000" dirty="0" err="1"/>
              <a:t>в</a:t>
            </a:r>
            <a:r>
              <a:rPr lang="en-US" sz="4000" dirty="0"/>
              <a:t> </a:t>
            </a:r>
            <a:r>
              <a:rPr lang="en-US" sz="4000" dirty="0" err="1"/>
              <a:t>разі</a:t>
            </a:r>
            <a:r>
              <a:rPr lang="en-US" sz="4000" dirty="0"/>
              <a:t> </a:t>
            </a:r>
            <a:r>
              <a:rPr lang="en-US" sz="4000" dirty="0" err="1"/>
              <a:t>наявності</a:t>
            </a:r>
            <a:r>
              <a:rPr lang="en-US" sz="4000" dirty="0"/>
              <a:t> </a:t>
            </a:r>
            <a:r>
              <a:rPr lang="en-US" sz="4000" dirty="0" err="1"/>
              <a:t>будь-яких</a:t>
            </a:r>
            <a:r>
              <a:rPr lang="en-US" sz="4000" dirty="0"/>
              <a:t> </a:t>
            </a:r>
            <a:r>
              <a:rPr lang="en-US" sz="4000" dirty="0" err="1"/>
              <a:t>сумнівів</a:t>
            </a:r>
            <a:r>
              <a:rPr lang="en-US" sz="4000" dirty="0"/>
              <a:t> (</a:t>
            </a:r>
            <a:r>
              <a:rPr lang="en-US" sz="4000" dirty="0" err="1"/>
              <a:t>питайте</a:t>
            </a:r>
            <a:r>
              <a:rPr lang="en-US" sz="4000" dirty="0"/>
              <a:t> </a:t>
            </a:r>
            <a:r>
              <a:rPr lang="en-US" sz="4000" dirty="0" err="1"/>
              <a:t>навіть</a:t>
            </a:r>
            <a:r>
              <a:rPr lang="en-US" sz="4000" dirty="0"/>
              <a:t> </a:t>
            </a:r>
            <a:r>
              <a:rPr lang="en-US" sz="4000" dirty="0" err="1"/>
              <a:t>про</a:t>
            </a:r>
            <a:r>
              <a:rPr lang="en-US" sz="4000" dirty="0"/>
              <a:t> </a:t>
            </a:r>
            <a:r>
              <a:rPr lang="en-US" sz="4000" dirty="0" err="1"/>
              <a:t>незнайомі</a:t>
            </a:r>
            <a:r>
              <a:rPr lang="en-US" sz="4000" dirty="0"/>
              <a:t> </a:t>
            </a:r>
            <a:r>
              <a:rPr lang="en-US" sz="4000" dirty="0" err="1"/>
              <a:t>слова</a:t>
            </a:r>
            <a:r>
              <a:rPr lang="en-US" sz="4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7842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Ще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примітки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додаткову</a:t>
            </a:r>
            <a:r>
              <a:rPr lang="en-US" dirty="0"/>
              <a:t> </a:t>
            </a:r>
            <a:r>
              <a:rPr lang="en-US" dirty="0" err="1"/>
              <a:t>інформацію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C645-0DBF-5946-9AB9-568873C43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000" dirty="0" err="1"/>
              <a:t>Слід</a:t>
            </a:r>
            <a:r>
              <a:rPr lang="en-US" sz="4000" dirty="0"/>
              <a:t> </a:t>
            </a:r>
            <a:r>
              <a:rPr lang="en-US" sz="4000" dirty="0" err="1"/>
              <a:t>пам’ятати</a:t>
            </a:r>
            <a:r>
              <a:rPr lang="en-US" sz="4000" dirty="0"/>
              <a:t> </a:t>
            </a:r>
            <a:r>
              <a:rPr lang="en-US" sz="4000" dirty="0" err="1"/>
              <a:t>про</a:t>
            </a:r>
            <a:r>
              <a:rPr lang="en-US" sz="4000" dirty="0"/>
              <a:t> </a:t>
            </a:r>
            <a:r>
              <a:rPr lang="en-US" sz="4000" dirty="0" err="1"/>
              <a:t>багатомовність</a:t>
            </a:r>
            <a:r>
              <a:rPr lang="en-US" sz="4000" dirty="0"/>
              <a:t> </a:t>
            </a:r>
            <a:r>
              <a:rPr lang="en-US" sz="4000" dirty="0" err="1"/>
              <a:t>олімпіади</a:t>
            </a:r>
            <a:r>
              <a:rPr lang="en-US" sz="4000" dirty="0"/>
              <a:t>. </a:t>
            </a:r>
            <a:r>
              <a:rPr lang="en-US" sz="4000" dirty="0" err="1"/>
              <a:t>Скажімо</a:t>
            </a:r>
            <a:r>
              <a:rPr lang="en-US" sz="4000" dirty="0"/>
              <a:t>, </a:t>
            </a:r>
            <a:r>
              <a:rPr lang="en-US" sz="4000" dirty="0" err="1"/>
              <a:t>семантичні</a:t>
            </a:r>
            <a:r>
              <a:rPr lang="en-US" sz="4000" dirty="0"/>
              <a:t> </a:t>
            </a:r>
            <a:r>
              <a:rPr lang="en-US" sz="4000" dirty="0" err="1"/>
              <a:t>уточнення</a:t>
            </a:r>
            <a:r>
              <a:rPr lang="en-US" sz="4000" dirty="0"/>
              <a:t> </a:t>
            </a:r>
            <a:r>
              <a:rPr lang="en-US" sz="4000" dirty="0" err="1"/>
              <a:t>можуть</a:t>
            </a:r>
            <a:r>
              <a:rPr lang="en-US" sz="4000" dirty="0"/>
              <a:t> </a:t>
            </a:r>
            <a:r>
              <a:rPr lang="en-US" sz="4000" dirty="0" err="1"/>
              <a:t>бути</a:t>
            </a:r>
            <a:r>
              <a:rPr lang="en-US" sz="4000" dirty="0"/>
              <a:t> </a:t>
            </a:r>
            <a:r>
              <a:rPr lang="en-US" sz="4000" dirty="0" err="1"/>
              <a:t>пов’язані</a:t>
            </a:r>
            <a:r>
              <a:rPr lang="en-US" sz="4000" dirty="0"/>
              <a:t> </a:t>
            </a:r>
            <a:r>
              <a:rPr lang="en-US" sz="4000" dirty="0" err="1"/>
              <a:t>з</a:t>
            </a:r>
            <a:r>
              <a:rPr lang="en-US" sz="4000" dirty="0"/>
              <a:t> </a:t>
            </a:r>
            <a:r>
              <a:rPr lang="en-US" sz="4000" dirty="0" err="1"/>
              <a:t>нею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У</a:t>
            </a:r>
            <a:r>
              <a:rPr lang="en-US" sz="4000" dirty="0"/>
              <a:t> </a:t>
            </a:r>
            <a:r>
              <a:rPr lang="en-US" sz="4000" dirty="0" err="1"/>
              <a:t>семантичних</a:t>
            </a:r>
            <a:r>
              <a:rPr lang="en-US" sz="4000" dirty="0"/>
              <a:t> </a:t>
            </a:r>
            <a:r>
              <a:rPr lang="en-US" sz="4000" dirty="0" err="1"/>
              <a:t>задачах</a:t>
            </a:r>
            <a:r>
              <a:rPr lang="en-US" sz="4000" dirty="0"/>
              <a:t> </a:t>
            </a:r>
            <a:r>
              <a:rPr lang="en-US" sz="4000" dirty="0" err="1"/>
              <a:t>потрібно</a:t>
            </a:r>
            <a:r>
              <a:rPr lang="en-US" sz="4000" dirty="0"/>
              <a:t> </a:t>
            </a:r>
            <a:r>
              <a:rPr lang="en-US" sz="4000" dirty="0" err="1"/>
              <a:t>приділити</a:t>
            </a:r>
            <a:r>
              <a:rPr lang="en-US" sz="4000" dirty="0"/>
              <a:t> </a:t>
            </a:r>
            <a:r>
              <a:rPr lang="en-US" sz="4000" dirty="0" err="1"/>
              <a:t>приміткам</a:t>
            </a:r>
            <a:r>
              <a:rPr lang="en-US" sz="4000" dirty="0"/>
              <a:t> </a:t>
            </a:r>
            <a:r>
              <a:rPr lang="en-US" sz="4000" dirty="0" err="1"/>
              <a:t>особливу</a:t>
            </a:r>
            <a:r>
              <a:rPr lang="en-US" sz="4000" dirty="0"/>
              <a:t> </a:t>
            </a:r>
            <a:r>
              <a:rPr lang="en-US" sz="4000" dirty="0" err="1"/>
              <a:t>увагу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Деталізовані</a:t>
            </a:r>
            <a:r>
              <a:rPr lang="en-US" sz="4000" dirty="0"/>
              <a:t> </a:t>
            </a:r>
            <a:r>
              <a:rPr lang="en-US" sz="4000" dirty="0" err="1"/>
              <a:t>фонетичні</a:t>
            </a:r>
            <a:r>
              <a:rPr lang="en-US" sz="4000" dirty="0"/>
              <a:t> </a:t>
            </a:r>
            <a:r>
              <a:rPr lang="en-US" sz="4000" dirty="0" err="1"/>
              <a:t>примітки</a:t>
            </a:r>
            <a:r>
              <a:rPr lang="en-US" sz="4000" dirty="0"/>
              <a:t> </a:t>
            </a:r>
            <a:r>
              <a:rPr lang="en-US" sz="4000" dirty="0" err="1"/>
              <a:t>означають</a:t>
            </a:r>
            <a:r>
              <a:rPr lang="en-US" sz="4000" dirty="0"/>
              <a:t>, </a:t>
            </a:r>
            <a:r>
              <a:rPr lang="en-US" sz="4000" dirty="0" err="1"/>
              <a:t>що</a:t>
            </a:r>
            <a:r>
              <a:rPr lang="en-US" sz="4000" dirty="0"/>
              <a:t> </a:t>
            </a:r>
            <a:r>
              <a:rPr lang="en-US" sz="4000" dirty="0" err="1"/>
              <a:t>задача</a:t>
            </a:r>
            <a:r>
              <a:rPr lang="en-US" sz="4000" dirty="0"/>
              <a:t> </a:t>
            </a:r>
            <a:r>
              <a:rPr lang="en-US" sz="4000" dirty="0" err="1"/>
              <a:t>розв’язується</a:t>
            </a:r>
            <a:r>
              <a:rPr lang="en-US" sz="4000" dirty="0"/>
              <a:t> </a:t>
            </a:r>
            <a:r>
              <a:rPr lang="en-US" sz="4000" dirty="0" err="1"/>
              <a:t>з</a:t>
            </a:r>
            <a:r>
              <a:rPr lang="en-US" sz="4000" dirty="0"/>
              <a:t> </a:t>
            </a:r>
            <a:r>
              <a:rPr lang="en-US" sz="4000" dirty="0" err="1"/>
              <a:t>їх</a:t>
            </a:r>
            <a:r>
              <a:rPr lang="en-US" sz="4000" dirty="0"/>
              <a:t> </a:t>
            </a:r>
            <a:r>
              <a:rPr lang="en-US" sz="4000" dirty="0" err="1"/>
              <a:t>використанням</a:t>
            </a:r>
            <a:r>
              <a:rPr lang="en-US" sz="40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4000" dirty="0" err="1"/>
              <a:t>Згадка</a:t>
            </a:r>
            <a:r>
              <a:rPr lang="en-US" sz="4000" dirty="0"/>
              <a:t> </a:t>
            </a:r>
            <a:r>
              <a:rPr lang="en-US" sz="4000" dirty="0" err="1"/>
              <a:t>про</a:t>
            </a:r>
            <a:r>
              <a:rPr lang="en-US" sz="4000" dirty="0"/>
              <a:t> </a:t>
            </a:r>
            <a:r>
              <a:rPr lang="en-US" sz="4000" dirty="0" err="1"/>
              <a:t>кілька</a:t>
            </a:r>
            <a:r>
              <a:rPr lang="en-US" sz="4000" dirty="0"/>
              <a:t> </a:t>
            </a:r>
            <a:r>
              <a:rPr lang="en-US" sz="4000" dirty="0" err="1"/>
              <a:t>варіантів</a:t>
            </a:r>
            <a:r>
              <a:rPr lang="en-US" sz="4000" dirty="0"/>
              <a:t> </a:t>
            </a:r>
            <a:r>
              <a:rPr lang="en-US" sz="4000" dirty="0" err="1"/>
              <a:t>у</a:t>
            </a:r>
            <a:r>
              <a:rPr lang="en-US" sz="4000" dirty="0"/>
              <a:t> </a:t>
            </a:r>
            <a:r>
              <a:rPr lang="en-US" sz="4000" dirty="0" err="1"/>
              <a:t>завданні</a:t>
            </a:r>
            <a:r>
              <a:rPr lang="en-US" sz="4000" dirty="0"/>
              <a:t> </a:t>
            </a:r>
            <a:r>
              <a:rPr lang="en-US" sz="4000" dirty="0" err="1"/>
              <a:t>означає</a:t>
            </a:r>
            <a:r>
              <a:rPr lang="en-US" sz="4000" dirty="0"/>
              <a:t>, </a:t>
            </a:r>
            <a:r>
              <a:rPr lang="en-US" sz="4000" dirty="0" err="1"/>
              <a:t>що</a:t>
            </a:r>
            <a:r>
              <a:rPr lang="en-US" sz="4000" dirty="0"/>
              <a:t> </a:t>
            </a:r>
            <a:r>
              <a:rPr lang="en-US" sz="4000" dirty="0" err="1"/>
              <a:t>десь</a:t>
            </a:r>
            <a:r>
              <a:rPr lang="en-US" sz="4000" dirty="0"/>
              <a:t> </a:t>
            </a:r>
            <a:r>
              <a:rPr lang="en-US" sz="4000" dirty="0" err="1"/>
              <a:t>дійсно</a:t>
            </a:r>
            <a:r>
              <a:rPr lang="en-US" sz="4000" dirty="0"/>
              <a:t> </a:t>
            </a:r>
            <a:r>
              <a:rPr lang="en-US" sz="4000" dirty="0" err="1"/>
              <a:t>буде</a:t>
            </a:r>
            <a:r>
              <a:rPr lang="en-US" sz="4000" dirty="0"/>
              <a:t> </a:t>
            </a:r>
            <a:r>
              <a:rPr lang="en-US" sz="4000" dirty="0" err="1"/>
              <a:t>кілька</a:t>
            </a:r>
            <a:r>
              <a:rPr lang="en-US" sz="4000" dirty="0"/>
              <a:t> </a:t>
            </a:r>
            <a:r>
              <a:rPr lang="en-US" sz="4000" dirty="0" err="1"/>
              <a:t>варіантів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054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Порядок</a:t>
            </a:r>
            <a:r>
              <a:rPr lang="en-US" dirty="0"/>
              <a:t> </a:t>
            </a:r>
            <a:r>
              <a:rPr lang="en-US" dirty="0" err="1"/>
              <a:t>і</a:t>
            </a:r>
            <a:r>
              <a:rPr lang="en-US" dirty="0"/>
              <a:t> </a:t>
            </a:r>
            <a:r>
              <a:rPr lang="en-US" dirty="0" err="1"/>
              <a:t>складність</a:t>
            </a:r>
            <a:r>
              <a:rPr lang="en-US" dirty="0"/>
              <a:t> </a:t>
            </a:r>
            <a:r>
              <a:rPr lang="en-US" dirty="0" err="1"/>
              <a:t>задач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C645-0DBF-5946-9AB9-568873C4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/>
              <a:t>2014: </a:t>
            </a:r>
            <a:r>
              <a:rPr lang="en-US" sz="4000" b="1" dirty="0"/>
              <a:t>1 — 2 — 3/4 — 5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dirty="0"/>
              <a:t>2015: </a:t>
            </a:r>
            <a:r>
              <a:rPr lang="en-US" sz="4000" b="1" dirty="0"/>
              <a:t>1/4 — 2 — 3 — 5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dirty="0"/>
              <a:t>2016: </a:t>
            </a:r>
            <a:r>
              <a:rPr lang="en-US" sz="4000" b="1" dirty="0"/>
              <a:t>1/2/3/4/5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dirty="0"/>
              <a:t>2017: </a:t>
            </a:r>
            <a:r>
              <a:rPr lang="en-US" sz="4000" b="1" dirty="0"/>
              <a:t>4 — 5 — 3 — 1 — 2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dirty="0"/>
              <a:t>2018: </a:t>
            </a:r>
            <a:r>
              <a:rPr lang="en-US" sz="4000" b="1" dirty="0"/>
              <a:t>2 — 3 — 5 — 1 — 4</a:t>
            </a:r>
          </a:p>
        </p:txBody>
      </p:sp>
    </p:spTree>
    <p:extLst>
      <p:ext uri="{BB962C8B-B14F-4D97-AF65-F5344CB8AC3E}">
        <p14:creationId xmlns:p14="http://schemas.microsoft.com/office/powerpoint/2010/main" val="230935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BB7-6ED6-114B-82A9-FC2153E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Числівники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C645-0DBF-5946-9AB9-568873C4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 err="1"/>
              <a:t>Найпопулярніша</a:t>
            </a:r>
            <a:r>
              <a:rPr lang="en-US" sz="3600" dirty="0"/>
              <a:t> </a:t>
            </a:r>
            <a:r>
              <a:rPr lang="en-US" sz="3600" dirty="0" err="1"/>
              <a:t>система</a:t>
            </a:r>
            <a:r>
              <a:rPr lang="en-US" sz="3600" dirty="0"/>
              <a:t> </a:t>
            </a:r>
            <a:r>
              <a:rPr lang="en-US" sz="3600" dirty="0" err="1"/>
              <a:t>числення</a:t>
            </a:r>
            <a:r>
              <a:rPr lang="en-US" sz="3600" dirty="0"/>
              <a:t> — </a:t>
            </a:r>
            <a:r>
              <a:rPr lang="en-US" sz="3600" dirty="0" err="1"/>
              <a:t>десяткова</a:t>
            </a:r>
            <a:r>
              <a:rPr lang="en-US" sz="3600" dirty="0"/>
              <a:t> (</a:t>
            </a:r>
            <a:r>
              <a:rPr lang="en-US" sz="3600" dirty="0" err="1"/>
              <a:t>основа</a:t>
            </a:r>
            <a:r>
              <a:rPr lang="en-US" sz="3600" dirty="0"/>
              <a:t> 10). </a:t>
            </a:r>
            <a:r>
              <a:rPr lang="en-US" sz="3600" dirty="0" err="1"/>
              <a:t>Трапляється</a:t>
            </a:r>
            <a:r>
              <a:rPr lang="en-US" sz="3600" dirty="0"/>
              <a:t> </a:t>
            </a:r>
            <a:r>
              <a:rPr lang="en-US" sz="3600" dirty="0" err="1"/>
              <a:t>також</a:t>
            </a:r>
            <a:r>
              <a:rPr lang="en-US" sz="3600" dirty="0"/>
              <a:t> </a:t>
            </a:r>
            <a:r>
              <a:rPr lang="en-US" sz="3600" dirty="0" err="1"/>
              <a:t>основа</a:t>
            </a:r>
            <a:r>
              <a:rPr lang="en-US" sz="3600" dirty="0"/>
              <a:t> 20 (</a:t>
            </a:r>
            <a:r>
              <a:rPr lang="en-US" sz="3600" dirty="0" err="1"/>
              <a:t>часто</a:t>
            </a:r>
            <a:r>
              <a:rPr lang="en-US" sz="3600" dirty="0"/>
              <a:t> </a:t>
            </a:r>
            <a:r>
              <a:rPr lang="en-US" sz="3600" dirty="0" err="1"/>
              <a:t>з</a:t>
            </a:r>
            <a:r>
              <a:rPr lang="en-US" sz="3600" dirty="0"/>
              <a:t> </a:t>
            </a:r>
            <a:r>
              <a:rPr lang="en-US" sz="3600" dirty="0" err="1"/>
              <a:t>підосновами</a:t>
            </a:r>
            <a:r>
              <a:rPr lang="en-US" sz="3600" dirty="0"/>
              <a:t> 5 </a:t>
            </a:r>
            <a:r>
              <a:rPr lang="en-US" sz="3600" dirty="0" err="1"/>
              <a:t>і</a:t>
            </a:r>
            <a:r>
              <a:rPr lang="en-US" sz="3600" dirty="0"/>
              <a:t> 10).</a:t>
            </a:r>
            <a:br>
              <a:rPr lang="en-US" sz="3600" dirty="0"/>
            </a:br>
            <a:r>
              <a:rPr lang="en-US" sz="3600" dirty="0" err="1"/>
              <a:t>Рідше</a:t>
            </a:r>
            <a:r>
              <a:rPr lang="en-US" sz="3600" dirty="0"/>
              <a:t> — 12 </a:t>
            </a:r>
            <a:r>
              <a:rPr lang="en-US" sz="3600" dirty="0" err="1"/>
              <a:t>та</a:t>
            </a:r>
            <a:r>
              <a:rPr lang="en-US" sz="3600" dirty="0"/>
              <a:t> 8.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err="1"/>
              <a:t>Інші</a:t>
            </a:r>
            <a:r>
              <a:rPr lang="en-US" sz="3600" dirty="0"/>
              <a:t> </a:t>
            </a:r>
            <a:r>
              <a:rPr lang="en-US" sz="3600" dirty="0" err="1"/>
              <a:t>основи</a:t>
            </a:r>
            <a:r>
              <a:rPr lang="en-US" sz="3600" dirty="0"/>
              <a:t> </a:t>
            </a:r>
            <a:r>
              <a:rPr lang="en-US" sz="3600" dirty="0" err="1"/>
              <a:t>рідкісні</a:t>
            </a:r>
            <a:r>
              <a:rPr lang="en-US" sz="3600" dirty="0"/>
              <a:t>. </a:t>
            </a:r>
            <a:r>
              <a:rPr lang="en-US" sz="3600" dirty="0" err="1"/>
              <a:t>Але</a:t>
            </a:r>
            <a:r>
              <a:rPr lang="en-US" sz="3600" dirty="0"/>
              <a:t> </a:t>
            </a:r>
            <a:r>
              <a:rPr lang="en-US" sz="3600" dirty="0" err="1"/>
              <a:t>ж</a:t>
            </a:r>
            <a:r>
              <a:rPr lang="en-US" sz="3600" dirty="0"/>
              <a:t> </a:t>
            </a:r>
            <a:r>
              <a:rPr lang="en-US" sz="3600" dirty="0" err="1"/>
              <a:t>і</a:t>
            </a:r>
            <a:r>
              <a:rPr lang="en-US" sz="3600" dirty="0"/>
              <a:t> </a:t>
            </a:r>
            <a:r>
              <a:rPr lang="en-US" sz="3600" dirty="0" err="1"/>
              <a:t>задача</a:t>
            </a:r>
            <a:r>
              <a:rPr lang="en-US" sz="3600" dirty="0"/>
              <a:t> </a:t>
            </a:r>
            <a:r>
              <a:rPr lang="en-US" sz="3600" dirty="0" err="1"/>
              <a:t>має</a:t>
            </a:r>
            <a:r>
              <a:rPr lang="en-US" sz="3600" dirty="0"/>
              <a:t> </a:t>
            </a:r>
            <a:r>
              <a:rPr lang="en-US" sz="3600" dirty="0" err="1"/>
              <a:t>бути</a:t>
            </a:r>
            <a:r>
              <a:rPr lang="en-US" sz="3600" dirty="0"/>
              <a:t> </a:t>
            </a:r>
            <a:r>
              <a:rPr lang="en-US" sz="3600" dirty="0" err="1"/>
              <a:t>чимось</a:t>
            </a:r>
            <a:r>
              <a:rPr lang="en-US" sz="3600" dirty="0"/>
              <a:t> </a:t>
            </a:r>
            <a:r>
              <a:rPr lang="en-US" sz="3600" dirty="0" err="1"/>
              <a:t>цікавою</a:t>
            </a:r>
            <a:r>
              <a:rPr lang="en-US" sz="3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798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457</Words>
  <Application>Microsoft Macintosh PowerPoint</Application>
  <PresentationFormat>Widescreen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Noto Serif</vt:lpstr>
      <vt:lpstr>Office Theme</vt:lpstr>
      <vt:lpstr>МОЛ-лікнеп</vt:lpstr>
      <vt:lpstr>МОЛ</vt:lpstr>
      <vt:lpstr>Формат</vt:lpstr>
      <vt:lpstr>Оцінювання особистого туру</vt:lpstr>
      <vt:lpstr>Нагородження</vt:lpstr>
      <vt:lpstr>Загальні поради</vt:lpstr>
      <vt:lpstr>Ще про примітки та додаткову інформацію</vt:lpstr>
      <vt:lpstr>Порядок і складність задач</vt:lpstr>
      <vt:lpstr>Числівники</vt:lpstr>
      <vt:lpstr>Приголосні</vt:lpstr>
      <vt:lpstr>Приголосні: преназалізація</vt:lpstr>
      <vt:lpstr>Які приклади зв’язків між приголосними звуками української (та/або англійської) мови ви можете навести?</vt:lpstr>
      <vt:lpstr>Голосні</vt:lpstr>
      <vt:lpstr>Голосні</vt:lpstr>
      <vt:lpstr>Які приклади зв’язків між голосними звуками української (та/або англійської) мови ви можете навести?</vt:lpstr>
      <vt:lpstr>Успіхів!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Danylo Mysak</dc:creator>
  <cp:lastModifiedBy>Danylo Mysak</cp:lastModifiedBy>
  <cp:revision>81</cp:revision>
  <dcterms:created xsi:type="dcterms:W3CDTF">2019-07-10T18:46:49Z</dcterms:created>
  <dcterms:modified xsi:type="dcterms:W3CDTF">2019-07-10T21:33:41Z</dcterms:modified>
</cp:coreProperties>
</file>